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tags/tag27.xml" ContentType="application/vnd.openxmlformats-officedocument.presentationml.tags+xml"/>
  <Override PartName="/ppt/notesSlides/notesSlide24.xml" ContentType="application/vnd.openxmlformats-officedocument.presentationml.notesSlide+xml"/>
  <Override PartName="/ppt/tags/tag28.xml" ContentType="application/vnd.openxmlformats-officedocument.presentationml.tags+xml"/>
  <Override PartName="/ppt/notesSlides/notesSlide25.xml" ContentType="application/vnd.openxmlformats-officedocument.presentationml.notesSlide+xml"/>
  <Override PartName="/ppt/tags/tag29.xml" ContentType="application/vnd.openxmlformats-officedocument.presentationml.tags+xml"/>
  <Override PartName="/ppt/notesSlides/notesSlide26.xml" ContentType="application/vnd.openxmlformats-officedocument.presentationml.notesSlide+xml"/>
  <Override PartName="/ppt/tags/tag30.xml" ContentType="application/vnd.openxmlformats-officedocument.presentationml.tags+xml"/>
  <Override PartName="/ppt/notesSlides/notesSlide27.xml" ContentType="application/vnd.openxmlformats-officedocument.presentationml.notesSlide+xml"/>
  <Override PartName="/ppt/tags/tag31.xml" ContentType="application/vnd.openxmlformats-officedocument.presentationml.tags+xml"/>
  <Override PartName="/ppt/notesSlides/notesSlide28.xml" ContentType="application/vnd.openxmlformats-officedocument.presentationml.notesSlide+xml"/>
  <Override PartName="/ppt/tags/tag32.xml" ContentType="application/vnd.openxmlformats-officedocument.presentationml.tags+xml"/>
  <Override PartName="/ppt/notesSlides/notesSlide29.xml" ContentType="application/vnd.openxmlformats-officedocument.presentationml.notesSlide+xml"/>
  <Override PartName="/ppt/tags/tag33.xml" ContentType="application/vnd.openxmlformats-officedocument.presentationml.tags+xml"/>
  <Override PartName="/ppt/notesSlides/notesSlide30.xml" ContentType="application/vnd.openxmlformats-officedocument.presentationml.notesSlide+xml"/>
  <Override PartName="/ppt/tags/tag34.xml" ContentType="application/vnd.openxmlformats-officedocument.presentationml.tags+xml"/>
  <Override PartName="/ppt/notesSlides/notesSlide31.xml" ContentType="application/vnd.openxmlformats-officedocument.presentationml.notesSlide+xml"/>
  <Override PartName="/ppt/tags/tag35.xml" ContentType="application/vnd.openxmlformats-officedocument.presentationml.tags+xml"/>
  <Override PartName="/ppt/notesSlides/notesSlide32.xml" ContentType="application/vnd.openxmlformats-officedocument.presentationml.notesSlide+xml"/>
  <Override PartName="/ppt/tags/tag36.xml" ContentType="application/vnd.openxmlformats-officedocument.presentationml.tags+xml"/>
  <Override PartName="/ppt/notesSlides/notesSlide33.xml" ContentType="application/vnd.openxmlformats-officedocument.presentationml.notesSlide+xml"/>
  <Override PartName="/ppt/tags/tag37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8.xml" ContentType="application/vnd.openxmlformats-officedocument.presentationml.tags+xml"/>
  <Override PartName="/ppt/notesSlides/notesSlide36.xml" ContentType="application/vnd.openxmlformats-officedocument.presentationml.notesSlide+xml"/>
  <Override PartName="/ppt/tags/tag39.xml" ContentType="application/vnd.openxmlformats-officedocument.presentationml.tags+xml"/>
  <Override PartName="/ppt/notesSlides/notesSlide37.xml" ContentType="application/vnd.openxmlformats-officedocument.presentationml.notesSlide+xml"/>
  <Override PartName="/ppt/tags/tag40.xml" ContentType="application/vnd.openxmlformats-officedocument.presentationml.tags+xml"/>
  <Override PartName="/ppt/notesSlides/notesSlide38.xml" ContentType="application/vnd.openxmlformats-officedocument.presentationml.notesSlide+xml"/>
  <Override PartName="/ppt/tags/tag41.xml" ContentType="application/vnd.openxmlformats-officedocument.presentationml.tags+xml"/>
  <Override PartName="/ppt/notesSlides/notesSlide39.xml" ContentType="application/vnd.openxmlformats-officedocument.presentationml.notesSlide+xml"/>
  <Override PartName="/ppt/tags/tag42.xml" ContentType="application/vnd.openxmlformats-officedocument.presentationml.tags+xml"/>
  <Override PartName="/ppt/notesSlides/notesSlide40.xml" ContentType="application/vnd.openxmlformats-officedocument.presentationml.notesSlide+xml"/>
  <Override PartName="/ppt/tags/tag43.xml" ContentType="application/vnd.openxmlformats-officedocument.presentationml.tags+xml"/>
  <Override PartName="/ppt/notesSlides/notesSlide41.xml" ContentType="application/vnd.openxmlformats-officedocument.presentationml.notesSlide+xml"/>
  <Override PartName="/ppt/tags/tag44.xml" ContentType="application/vnd.openxmlformats-officedocument.presentationml.tags+xml"/>
  <Override PartName="/ppt/notesSlides/notesSlide42.xml" ContentType="application/vnd.openxmlformats-officedocument.presentationml.notesSlide+xml"/>
  <Override PartName="/ppt/tags/tag45.xml" ContentType="application/vnd.openxmlformats-officedocument.presentationml.tags+xml"/>
  <Override PartName="/ppt/notesSlides/notesSlide43.xml" ContentType="application/vnd.openxmlformats-officedocument.presentationml.notesSlide+xml"/>
  <Override PartName="/ppt/tags/tag46.xml" ContentType="application/vnd.openxmlformats-officedocument.presentationml.tags+xml"/>
  <Override PartName="/ppt/notesSlides/notesSlide44.xml" ContentType="application/vnd.openxmlformats-officedocument.presentationml.notesSlide+xml"/>
  <Override PartName="/ppt/tags/tag47.xml" ContentType="application/vnd.openxmlformats-officedocument.presentationml.tags+xml"/>
  <Override PartName="/ppt/notesSlides/notesSlide45.xml" ContentType="application/vnd.openxmlformats-officedocument.presentationml.notesSlide+xml"/>
  <Override PartName="/ppt/tags/tag48.xml" ContentType="application/vnd.openxmlformats-officedocument.presentationml.tags+xml"/>
  <Override PartName="/ppt/notesSlides/notesSlide46.xml" ContentType="application/vnd.openxmlformats-officedocument.presentationml.notesSlide+xml"/>
  <Override PartName="/ppt/tags/tag49.xml" ContentType="application/vnd.openxmlformats-officedocument.presentationml.tags+xml"/>
  <Override PartName="/ppt/notesSlides/notesSlide47.xml" ContentType="application/vnd.openxmlformats-officedocument.presentationml.notesSlide+xml"/>
  <Override PartName="/ppt/tags/tag50.xml" ContentType="application/vnd.openxmlformats-officedocument.presentationml.tags+xml"/>
  <Override PartName="/ppt/notesSlides/notesSlide48.xml" ContentType="application/vnd.openxmlformats-officedocument.presentationml.notesSlide+xml"/>
  <Override PartName="/ppt/tags/tag51.xml" ContentType="application/vnd.openxmlformats-officedocument.presentationml.tags+xml"/>
  <Override PartName="/ppt/notesSlides/notesSlide49.xml" ContentType="application/vnd.openxmlformats-officedocument.presentationml.notesSlide+xml"/>
  <Override PartName="/ppt/tags/tag52.xml" ContentType="application/vnd.openxmlformats-officedocument.presentationml.tags+xml"/>
  <Override PartName="/ppt/notesSlides/notesSlide50.xml" ContentType="application/vnd.openxmlformats-officedocument.presentationml.notesSlide+xml"/>
  <Override PartName="/ppt/tags/tag53.xml" ContentType="application/vnd.openxmlformats-officedocument.presentationml.tags+xml"/>
  <Override PartName="/ppt/notesSlides/notesSlide51.xml" ContentType="application/vnd.openxmlformats-officedocument.presentationml.notesSlide+xml"/>
  <Override PartName="/ppt/tags/tag54.xml" ContentType="application/vnd.openxmlformats-officedocument.presentationml.tags+xml"/>
  <Override PartName="/ppt/notesSlides/notesSlide52.xml" ContentType="application/vnd.openxmlformats-officedocument.presentationml.notesSlide+xml"/>
  <Override PartName="/ppt/tags/tag55.xml" ContentType="application/vnd.openxmlformats-officedocument.presentationml.tags+xml"/>
  <Override PartName="/ppt/notesSlides/notesSlide53.xml" ContentType="application/vnd.openxmlformats-officedocument.presentationml.notesSlide+xml"/>
  <Override PartName="/ppt/tags/tag56.xml" ContentType="application/vnd.openxmlformats-officedocument.presentationml.tags+xml"/>
  <Override PartName="/ppt/notesSlides/notesSlide54.xml" ContentType="application/vnd.openxmlformats-officedocument.presentationml.notesSlide+xml"/>
  <Override PartName="/ppt/tags/tag57.xml" ContentType="application/vnd.openxmlformats-officedocument.presentationml.tags+xml"/>
  <Override PartName="/ppt/notesSlides/notesSlide55.xml" ContentType="application/vnd.openxmlformats-officedocument.presentationml.notesSlide+xml"/>
  <Override PartName="/ppt/tags/tag58.xml" ContentType="application/vnd.openxmlformats-officedocument.presentationml.tags+xml"/>
  <Override PartName="/ppt/notesSlides/notesSlide56.xml" ContentType="application/vnd.openxmlformats-officedocument.presentationml.notesSlide+xml"/>
  <Override PartName="/ppt/tags/tag59.xml" ContentType="application/vnd.openxmlformats-officedocument.presentationml.tags+xml"/>
  <Override PartName="/ppt/notesSlides/notesSlide57.xml" ContentType="application/vnd.openxmlformats-officedocument.presentationml.notesSlide+xml"/>
  <Override PartName="/ppt/tags/tag60.xml" ContentType="application/vnd.openxmlformats-officedocument.presentationml.tags+xml"/>
  <Override PartName="/ppt/notesSlides/notesSlide58.xml" ContentType="application/vnd.openxmlformats-officedocument.presentationml.notesSlide+xml"/>
  <Override PartName="/ppt/tags/tag61.xml" ContentType="application/vnd.openxmlformats-officedocument.presentationml.tags+xml"/>
  <Override PartName="/ppt/notesSlides/notesSlide59.xml" ContentType="application/vnd.openxmlformats-officedocument.presentationml.notesSlide+xml"/>
  <Override PartName="/ppt/tags/tag62.xml" ContentType="application/vnd.openxmlformats-officedocument.presentationml.tags+xml"/>
  <Override PartName="/ppt/notesSlides/notesSlide60.xml" ContentType="application/vnd.openxmlformats-officedocument.presentationml.notesSlide+xml"/>
  <Override PartName="/ppt/tags/tag63.xml" ContentType="application/vnd.openxmlformats-officedocument.presentationml.tags+xml"/>
  <Override PartName="/ppt/notesSlides/notesSlide61.xml" ContentType="application/vnd.openxmlformats-officedocument.presentationml.notesSlide+xml"/>
  <Override PartName="/ppt/tags/tag64.xml" ContentType="application/vnd.openxmlformats-officedocument.presentationml.tags+xml"/>
  <Override PartName="/ppt/notesSlides/notesSlide62.xml" ContentType="application/vnd.openxmlformats-officedocument.presentationml.notesSlide+xml"/>
  <Override PartName="/ppt/tags/tag65.xml" ContentType="application/vnd.openxmlformats-officedocument.presentationml.tags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9" r:id="rId4"/>
    <p:sldMasterId id="2147483678" r:id="rId5"/>
    <p:sldMasterId id="2147483702" r:id="rId6"/>
    <p:sldMasterId id="2147483660" r:id="rId7"/>
  </p:sldMasterIdLst>
  <p:notesMasterIdLst>
    <p:notesMasterId r:id="rId78"/>
  </p:notesMasterIdLst>
  <p:handoutMasterIdLst>
    <p:handoutMasterId r:id="rId79"/>
  </p:handoutMasterIdLst>
  <p:sldIdLst>
    <p:sldId id="2134807013" r:id="rId8"/>
    <p:sldId id="2134807014" r:id="rId9"/>
    <p:sldId id="2134807038" r:id="rId10"/>
    <p:sldId id="2134807088" r:id="rId11"/>
    <p:sldId id="2134807089" r:id="rId12"/>
    <p:sldId id="2134807082" r:id="rId13"/>
    <p:sldId id="2134806977" r:id="rId14"/>
    <p:sldId id="2134807092" r:id="rId15"/>
    <p:sldId id="2134807091" r:id="rId16"/>
    <p:sldId id="2134806915" r:id="rId17"/>
    <p:sldId id="2134806569" r:id="rId18"/>
    <p:sldId id="2134806568" r:id="rId19"/>
    <p:sldId id="2134806984" r:id="rId20"/>
    <p:sldId id="2134807043" r:id="rId21"/>
    <p:sldId id="2134807121" r:id="rId22"/>
    <p:sldId id="2134807122" r:id="rId23"/>
    <p:sldId id="2134807078" r:id="rId24"/>
    <p:sldId id="2134807086" r:id="rId25"/>
    <p:sldId id="2134807187" r:id="rId26"/>
    <p:sldId id="2134807087" r:id="rId27"/>
    <p:sldId id="2134806920" r:id="rId28"/>
    <p:sldId id="2134807056" r:id="rId29"/>
    <p:sldId id="2134807188" r:id="rId30"/>
    <p:sldId id="2134807203" r:id="rId31"/>
    <p:sldId id="2134807204" r:id="rId32"/>
    <p:sldId id="2134807205" r:id="rId33"/>
    <p:sldId id="2134807147" r:id="rId34"/>
    <p:sldId id="2134807183" r:id="rId35"/>
    <p:sldId id="2134807153" r:id="rId36"/>
    <p:sldId id="2134807222" r:id="rId37"/>
    <p:sldId id="2134807224" r:id="rId38"/>
    <p:sldId id="2134807223" r:id="rId39"/>
    <p:sldId id="2134807155" r:id="rId40"/>
    <p:sldId id="2134807157" r:id="rId41"/>
    <p:sldId id="2134807154" r:id="rId42"/>
    <p:sldId id="2134807159" r:id="rId43"/>
    <p:sldId id="2134807160" r:id="rId44"/>
    <p:sldId id="2134807218" r:id="rId45"/>
    <p:sldId id="2134807162" r:id="rId46"/>
    <p:sldId id="2134807165" r:id="rId47"/>
    <p:sldId id="2134807167" r:id="rId48"/>
    <p:sldId id="2134807163" r:id="rId49"/>
    <p:sldId id="2134807216" r:id="rId50"/>
    <p:sldId id="2134807217" r:id="rId51"/>
    <p:sldId id="2134807161" r:id="rId52"/>
    <p:sldId id="2134807171" r:id="rId53"/>
    <p:sldId id="2134807172" r:id="rId54"/>
    <p:sldId id="2134807173" r:id="rId55"/>
    <p:sldId id="2134807174" r:id="rId56"/>
    <p:sldId id="2134807175" r:id="rId57"/>
    <p:sldId id="2134807215" r:id="rId58"/>
    <p:sldId id="2134807176" r:id="rId59"/>
    <p:sldId id="2134807192" r:id="rId60"/>
    <p:sldId id="2134807190" r:id="rId61"/>
    <p:sldId id="2134807189" r:id="rId62"/>
    <p:sldId id="2134807191" r:id="rId63"/>
    <p:sldId id="2134807206" r:id="rId64"/>
    <p:sldId id="2134807208" r:id="rId65"/>
    <p:sldId id="2134807209" r:id="rId66"/>
    <p:sldId id="2134807193" r:id="rId67"/>
    <p:sldId id="2134807194" r:id="rId68"/>
    <p:sldId id="2134807195" r:id="rId69"/>
    <p:sldId id="2134807210" r:id="rId70"/>
    <p:sldId id="2134807211" r:id="rId71"/>
    <p:sldId id="2134807196" r:id="rId72"/>
    <p:sldId id="2134807199" r:id="rId73"/>
    <p:sldId id="2134807207" r:id="rId74"/>
    <p:sldId id="2134807219" r:id="rId75"/>
    <p:sldId id="2134807220" r:id="rId76"/>
    <p:sldId id="2134807221" r:id="rId77"/>
  </p:sldIdLst>
  <p:sldSz cx="9906000" cy="6858000" type="A4"/>
  <p:notesSz cx="9939338" cy="6805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308" userDrawn="1">
          <p15:clr>
            <a:srgbClr val="A4A3A4"/>
          </p15:clr>
        </p15:guide>
        <p15:guide id="4" orient="horz" pos="3748" userDrawn="1">
          <p15:clr>
            <a:srgbClr val="A4A3A4"/>
          </p15:clr>
        </p15:guide>
        <p15:guide id="5" orient="horz" pos="2092" userDrawn="1">
          <p15:clr>
            <a:srgbClr val="A4A3A4"/>
          </p15:clr>
        </p15:guide>
        <p15:guide id="6" pos="3936" userDrawn="1">
          <p15:clr>
            <a:srgbClr val="A4A3A4"/>
          </p15:clr>
        </p15:guide>
        <p15:guide id="7" pos="5978" userDrawn="1">
          <p15:clr>
            <a:srgbClr val="A4A3A4"/>
          </p15:clr>
        </p15:guide>
        <p15:guide id="8" pos="3687" userDrawn="1">
          <p15:clr>
            <a:srgbClr val="A4A3A4"/>
          </p15:clr>
        </p15:guide>
        <p15:guide id="9" pos="3052" userDrawn="1">
          <p15:clr>
            <a:srgbClr val="A4A3A4"/>
          </p15:clr>
        </p15:guide>
        <p15:guide id="10" orient="horz" pos="1706" userDrawn="1">
          <p15:clr>
            <a:srgbClr val="A4A3A4"/>
          </p15:clr>
        </p15:guide>
        <p15:guide id="11" orient="horz" pos="550" userDrawn="1">
          <p15:clr>
            <a:srgbClr val="A4A3A4"/>
          </p15:clr>
        </p15:guide>
        <p15:guide id="12" pos="3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D05C8CB-EB54-CD76-5506-4CD04C6C4C22}" name="김 동민" initials="동김" userId="S::min9056@withie.co.kr::844e4c5f-951c-485d-9e8b-e9abb8c1b9a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6E6E"/>
    <a:srgbClr val="FFFFD1"/>
    <a:srgbClr val="D9E1F2"/>
    <a:srgbClr val="FFFEE6"/>
    <a:srgbClr val="4214FE"/>
    <a:srgbClr val="DAEDEF"/>
    <a:srgbClr val="E6E6E6"/>
    <a:srgbClr val="0000FA"/>
    <a:srgbClr val="0000FF"/>
    <a:srgbClr val="E6B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916" y="60"/>
      </p:cViewPr>
      <p:guideLst>
        <p:guide orient="horz" pos="4065"/>
        <p:guide pos="308"/>
        <p:guide orient="horz" pos="3748"/>
        <p:guide orient="horz" pos="2092"/>
        <p:guide pos="3936"/>
        <p:guide pos="5978"/>
        <p:guide pos="3687"/>
        <p:guide pos="3052"/>
        <p:guide orient="horz" pos="1706"/>
        <p:guide orient="horz" pos="550"/>
        <p:guide pos="3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slide" Target="slides/slide69.xml"/><Relationship Id="rId84" Type="http://schemas.microsoft.com/office/2018/10/relationships/authors" Target="author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82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열판매량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A84-4179-8926-906189E8AED9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4A84-4179-8926-906189E8AED9}"/>
              </c:ext>
            </c:extLst>
          </c:dPt>
          <c:dLbls>
            <c:dLbl>
              <c:idx val="1"/>
              <c:numFmt formatCode="#,##0_);[Red]\(#,##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rgbClr val="0000F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00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2021년</c:v>
                </c:pt>
                <c:pt idx="1">
                  <c:v>2024년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960</c:v>
                </c:pt>
                <c:pt idx="1">
                  <c:v>1151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60E-4BCA-A5FC-C4FAF9C591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수열량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00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2021년</c:v>
                </c:pt>
                <c:pt idx="1">
                  <c:v>2024년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344</c:v>
                </c:pt>
                <c:pt idx="1">
                  <c:v>545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60E-4BCA-A5FC-C4FAF9C59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0"/>
        <c:overlap val="-40"/>
        <c:axId val="365232960"/>
        <c:axId val="365235704"/>
      </c:barChart>
      <c:catAx>
        <c:axId val="365232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pPr>
            <a:endParaRPr lang="ko-KR"/>
          </a:p>
        </c:txPr>
        <c:crossAx val="365235704"/>
        <c:crosses val="autoZero"/>
        <c:auto val="1"/>
        <c:lblAlgn val="ctr"/>
        <c:lblOffset val="100"/>
        <c:noMultiLvlLbl val="0"/>
      </c:catAx>
      <c:valAx>
        <c:axId val="365235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5232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9632042769126312"/>
          <c:y val="1.1950042088301747E-2"/>
          <c:w val="0.5858285016458179"/>
          <c:h val="9.35278708302198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6350">
      <a:solidFill>
        <a:schemeClr val="bg1">
          <a:lumMod val="50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9106830230447566E-2"/>
          <c:y val="0.10578264581554672"/>
          <c:w val="0.92178633953910483"/>
          <c:h val="0.4734981154863294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'수정본 (3)'!$A$55</c:f>
              <c:strCache>
                <c:ptCount val="1"/>
                <c:pt idx="0">
                  <c:v>양사 CHP 운용 효율화</c:v>
                </c:pt>
              </c:strCache>
            </c:strRef>
          </c:tx>
          <c:spPr>
            <a:solidFill>
              <a:srgbClr val="0E6D6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('수정본 (3)'!$C$54,'수정본 (3)'!$E$54,'수정본 (3)'!$G$54)</c:f>
              <c:strCache>
                <c:ptCount val="3"/>
                <c:pt idx="0">
                  <c:v> 2024년 </c:v>
                </c:pt>
                <c:pt idx="1">
                  <c:v> 2026년 </c:v>
                </c:pt>
                <c:pt idx="2">
                  <c:v> 2028년 </c:v>
                </c:pt>
              </c:strCache>
              <c:extLst xmlns:c16r2="http://schemas.microsoft.com/office/drawing/2015/06/chart"/>
            </c:strRef>
          </c:cat>
          <c:val>
            <c:numRef>
              <c:f>('수정본 (3)'!$C$55,'수정본 (3)'!$E$55,'수정본 (3)'!$G$55)</c:f>
              <c:numCache>
                <c:formatCode>_(* #,##0_);_(* \(#,##0\);_(* "-"_);_(@_)</c:formatCode>
                <c:ptCount val="3"/>
                <c:pt idx="0">
                  <c:v>14.114849804225818</c:v>
                </c:pt>
                <c:pt idx="1">
                  <c:v>14.861648099759821</c:v>
                </c:pt>
                <c:pt idx="2">
                  <c:v>11.15295063438588</c:v>
                </c:pt>
              </c:numCache>
              <c:extLst xmlns:c16r2="http://schemas.microsoft.com/office/drawing/2015/06/chart"/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221-4E07-BB0E-E5ED9B8170A7}"/>
            </c:ext>
          </c:extLst>
        </c:ser>
        <c:ser>
          <c:idx val="1"/>
          <c:order val="1"/>
          <c:tx>
            <c:strRef>
              <c:f>'수정본 (3)'!$A$56</c:f>
              <c:strCache>
                <c:ptCount val="1"/>
                <c:pt idx="0">
                  <c:v>외부열원 최적화</c:v>
                </c:pt>
              </c:strCache>
            </c:strRef>
          </c:tx>
          <c:spPr>
            <a:solidFill>
              <a:srgbClr val="BFBFB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('수정본 (3)'!$C$54,'수정본 (3)'!$E$54,'수정본 (3)'!$G$54)</c:f>
              <c:strCache>
                <c:ptCount val="3"/>
                <c:pt idx="0">
                  <c:v> 2024년 </c:v>
                </c:pt>
                <c:pt idx="1">
                  <c:v> 2026년 </c:v>
                </c:pt>
                <c:pt idx="2">
                  <c:v> 2028년 </c:v>
                </c:pt>
              </c:strCache>
              <c:extLst xmlns:c16r2="http://schemas.microsoft.com/office/drawing/2015/06/chart"/>
            </c:strRef>
          </c:cat>
          <c:val>
            <c:numRef>
              <c:f>('수정본 (3)'!$C$56,'수정본 (3)'!$E$56,'수정본 (3)'!$G$56)</c:f>
              <c:numCache>
                <c:formatCode>_(* #,##0_);_(* \(#,##0\);_(* "-"_);_(@_)</c:formatCode>
                <c:ptCount val="3"/>
                <c:pt idx="0">
                  <c:v>9.7992908000041616</c:v>
                </c:pt>
                <c:pt idx="1">
                  <c:v>7.6126286644820942</c:v>
                </c:pt>
                <c:pt idx="2">
                  <c:v>23.096634761375874</c:v>
                </c:pt>
              </c:numCache>
              <c:extLst xmlns:c16r2="http://schemas.microsoft.com/office/drawing/2015/06/chart"/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221-4E07-BB0E-E5ED9B817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65233744"/>
        <c:axId val="365234136"/>
      </c:barChart>
      <c:lineChart>
        <c:grouping val="standard"/>
        <c:varyColors val="0"/>
        <c:ser>
          <c:idx val="2"/>
          <c:order val="2"/>
          <c:tx>
            <c:strRef>
              <c:f>'수정본 (3)'!$A$57</c:f>
              <c:strCache>
                <c:ptCount val="1"/>
                <c:pt idx="0">
                  <c:v>계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('수정본 (3)'!$C$54,'수정본 (3)'!$E$54,'수정본 (3)'!$G$54)</c:f>
              <c:strCache>
                <c:ptCount val="3"/>
                <c:pt idx="0">
                  <c:v> 2024년 </c:v>
                </c:pt>
                <c:pt idx="1">
                  <c:v> 2026년 </c:v>
                </c:pt>
                <c:pt idx="2">
                  <c:v> 2028년 </c:v>
                </c:pt>
              </c:strCache>
              <c:extLst xmlns:c16r2="http://schemas.microsoft.com/office/drawing/2015/06/chart"/>
            </c:strRef>
          </c:cat>
          <c:val>
            <c:numRef>
              <c:f>('수정본 (3)'!$C$57,'수정본 (3)'!$E$57,'수정본 (3)'!$G$57)</c:f>
              <c:numCache>
                <c:formatCode>_(* #,##0_);_(* \(#,##0\);_(* "-"_);_(@_)</c:formatCode>
                <c:ptCount val="3"/>
                <c:pt idx="0">
                  <c:v>23.914140604229978</c:v>
                </c:pt>
                <c:pt idx="1">
                  <c:v>22.474276764241914</c:v>
                </c:pt>
                <c:pt idx="2">
                  <c:v>34.249585395761756</c:v>
                </c:pt>
              </c:numCache>
              <c:extLst xmlns:c16r2="http://schemas.microsoft.com/office/drawing/2015/06/chart"/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3221-4E07-BB0E-E5ED9B8170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7595408"/>
        <c:axId val="367591488"/>
      </c:lineChart>
      <c:catAx>
        <c:axId val="36523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pPr>
            <a:endParaRPr lang="ko-KR"/>
          </a:p>
        </c:txPr>
        <c:crossAx val="365234136"/>
        <c:crosses val="autoZero"/>
        <c:auto val="1"/>
        <c:lblAlgn val="ctr"/>
        <c:lblOffset val="100"/>
        <c:noMultiLvlLbl val="0"/>
      </c:catAx>
      <c:valAx>
        <c:axId val="365234136"/>
        <c:scaling>
          <c:orientation val="minMax"/>
          <c:max val="40"/>
          <c:min val="0"/>
        </c:scaling>
        <c:delete val="1"/>
        <c:axPos val="l"/>
        <c:numFmt formatCode="_(* #,##0_);_(* \(#,##0\);_(* &quot;-&quot;_);_(@_)" sourceLinked="1"/>
        <c:majorTickMark val="out"/>
        <c:minorTickMark val="none"/>
        <c:tickLblPos val="nextTo"/>
        <c:crossAx val="365233744"/>
        <c:crosses val="autoZero"/>
        <c:crossBetween val="between"/>
      </c:valAx>
      <c:valAx>
        <c:axId val="367591488"/>
        <c:scaling>
          <c:orientation val="minMax"/>
        </c:scaling>
        <c:delete val="1"/>
        <c:axPos val="r"/>
        <c:numFmt formatCode="_(* #,##0_);_(* \(#,##0\);_(* &quot;-&quot;_);_(@_)" sourceLinked="1"/>
        <c:majorTickMark val="out"/>
        <c:minorTickMark val="none"/>
        <c:tickLblPos val="nextTo"/>
        <c:crossAx val="367595408"/>
        <c:crosses val="max"/>
        <c:crossBetween val="between"/>
      </c:valAx>
      <c:catAx>
        <c:axId val="3675954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675914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0.15172190424789195"/>
          <c:y val="0.80089308276886462"/>
          <c:w val="0.70366652427338838"/>
          <c:h val="0.158962877587875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0.37384915340582869"/>
                </c:manualLayout>
              </c:layout>
              <c:tx>
                <c:rich>
                  <a:bodyPr/>
                  <a:lstStyle/>
                  <a:p>
                    <a:fld id="{EB9A0FF4-E056-49C8-92C8-21F7F90FFA6E}" type="VALUE">
                      <a:rPr lang="en-US" altLang="ko-KR" smtClean="0"/>
                      <a:pPr/>
                      <a:t>[값]</a:t>
                    </a:fld>
                    <a:r>
                      <a:rPr lang="ko-KR" altLang="en-US"/>
                      <a:t>억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1EF6-4269-98DE-339DE8215549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0"/>
                  <c:y val="-0.29183540664531527"/>
                </c:manualLayout>
              </c:layout>
              <c:tx>
                <c:rich>
                  <a:bodyPr/>
                  <a:lstStyle/>
                  <a:p>
                    <a:fld id="{5C62ACE9-8CDE-4362-BD71-514561A59831}" type="VALUE">
                      <a:rPr lang="en-US" altLang="ko-KR" smtClean="0"/>
                      <a:pPr/>
                      <a:t>[값]</a:t>
                    </a:fld>
                    <a:r>
                      <a:rPr lang="ko-KR" altLang="en-US"/>
                      <a:t>억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1EF6-4269-98DE-339DE8215549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38100" tIns="19050" rIns="38100" bIns="36000" anchor="t" anchorCtr="0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2024년</c:v>
                </c:pt>
                <c:pt idx="1">
                  <c:v>2025년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36.700000000000003</c:v>
                </c:pt>
                <c:pt idx="1">
                  <c:v>25.9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EF6-4269-98DE-339DE821554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overlap val="100"/>
        <c:axId val="367593840"/>
        <c:axId val="367595800"/>
      </c:barChart>
      <c:catAx>
        <c:axId val="367593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pPr>
            <a:endParaRPr lang="ko-KR"/>
          </a:p>
        </c:txPr>
        <c:crossAx val="367595800"/>
        <c:crosses val="autoZero"/>
        <c:auto val="1"/>
        <c:lblAlgn val="ctr"/>
        <c:lblOffset val="100"/>
        <c:noMultiLvlLbl val="0"/>
      </c:catAx>
      <c:valAx>
        <c:axId val="367595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7593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306737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30285" y="1"/>
            <a:ext cx="4306737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8F445-EC1A-4A49-ADBB-B8D9BD6A9271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6464300"/>
            <a:ext cx="4306737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30285" y="6464300"/>
            <a:ext cx="4306737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9F761-135D-4538-A77F-CDF2FC910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8114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307047" cy="3414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993" y="1"/>
            <a:ext cx="4307047" cy="3414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10041-3460-4F6A-A7EF-F01620F6C00E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09938" y="850900"/>
            <a:ext cx="3319462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935" y="3275202"/>
            <a:ext cx="7951470" cy="267971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64152"/>
            <a:ext cx="4307047" cy="3414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993" y="6464152"/>
            <a:ext cx="4307047" cy="3414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093AC-2C16-4D3F-98A8-DB8AD5060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87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144" userDrawn="1">
          <p15:clr>
            <a:srgbClr val="F26B43"/>
          </p15:clr>
        </p15:guide>
        <p15:guide id="2" pos="313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930525" y="555625"/>
            <a:ext cx="4006850" cy="27733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E1AB9-2818-48F4-ADFB-1DD48629B146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933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344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319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071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038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723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541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777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069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868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767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918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81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831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894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386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117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923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487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554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038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119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3383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109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228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7005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819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9219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127375" y="511175"/>
            <a:ext cx="3684588" cy="25511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인천시 토지 </a:t>
            </a:r>
            <a:r>
              <a:rPr lang="en-US" altLang="ko-KR"/>
              <a:t>1</a:t>
            </a:r>
            <a:r>
              <a:rPr lang="ko-KR" altLang="en-US"/>
              <a:t>만</a:t>
            </a:r>
            <a:r>
              <a:rPr lang="en-US" altLang="ko-KR"/>
              <a:t>800</a:t>
            </a:r>
            <a:r>
              <a:rPr lang="ko-KR" altLang="en-US"/>
              <a:t>평</a:t>
            </a:r>
            <a:r>
              <a:rPr lang="en-US" altLang="ko-KR"/>
              <a:t>, 227</a:t>
            </a:r>
            <a:r>
              <a:rPr lang="ko-KR" altLang="en-US"/>
              <a:t>억원 현물출자</a:t>
            </a:r>
            <a:r>
              <a:rPr lang="en-US" altLang="ko-KR"/>
              <a:t>(</a:t>
            </a:r>
            <a:r>
              <a:rPr lang="ko-KR" altLang="en-US"/>
              <a:t>토지 </a:t>
            </a:r>
            <a:r>
              <a:rPr lang="en-US" altLang="ko-KR"/>
              <a:t>390</a:t>
            </a:r>
            <a:r>
              <a:rPr lang="ko-KR" altLang="en-US" err="1"/>
              <a:t>억원으로</a:t>
            </a:r>
            <a:r>
              <a:rPr lang="ko-KR" altLang="en-US"/>
              <a:t> 증액</a:t>
            </a:r>
            <a:r>
              <a:rPr lang="en-US" altLang="ko-KR"/>
              <a:t>, </a:t>
            </a:r>
            <a:r>
              <a:rPr lang="ko-KR" altLang="en-US"/>
              <a:t>중간평가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A9FF35-7A9A-4C68-8B16-A0D2B30461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9894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008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34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90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536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8080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875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9957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7971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5099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4761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2586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7113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5147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8442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844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4508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3635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E1AB9-2818-48F4-ADFB-1DD48629B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5164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E1AB9-2818-48F4-ADFB-1DD48629B14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0587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7680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6408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7177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101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7612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8466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317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228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9981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5010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0473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736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38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506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39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412906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장">
    <p:bg>
      <p:bgPr>
        <a:solidFill>
          <a:sysClr val="window" lastClr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슬라이드 번호 개체 틀 5">
            <a:extLst>
              <a:ext uri="{FF2B5EF4-FFF2-40B4-BE49-F238E27FC236}">
                <a16:creationId xmlns="" xmlns:a16="http://schemas.microsoft.com/office/drawing/2014/main" id="{F2945E8C-E849-4D43-B443-030704E7F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78273" y="6424535"/>
            <a:ext cx="202406" cy="194215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554"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fld id="{EE46CB3B-22D4-45B7-ACB3-C65C57F360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705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nomenclature"/>
          <p:cNvSpPr txBox="1"/>
          <p:nvPr/>
        </p:nvSpPr>
        <p:spPr>
          <a:xfrm>
            <a:off x="931855" y="6458956"/>
            <a:ext cx="65" cy="132344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endParaRPr lang="it-IT" sz="1000" b="1">
              <a:solidFill>
                <a:srgbClr val="606060"/>
              </a:solidFill>
            </a:endParaRPr>
          </a:p>
        </p:txBody>
      </p:sp>
      <p:sp>
        <p:nvSpPr>
          <p:cNvPr id="15" name="Subnomenclature"/>
          <p:cNvSpPr txBox="1"/>
          <p:nvPr userDrawn="1"/>
        </p:nvSpPr>
        <p:spPr>
          <a:xfrm>
            <a:off x="931855" y="6458956"/>
            <a:ext cx="65" cy="132344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endParaRPr lang="it-IT" sz="1000" b="1">
              <a:solidFill>
                <a:srgbClr val="606060"/>
              </a:solidFill>
            </a:endParaRPr>
          </a:p>
        </p:txBody>
      </p:sp>
      <p:pic>
        <p:nvPicPr>
          <p:cNvPr id="19" name="Picture 18" descr="pasted-image.pd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4866" y="5935745"/>
            <a:ext cx="1056268" cy="3016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930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309892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345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4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ABBAB431-A10F-45AC-927E-A8C17882AE02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615" y="6456979"/>
            <a:ext cx="1213338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376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>
          <a:xfrm>
            <a:off x="9525" y="6492875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127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127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394" y="762000"/>
            <a:ext cx="9454130" cy="5691336"/>
          </a:xfr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9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9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171796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01237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3" y="1406529"/>
            <a:ext cx="8964366" cy="4932363"/>
          </a:xfrm>
        </p:spPr>
        <p:txBody>
          <a:bodyPr/>
          <a:lstStyle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gray">
          <a:xfrm>
            <a:off x="8805521" y="6478672"/>
            <a:ext cx="619022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57A6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GB" sz="1100">
              <a:solidFill>
                <a:srgbClr val="606060"/>
              </a:solidFill>
              <a:cs typeface="Arial" charset="0"/>
            </a:endParaRPr>
          </a:p>
        </p:txBody>
      </p:sp>
      <p:sp>
        <p:nvSpPr>
          <p:cNvPr id="4" name="DocID"/>
          <p:cNvSpPr txBox="1"/>
          <p:nvPr/>
        </p:nvSpPr>
        <p:spPr>
          <a:xfrm>
            <a:off x="1307502" y="6547859"/>
            <a:ext cx="65" cy="92654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endParaRPr lang="de-DE" sz="700">
              <a:solidFill>
                <a:srgbClr val="606060"/>
              </a:solidFill>
            </a:endParaRPr>
          </a:p>
        </p:txBody>
      </p:sp>
      <p:sp>
        <p:nvSpPr>
          <p:cNvPr id="9" name="DocID"/>
          <p:cNvSpPr txBox="1"/>
          <p:nvPr userDrawn="1"/>
        </p:nvSpPr>
        <p:spPr>
          <a:xfrm>
            <a:off x="1307502" y="6547859"/>
            <a:ext cx="65" cy="92654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endParaRPr lang="de-DE" sz="700">
              <a:solidFill>
                <a:srgbClr val="606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43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4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ABBAB431-A10F-45AC-927E-A8C17882AE02}" type="slidenum">
              <a:rPr lang="ko-KR" altLang="en-US">
                <a:solidFill>
                  <a:srgbClr val="000000"/>
                </a:solidFill>
              </a:rPr>
              <a:pPr/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615" y="6456979"/>
            <a:ext cx="1213338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64651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nomenclature"/>
          <p:cNvSpPr txBox="1"/>
          <p:nvPr/>
        </p:nvSpPr>
        <p:spPr>
          <a:xfrm>
            <a:off x="931855" y="6458956"/>
            <a:ext cx="65" cy="132344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endParaRPr lang="it-IT" sz="1000" b="1">
              <a:solidFill>
                <a:srgbClr val="606060"/>
              </a:solidFill>
            </a:endParaRPr>
          </a:p>
        </p:txBody>
      </p:sp>
      <p:sp>
        <p:nvSpPr>
          <p:cNvPr id="15" name="Subnomenclature"/>
          <p:cNvSpPr txBox="1"/>
          <p:nvPr userDrawn="1"/>
        </p:nvSpPr>
        <p:spPr>
          <a:xfrm>
            <a:off x="931855" y="6458956"/>
            <a:ext cx="65" cy="132344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endParaRPr lang="it-IT" sz="1000" b="1">
              <a:solidFill>
                <a:srgbClr val="606060"/>
              </a:solidFill>
            </a:endParaRPr>
          </a:p>
        </p:txBody>
      </p:sp>
      <p:pic>
        <p:nvPicPr>
          <p:cNvPr id="19" name="Picture 18" descr="pasted-image.pd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4866" y="5935745"/>
            <a:ext cx="1056268" cy="3016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182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nomenclature"/>
          <p:cNvSpPr txBox="1"/>
          <p:nvPr/>
        </p:nvSpPr>
        <p:spPr>
          <a:xfrm>
            <a:off x="931855" y="6458956"/>
            <a:ext cx="65" cy="132344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endParaRPr lang="it-IT" sz="1000" b="1">
              <a:solidFill>
                <a:srgbClr val="606060"/>
              </a:solidFill>
            </a:endParaRPr>
          </a:p>
        </p:txBody>
      </p:sp>
      <p:sp>
        <p:nvSpPr>
          <p:cNvPr id="15" name="Subnomenclature"/>
          <p:cNvSpPr txBox="1"/>
          <p:nvPr userDrawn="1"/>
        </p:nvSpPr>
        <p:spPr>
          <a:xfrm>
            <a:off x="931855" y="6458956"/>
            <a:ext cx="65" cy="132344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endParaRPr lang="it-IT" sz="1000" b="1">
              <a:solidFill>
                <a:srgbClr val="606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280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3" y="1406529"/>
            <a:ext cx="8964366" cy="4932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gray">
          <a:xfrm>
            <a:off x="8805521" y="6478672"/>
            <a:ext cx="619022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57A6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GB" sz="1100">
              <a:solidFill>
                <a:srgbClr val="606060"/>
              </a:solidFill>
              <a:cs typeface="Arial" charset="0"/>
            </a:endParaRPr>
          </a:p>
        </p:txBody>
      </p:sp>
      <p:sp>
        <p:nvSpPr>
          <p:cNvPr id="4" name="DocID"/>
          <p:cNvSpPr txBox="1"/>
          <p:nvPr/>
        </p:nvSpPr>
        <p:spPr>
          <a:xfrm>
            <a:off x="1307502" y="6547859"/>
            <a:ext cx="65" cy="92654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endParaRPr lang="de-DE" sz="700">
              <a:solidFill>
                <a:srgbClr val="606060"/>
              </a:solidFill>
            </a:endParaRPr>
          </a:p>
        </p:txBody>
      </p:sp>
      <p:sp>
        <p:nvSpPr>
          <p:cNvPr id="9" name="DocID"/>
          <p:cNvSpPr txBox="1"/>
          <p:nvPr userDrawn="1"/>
        </p:nvSpPr>
        <p:spPr>
          <a:xfrm>
            <a:off x="1307502" y="6547859"/>
            <a:ext cx="65" cy="92654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endParaRPr lang="de-DE" sz="700">
              <a:solidFill>
                <a:srgbClr val="606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7530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0530" y="785794"/>
            <a:ext cx="9402134" cy="571504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01472" y="6624513"/>
            <a:ext cx="704528" cy="233773"/>
          </a:xfrm>
          <a:prstGeom prst="rect">
            <a:avLst/>
          </a:prstGeom>
        </p:spPr>
        <p:txBody>
          <a:bodyPr/>
          <a:lstStyle>
            <a:lvl1pPr algn="r">
              <a:defRPr sz="907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fld id="{72EC6EA6-60A6-4E9A-BA8E-F1C90815A9AE}" type="slidenum">
              <a:rPr lang="ko-KR" altLang="en-US" smtClean="0"/>
              <a:pPr/>
              <a:t>‹#›</a:t>
            </a:fld>
            <a:r>
              <a:rPr lang="en-US" altLang="ko-KR"/>
              <a:t>/8</a:t>
            </a:r>
            <a:endParaRPr lang="ko-KR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092" y="87830"/>
            <a:ext cx="9245631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3098792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01472" y="6624513"/>
            <a:ext cx="704528" cy="233773"/>
          </a:xfrm>
          <a:prstGeom prst="rect">
            <a:avLst/>
          </a:prstGeom>
        </p:spPr>
        <p:txBody>
          <a:bodyPr/>
          <a:lstStyle>
            <a:lvl1pPr algn="r">
              <a:defRPr sz="907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fld id="{72EC6EA6-60A6-4E9A-BA8E-F1C90815A9AE}" type="slidenum">
              <a:rPr lang="ko-KR" altLang="en-US" smtClean="0"/>
              <a:pPr/>
              <a:t>‹#›</a:t>
            </a:fld>
            <a:r>
              <a:rPr lang="en-US" altLang="ko-KR"/>
              <a:t>/8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6495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29904" y="1628800"/>
            <a:ext cx="6913563" cy="1224137"/>
          </a:xfrm>
        </p:spPr>
        <p:txBody>
          <a:bodyPr wrap="square" tIns="72000" bIns="72000" anchor="t"/>
          <a:lstStyle>
            <a:lvl1pPr>
              <a:defRPr sz="2742"/>
            </a:lvl1pPr>
          </a:lstStyle>
          <a:p>
            <a:r>
              <a:rPr lang="ko-KR" altLang="en-US"/>
              <a:t>마스터 제목 스타일 편집</a:t>
            </a:r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3965622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540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394" y="762000"/>
            <a:ext cx="9454130" cy="5691336"/>
          </a:xfr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9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9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95766442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6965454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3" y="1406529"/>
            <a:ext cx="8964366" cy="4932363"/>
          </a:xfrm>
        </p:spPr>
        <p:txBody>
          <a:bodyPr/>
          <a:lstStyle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gray">
          <a:xfrm>
            <a:off x="8805521" y="6478672"/>
            <a:ext cx="619022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57A6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GB" sz="1100">
              <a:solidFill>
                <a:srgbClr val="606060"/>
              </a:solidFill>
              <a:cs typeface="Arial" charset="0"/>
            </a:endParaRPr>
          </a:p>
        </p:txBody>
      </p:sp>
      <p:sp>
        <p:nvSpPr>
          <p:cNvPr id="4" name="DocID"/>
          <p:cNvSpPr txBox="1"/>
          <p:nvPr/>
        </p:nvSpPr>
        <p:spPr>
          <a:xfrm>
            <a:off x="1307502" y="6547859"/>
            <a:ext cx="65" cy="92654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endParaRPr lang="de-DE" sz="700">
              <a:solidFill>
                <a:srgbClr val="606060"/>
              </a:solidFill>
            </a:endParaRPr>
          </a:p>
        </p:txBody>
      </p:sp>
      <p:sp>
        <p:nvSpPr>
          <p:cNvPr id="9" name="DocID"/>
          <p:cNvSpPr txBox="1"/>
          <p:nvPr userDrawn="1"/>
        </p:nvSpPr>
        <p:spPr>
          <a:xfrm>
            <a:off x="1307502" y="6547859"/>
            <a:ext cx="65" cy="92654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endParaRPr lang="de-DE" sz="700">
              <a:solidFill>
                <a:srgbClr val="606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80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92088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8043" y="170116"/>
            <a:ext cx="8563391" cy="4001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2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88B8083D-798E-401C-BB0D-B4FFF971927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="" xmlns:a16="http://schemas.microsoft.com/office/drawing/2014/main" id="{36B56011-E6D4-4202-8A53-5A6AEA4C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7928" y="6482934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738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D6E85BC-18BD-48BE-8A0B-438D586708A3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/ 20</a:t>
            </a: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156C94E-02F0-30A4-7563-19F89DDCC6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48859" y="116634"/>
            <a:ext cx="506934" cy="43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907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8043" y="170116"/>
            <a:ext cx="8563391" cy="4001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2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/>
          <a:lstStyle/>
          <a:p>
            <a:fld id="{88B8083D-798E-401C-BB0D-B4FFF971927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="" xmlns:a16="http://schemas.microsoft.com/office/drawing/2014/main" id="{36B56011-E6D4-4202-8A53-5A6AEA4C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7928" y="6482934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738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D6E85BC-18BD-48BE-8A0B-438D586708A3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/ 20</a:t>
            </a: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156C94E-02F0-30A4-7563-19F89DDCC6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48859" y="116634"/>
            <a:ext cx="506934" cy="43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4406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3" Type="http://schemas.openxmlformats.org/officeDocument/2006/relationships/theme" Target="../theme/theme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10" Type="http://schemas.openxmlformats.org/officeDocument/2006/relationships/image" Target="../media/image4.emf"/><Relationship Id="rId4" Type="http://schemas.openxmlformats.org/officeDocument/2006/relationships/vmlDrawing" Target="../drawings/vmlDrawing1.vml"/><Relationship Id="rId9" Type="http://schemas.openxmlformats.org/officeDocument/2006/relationships/oleObject" Target="../embeddings/oleObject1.bin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Rectangle 46"/>
          <p:cNvSpPr>
            <a:spLocks noGrp="1" noChangeArrowheads="1"/>
          </p:cNvSpPr>
          <p:nvPr>
            <p:ph type="title"/>
          </p:nvPr>
        </p:nvSpPr>
        <p:spPr bwMode="auto">
          <a:xfrm>
            <a:off x="493159" y="116828"/>
            <a:ext cx="8374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71" name="Rectangle 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1127" y="791598"/>
            <a:ext cx="8929976" cy="556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0596" y="6571332"/>
            <a:ext cx="921573" cy="266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모서리가 둥근 직사각형 9"/>
          <p:cNvSpPr/>
          <p:nvPr userDrawn="1"/>
        </p:nvSpPr>
        <p:spPr bwMode="auto">
          <a:xfrm>
            <a:off x="8589261" y="44624"/>
            <a:ext cx="1274590" cy="288032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Strictly Confidential </a:t>
            </a:r>
            <a:endParaRPr lang="ko-KR" altLang="en-US" sz="1100" b="1" i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Line 2">
            <a:extLst>
              <a:ext uri="{FF2B5EF4-FFF2-40B4-BE49-F238E27FC236}">
                <a16:creationId xmlns="" xmlns:a16="http://schemas.microsoft.com/office/drawing/2014/main" id="{6DB63BB0-9A00-43E4-86A9-51F7FD7D6BF5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501128" y="610551"/>
            <a:ext cx="8929975" cy="0"/>
          </a:xfrm>
          <a:prstGeom prst="line">
            <a:avLst/>
          </a:prstGeom>
          <a:noFill/>
          <a:ln w="6350">
            <a:solidFill>
              <a:srgbClr val="92929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>
              <a:solidFill>
                <a:srgbClr val="000000"/>
              </a:solidFill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="" xmlns:a16="http://schemas.microsoft.com/office/drawing/2014/main" id="{AE7D71FA-4DC5-4091-B015-30896BBE8645}"/>
              </a:ext>
            </a:extLst>
          </p:cNvPr>
          <p:cNvSpPr txBox="1">
            <a:spLocks/>
          </p:cNvSpPr>
          <p:nvPr userDrawn="1"/>
        </p:nvSpPr>
        <p:spPr>
          <a:xfrm>
            <a:off x="9072282" y="6571332"/>
            <a:ext cx="787448" cy="243182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>
              <a:defRPr/>
            </a:pPr>
            <a:fld id="{8E853F99-DCCA-4EE7-BBFF-101EC0F0C472}" type="slidenum">
              <a:rPr lang="ko-KR" altLang="en-US" sz="80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ko-KR" altLang="en-US" sz="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/ 11</a:t>
            </a:r>
            <a:endParaRPr lang="ko-KR" altLang="en-US" sz="80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03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7" r:id="rId7"/>
    <p:sldLayoutId id="2147483686" r:id="rId8"/>
    <p:sldLayoutId id="2147483687" r:id="rId9"/>
    <p:sldLayoutId id="2147483688" r:id="rId10"/>
    <p:sldLayoutId id="2147483689" r:id="rId11"/>
  </p:sldLayoutIdLst>
  <p:transition spd="med"/>
  <p:hf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Tahoma" pitchFamily="34" charset="0"/>
          <a:ea typeface="HY헤드라인M" pitchFamily="18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Tahoma" pitchFamily="34" charset="0"/>
          <a:ea typeface="HY헤드라인M" pitchFamily="18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Tahoma" pitchFamily="34" charset="0"/>
          <a:ea typeface="HY헤드라인M" pitchFamily="18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Tahoma" pitchFamily="34" charset="0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Tahoma" pitchFamily="34" charset="0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Tahoma" pitchFamily="34" charset="0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Tahoma" pitchFamily="34" charset="0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Tahoma" pitchFamily="34" charset="0"/>
          <a:ea typeface="HY헤드라인M" pitchFamily="18" charset="-127"/>
        </a:defRPr>
      </a:lvl9pPr>
    </p:titleStyle>
    <p:bodyStyle>
      <a:lvl1pPr marL="269875" indent="-269875" algn="l" rtl="0" fontAlgn="base" latinLnBrk="1">
        <a:lnSpc>
          <a:spcPct val="130000"/>
        </a:lnSpc>
        <a:spcBef>
          <a:spcPct val="0"/>
        </a:spcBef>
        <a:spcAft>
          <a:spcPct val="0"/>
        </a:spcAft>
        <a:buFont typeface="Wingdings" pitchFamily="2" charset="2"/>
        <a:buChar char="q"/>
        <a:defRPr kumimoji="1" sz="1400" b="1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1pPr>
      <a:lvl2pPr marL="539750" indent="-179388" algn="l" rtl="0" fontAlgn="base" latinLnBrk="1">
        <a:lnSpc>
          <a:spcPct val="130000"/>
        </a:lnSpc>
        <a:spcBef>
          <a:spcPct val="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나눔고딕" panose="020D0604000000000000" pitchFamily="50" charset="-127"/>
        </a:defRPr>
      </a:lvl2pPr>
      <a:lvl3pPr marL="901700" indent="-182563" algn="l" rtl="0" fontAlgn="base" latinLnBrk="1">
        <a:lnSpc>
          <a:spcPct val="130000"/>
        </a:lnSpc>
        <a:spcBef>
          <a:spcPct val="0"/>
        </a:spcBef>
        <a:spcAft>
          <a:spcPct val="0"/>
        </a:spcAft>
        <a:buFont typeface="굴림" pitchFamily="50" charset="-127"/>
        <a:buChar char="-"/>
        <a:defRPr kumimoji="1" sz="1100">
          <a:solidFill>
            <a:schemeClr val="tx1"/>
          </a:solidFill>
          <a:latin typeface="+mn-lt"/>
          <a:ea typeface="나눔고딕" panose="020D0604000000000000" pitchFamily="50" charset="-127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Rectangle 46"/>
          <p:cNvSpPr>
            <a:spLocks noGrp="1" noChangeArrowheads="1"/>
          </p:cNvSpPr>
          <p:nvPr>
            <p:ph type="title"/>
          </p:nvPr>
        </p:nvSpPr>
        <p:spPr bwMode="auto">
          <a:xfrm>
            <a:off x="493159" y="116828"/>
            <a:ext cx="8374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71" name="Rectangle 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1127" y="791598"/>
            <a:ext cx="8929976" cy="556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0596" y="6571332"/>
            <a:ext cx="921573" cy="266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모서리가 둥근 직사각형 9"/>
          <p:cNvSpPr/>
          <p:nvPr userDrawn="1"/>
        </p:nvSpPr>
        <p:spPr bwMode="auto">
          <a:xfrm>
            <a:off x="8589261" y="44624"/>
            <a:ext cx="1274590" cy="288032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Strictly Confidential </a:t>
            </a:r>
            <a:endParaRPr lang="ko-KR" altLang="en-US" sz="1100" b="1" i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Line 2">
            <a:extLst>
              <a:ext uri="{FF2B5EF4-FFF2-40B4-BE49-F238E27FC236}">
                <a16:creationId xmlns="" xmlns:a16="http://schemas.microsoft.com/office/drawing/2014/main" id="{6DB63BB0-9A00-43E4-86A9-51F7FD7D6BF5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501128" y="610551"/>
            <a:ext cx="8929975" cy="0"/>
          </a:xfrm>
          <a:prstGeom prst="line">
            <a:avLst/>
          </a:prstGeom>
          <a:noFill/>
          <a:ln w="6350">
            <a:solidFill>
              <a:srgbClr val="92929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928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00" r:id="rId2"/>
    <p:sldLayoutId id="2147483680" r:id="rId3"/>
    <p:sldLayoutId id="2147483701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transition spd="med"/>
  <p:hf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Tahoma" pitchFamily="34" charset="0"/>
          <a:ea typeface="HY헤드라인M" pitchFamily="18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Tahoma" pitchFamily="34" charset="0"/>
          <a:ea typeface="HY헤드라인M" pitchFamily="18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Tahoma" pitchFamily="34" charset="0"/>
          <a:ea typeface="HY헤드라인M" pitchFamily="18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Tahoma" pitchFamily="34" charset="0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Tahoma" pitchFamily="34" charset="0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Tahoma" pitchFamily="34" charset="0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Tahoma" pitchFamily="34" charset="0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Tahoma" pitchFamily="34" charset="0"/>
          <a:ea typeface="HY헤드라인M" pitchFamily="18" charset="-127"/>
        </a:defRPr>
      </a:lvl9pPr>
    </p:titleStyle>
    <p:bodyStyle>
      <a:lvl1pPr marL="269875" indent="-269875" algn="l" rtl="0" fontAlgn="base" latinLnBrk="1">
        <a:lnSpc>
          <a:spcPct val="130000"/>
        </a:lnSpc>
        <a:spcBef>
          <a:spcPct val="0"/>
        </a:spcBef>
        <a:spcAft>
          <a:spcPct val="0"/>
        </a:spcAft>
        <a:buFont typeface="Wingdings" pitchFamily="2" charset="2"/>
        <a:buChar char="q"/>
        <a:defRPr kumimoji="1" sz="1400" b="1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1pPr>
      <a:lvl2pPr marL="539750" indent="-179388" algn="l" rtl="0" fontAlgn="base" latinLnBrk="1">
        <a:lnSpc>
          <a:spcPct val="130000"/>
        </a:lnSpc>
        <a:spcBef>
          <a:spcPct val="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나눔고딕" panose="020D0604000000000000" pitchFamily="50" charset="-127"/>
        </a:defRPr>
      </a:lvl2pPr>
      <a:lvl3pPr marL="901700" indent="-182563" algn="l" rtl="0" fontAlgn="base" latinLnBrk="1">
        <a:lnSpc>
          <a:spcPct val="130000"/>
        </a:lnSpc>
        <a:spcBef>
          <a:spcPct val="0"/>
        </a:spcBef>
        <a:spcAft>
          <a:spcPct val="0"/>
        </a:spcAft>
        <a:buFont typeface="굴림" pitchFamily="50" charset="-127"/>
        <a:buChar char="-"/>
        <a:defRPr kumimoji="1" sz="1100">
          <a:solidFill>
            <a:schemeClr val="tx1"/>
          </a:solidFill>
          <a:latin typeface="+mn-lt"/>
          <a:ea typeface="나눔고딕" panose="020D0604000000000000" pitchFamily="50" charset="-127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73419810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Slide" r:id="rId9" imgW="360" imgH="360" progId="TCLayout.ActiveDocument.1">
                  <p:embed/>
                </p:oleObj>
              </mc:Choice>
              <mc:Fallback>
                <p:oleObj name="think-cell Slide" r:id="rId9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BodyText"/>
          <p:cNvSpPr>
            <a:spLocks noGrp="1" noChangeArrowheads="1"/>
          </p:cNvSpPr>
          <p:nvPr>
            <p:ph type="body" idx="1"/>
            <p:custDataLst>
              <p:tags r:id="rId6"/>
            </p:custDataLst>
          </p:nvPr>
        </p:nvSpPr>
        <p:spPr bwMode="gray">
          <a:xfrm>
            <a:off x="291862" y="836712"/>
            <a:ext cx="9341658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5" name="Copyright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492941" y="6534150"/>
            <a:ext cx="2988666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b"/>
          <a:lstStyle/>
          <a:p>
            <a:pPr fontAlgn="base" latinLnBrk="0">
              <a:spcBef>
                <a:spcPct val="50000"/>
              </a:spcBef>
              <a:spcAft>
                <a:spcPct val="0"/>
              </a:spcAft>
            </a:pPr>
            <a:r>
              <a:rPr lang="en-US" sz="700">
                <a:solidFill>
                  <a:srgbClr val="7C848A"/>
                </a:solidFill>
                <a:cs typeface="Arial" charset="0"/>
                <a:sym typeface="Arial"/>
              </a:rPr>
              <a:t>© OLI Scenario 386</a:t>
            </a:r>
          </a:p>
        </p:txBody>
      </p:sp>
      <p:sp>
        <p:nvSpPr>
          <p:cNvPr id="1052" name="Date" hidden="1"/>
          <p:cNvSpPr>
            <a:spLocks noGrp="1" noChangeArrowheads="1"/>
          </p:cNvSpPr>
          <p:nvPr>
            <p:ph type="dt" sz="half" idx="2"/>
            <p:custDataLst>
              <p:tags r:id="rId8"/>
            </p:custDataLst>
          </p:nvPr>
        </p:nvSpPr>
        <p:spPr bwMode="gray">
          <a:xfrm>
            <a:off x="4397052" y="6532791"/>
            <a:ext cx="1113585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spcBef>
                <a:spcPct val="50000"/>
              </a:spcBef>
              <a:defRPr sz="700">
                <a:solidFill>
                  <a:srgbClr val="7C848A"/>
                </a:solidFill>
                <a:cs typeface="+mn-cs"/>
                <a:sym typeface="Arial"/>
              </a:defRPr>
            </a:lvl1pPr>
          </a:lstStyle>
          <a:p>
            <a:pPr algn="ctr" fontAlgn="base" latinLnBrk="0">
              <a:spcAft>
                <a:spcPct val="0"/>
              </a:spcAft>
            </a:pPr>
            <a:endParaRPr lang="en-US"/>
          </a:p>
        </p:txBody>
      </p:sp>
      <p:sp>
        <p:nvSpPr>
          <p:cNvPr id="7" name="Line 2"/>
          <p:cNvSpPr>
            <a:spLocks noChangeShapeType="1"/>
          </p:cNvSpPr>
          <p:nvPr userDrawn="1"/>
        </p:nvSpPr>
        <p:spPr bwMode="auto">
          <a:xfrm flipV="1">
            <a:off x="271497" y="610551"/>
            <a:ext cx="9362023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>
              <a:ln w="38100">
                <a:solidFill>
                  <a:schemeClr val="tx1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290169" y="152064"/>
            <a:ext cx="8543925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9444928" y="6597352"/>
            <a:ext cx="428650" cy="234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CB0F92F-3965-4F34-B7FF-419C6FA1D5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215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9" r:id="rId2"/>
  </p:sldLayoutIdLst>
  <p:hf hdr="0" ftr="0" dt="0"/>
  <p:txStyles>
    <p:titleStyle>
      <a:lvl1pPr algn="l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HY견고딕" panose="02030600000101010101" pitchFamily="18" charset="-127"/>
          <a:ea typeface="HY견고딕" panose="02030600000101010101" pitchFamily="18" charset="-127"/>
          <a:cs typeface="+mj-cs"/>
          <a:sym typeface="Arial"/>
        </a:defRPr>
      </a:lvl1pPr>
      <a:lvl2pPr algn="l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>
          <a:solidFill>
            <a:srgbClr val="002C77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>
          <a:solidFill>
            <a:srgbClr val="002C77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>
          <a:solidFill>
            <a:srgbClr val="002C77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>
          <a:solidFill>
            <a:srgbClr val="002C77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>
          <a:solidFill>
            <a:srgbClr val="002C77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>
          <a:solidFill>
            <a:srgbClr val="002C77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>
          <a:solidFill>
            <a:srgbClr val="002C77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>
          <a:solidFill>
            <a:srgbClr val="002C77"/>
          </a:solidFill>
          <a:latin typeface="Arial" charset="0"/>
          <a:cs typeface="Arial" charset="0"/>
        </a:defRPr>
      </a:lvl9pPr>
    </p:titleStyle>
    <p:bodyStyle>
      <a:lvl1pPr marL="265113" indent="-265113" algn="l" rtl="0" eaLnBrk="1" fontAlgn="base" hangingPunct="1">
        <a:lnSpc>
          <a:spcPts val="1800"/>
        </a:lnSpc>
        <a:spcBef>
          <a:spcPts val="300"/>
        </a:spcBef>
        <a:spcAft>
          <a:spcPts val="300"/>
        </a:spcAft>
        <a:buFont typeface="맑은 고딕" panose="020B0503020000020004" pitchFamily="50" charset="-127"/>
        <a:buChar char="▣"/>
        <a:defRPr sz="1400" b="1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marL="539750" indent="-258763" algn="l" rtl="0" eaLnBrk="1" fontAlgn="base" hangingPunct="1">
        <a:lnSpc>
          <a:spcPts val="1800"/>
        </a:lnSpc>
        <a:spcBef>
          <a:spcPts val="300"/>
        </a:spcBef>
        <a:spcAft>
          <a:spcPts val="300"/>
        </a:spcAft>
        <a:buFont typeface="Wingdings" panose="05000000000000000000" pitchFamily="2" charset="2"/>
        <a:buChar char="l"/>
        <a:defRPr sz="1400">
          <a:solidFill>
            <a:schemeClr val="tx1"/>
          </a:solidFill>
          <a:latin typeface="+mn-lt"/>
          <a:cs typeface="+mn-cs"/>
          <a:sym typeface="Arial"/>
        </a:defRPr>
      </a:lvl2pPr>
      <a:lvl3pPr marL="712788" indent="-171450" algn="l" rtl="0" eaLnBrk="1" fontAlgn="base" hangingPunct="1">
        <a:lnSpc>
          <a:spcPts val="1800"/>
        </a:lnSpc>
        <a:spcBef>
          <a:spcPts val="300"/>
        </a:spcBef>
        <a:spcAft>
          <a:spcPts val="30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cs typeface="+mn-cs"/>
          <a:sym typeface="Arial"/>
        </a:defRPr>
      </a:lvl3pPr>
      <a:lvl4pPr marL="987425" indent="-182563" algn="l" rtl="0" eaLnBrk="1" fontAlgn="base" hangingPunct="1">
        <a:lnSpc>
          <a:spcPts val="18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cs typeface="+mn-cs"/>
          <a:sym typeface="Arial"/>
        </a:defRPr>
      </a:lvl4pPr>
      <a:lvl5pPr marL="1162050" indent="-173038" algn="l" rtl="0" eaLnBrk="1" fontAlgn="base" hangingPunct="1">
        <a:lnSpc>
          <a:spcPts val="1800"/>
        </a:lnSpc>
        <a:spcBef>
          <a:spcPts val="300"/>
        </a:spcBef>
        <a:spcAft>
          <a:spcPts val="300"/>
        </a:spcAft>
        <a:buFont typeface="Arial" charset="0"/>
        <a:buChar char="-"/>
        <a:defRPr sz="1400">
          <a:solidFill>
            <a:schemeClr val="tx1"/>
          </a:solidFill>
          <a:latin typeface="+mn-lt"/>
          <a:cs typeface="+mn-cs"/>
          <a:sym typeface="Arial"/>
        </a:defRPr>
      </a:lvl5pPr>
      <a:lvl6pPr marL="1316038" indent="-17303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6pPr>
      <a:lvl7pPr marL="1773238" indent="-17303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7pPr>
      <a:lvl8pPr marL="2230438" indent="-17303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8pPr>
      <a:lvl9pPr marL="2687638" indent="-17303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-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9092" y="87830"/>
            <a:ext cx="9245631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300" y="785794"/>
            <a:ext cx="9402134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 txBox="1">
            <a:spLocks/>
          </p:cNvSpPr>
          <p:nvPr userDrawn="1"/>
        </p:nvSpPr>
        <p:spPr>
          <a:xfrm>
            <a:off x="9129464" y="6597354"/>
            <a:ext cx="704528" cy="236821"/>
          </a:xfrm>
          <a:prstGeom prst="rect">
            <a:avLst/>
          </a:prstGeom>
        </p:spPr>
        <p:txBody>
          <a:bodyPr lIns="32659" tIns="32659" rIns="32659" bIns="32659" anchor="ctr"/>
          <a:lstStyle>
            <a:lvl1pPr algn="ctr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>
              <a:defRPr/>
            </a:pPr>
            <a:endParaRPr lang="ko-KR" altLang="en-US" sz="907">
              <a:solidFill>
                <a:srgbClr val="00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01472" y="6624513"/>
            <a:ext cx="704528" cy="233773"/>
          </a:xfrm>
          <a:prstGeom prst="rect">
            <a:avLst/>
          </a:prstGeom>
        </p:spPr>
        <p:txBody>
          <a:bodyPr/>
          <a:lstStyle>
            <a:lvl1pPr algn="r">
              <a:defRPr sz="907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fld id="{72EC6EA6-60A6-4E9A-BA8E-F1C90815A9AE}" type="slidenum">
              <a:rPr lang="ko-KR" altLang="en-US" smtClean="0"/>
              <a:pPr/>
              <a:t>‹#›</a:t>
            </a:fld>
            <a:r>
              <a:rPr lang="en-US" altLang="ko-KR"/>
              <a:t>/8</a:t>
            </a:r>
          </a:p>
        </p:txBody>
      </p:sp>
      <p:sp>
        <p:nvSpPr>
          <p:cNvPr id="7" name="Line 2"/>
          <p:cNvSpPr>
            <a:spLocks noChangeShapeType="1"/>
          </p:cNvSpPr>
          <p:nvPr userDrawn="1"/>
        </p:nvSpPr>
        <p:spPr bwMode="auto">
          <a:xfrm flipV="1">
            <a:off x="216189" y="610551"/>
            <a:ext cx="9430245" cy="0"/>
          </a:xfrm>
          <a:prstGeom prst="line">
            <a:avLst/>
          </a:prstGeom>
          <a:noFill/>
          <a:ln w="19050">
            <a:solidFill>
              <a:srgbClr val="92929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7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409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6" r:id="rId2"/>
    <p:sldLayoutId id="2147483667" r:id="rId3"/>
  </p:sldLayoutIdLst>
  <p:transition/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177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1814">
          <a:solidFill>
            <a:srgbClr val="000066"/>
          </a:solidFill>
          <a:latin typeface="Arial Black" pitchFamily="34" charset="0"/>
          <a:ea typeface="휴먼둥근헤드라인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1814">
          <a:solidFill>
            <a:srgbClr val="000066"/>
          </a:solidFill>
          <a:latin typeface="Arial Black" pitchFamily="34" charset="0"/>
          <a:ea typeface="휴먼둥근헤드라인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1814">
          <a:solidFill>
            <a:srgbClr val="000066"/>
          </a:solidFill>
          <a:latin typeface="Arial Black" pitchFamily="34" charset="0"/>
          <a:ea typeface="휴먼둥근헤드라인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1814">
          <a:solidFill>
            <a:srgbClr val="000066"/>
          </a:solidFill>
          <a:latin typeface="Arial Black" pitchFamily="34" charset="0"/>
          <a:ea typeface="휴먼둥근헤드라인" pitchFamily="18" charset="-127"/>
        </a:defRPr>
      </a:lvl5pPr>
      <a:lvl6pPr marL="414772" algn="l" rtl="0" eaLnBrk="1" fontAlgn="base" latinLnBrk="1" hangingPunct="1">
        <a:spcBef>
          <a:spcPct val="0"/>
        </a:spcBef>
        <a:spcAft>
          <a:spcPct val="0"/>
        </a:spcAft>
        <a:defRPr kumimoji="1" sz="1814">
          <a:solidFill>
            <a:srgbClr val="000066"/>
          </a:solidFill>
          <a:latin typeface="Arial Black" pitchFamily="34" charset="0"/>
          <a:ea typeface="휴먼둥근헤드라인" pitchFamily="18" charset="-127"/>
        </a:defRPr>
      </a:lvl6pPr>
      <a:lvl7pPr marL="829544" algn="l" rtl="0" eaLnBrk="1" fontAlgn="base" latinLnBrk="1" hangingPunct="1">
        <a:spcBef>
          <a:spcPct val="0"/>
        </a:spcBef>
        <a:spcAft>
          <a:spcPct val="0"/>
        </a:spcAft>
        <a:defRPr kumimoji="1" sz="1814">
          <a:solidFill>
            <a:srgbClr val="000066"/>
          </a:solidFill>
          <a:latin typeface="Arial Black" pitchFamily="34" charset="0"/>
          <a:ea typeface="휴먼둥근헤드라인" pitchFamily="18" charset="-127"/>
        </a:defRPr>
      </a:lvl7pPr>
      <a:lvl8pPr marL="1244316" algn="l" rtl="0" eaLnBrk="1" fontAlgn="base" latinLnBrk="1" hangingPunct="1">
        <a:spcBef>
          <a:spcPct val="0"/>
        </a:spcBef>
        <a:spcAft>
          <a:spcPct val="0"/>
        </a:spcAft>
        <a:defRPr kumimoji="1" sz="1814">
          <a:solidFill>
            <a:srgbClr val="000066"/>
          </a:solidFill>
          <a:latin typeface="Arial Black" pitchFamily="34" charset="0"/>
          <a:ea typeface="휴먼둥근헤드라인" pitchFamily="18" charset="-127"/>
        </a:defRPr>
      </a:lvl8pPr>
      <a:lvl9pPr marL="1659087" algn="l" rtl="0" eaLnBrk="1" fontAlgn="base" latinLnBrk="1" hangingPunct="1">
        <a:spcBef>
          <a:spcPct val="0"/>
        </a:spcBef>
        <a:spcAft>
          <a:spcPct val="0"/>
        </a:spcAft>
        <a:defRPr kumimoji="1" sz="1814">
          <a:solidFill>
            <a:srgbClr val="000066"/>
          </a:solidFill>
          <a:latin typeface="Arial Black" pitchFamily="34" charset="0"/>
          <a:ea typeface="휴먼둥근헤드라인" pitchFamily="18" charset="-127"/>
        </a:defRPr>
      </a:lvl9pPr>
    </p:titleStyle>
    <p:bodyStyle>
      <a:lvl1pPr marL="249152" indent="-249152" algn="l" rtl="0" eaLnBrk="1" fontAlgn="base" latinLnBrk="1" hangingPunct="1">
        <a:lnSpc>
          <a:spcPct val="125000"/>
        </a:lnSpc>
        <a:spcBef>
          <a:spcPct val="20000"/>
        </a:spcBef>
        <a:spcAft>
          <a:spcPct val="10000"/>
        </a:spcAft>
        <a:buFont typeface="Wingdings" pitchFamily="2" charset="2"/>
        <a:buChar char="q"/>
        <a:defRPr kumimoji="1" sz="1270" b="1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567431" indent="-239070" algn="l" rtl="0" eaLnBrk="1" fontAlgn="base" latinLnBrk="1" hangingPunct="1">
        <a:lnSpc>
          <a:spcPct val="125000"/>
        </a:lnSpc>
        <a:spcBef>
          <a:spcPct val="20000"/>
        </a:spcBef>
        <a:spcAft>
          <a:spcPct val="10000"/>
        </a:spcAft>
        <a:buFont typeface="Wingdings" pitchFamily="2" charset="2"/>
        <a:buChar char="l"/>
        <a:defRPr kumimoji="1" sz="127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815142" indent="-207386" algn="l" rtl="0" eaLnBrk="1" fontAlgn="base" latinLnBrk="1" hangingPunct="1">
        <a:lnSpc>
          <a:spcPct val="125000"/>
        </a:lnSpc>
        <a:spcBef>
          <a:spcPct val="20000"/>
        </a:spcBef>
        <a:spcAft>
          <a:spcPct val="10000"/>
        </a:spcAft>
        <a:buFont typeface="Wingdings" pitchFamily="2" charset="2"/>
        <a:buChar char="§"/>
        <a:defRPr kumimoji="1" sz="127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055652" indent="-207386" algn="l" rtl="0" eaLnBrk="1" fontAlgn="base" latinLnBrk="1" hangingPunct="1">
        <a:lnSpc>
          <a:spcPct val="125000"/>
        </a:lnSpc>
        <a:spcBef>
          <a:spcPct val="20000"/>
        </a:spcBef>
        <a:spcAft>
          <a:spcPct val="10000"/>
        </a:spcAft>
        <a:buChar char="•"/>
        <a:defRPr kumimoji="1" sz="127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1304803" indent="-207386" algn="l" rtl="0" eaLnBrk="1" fontAlgn="base" latinLnBrk="1" hangingPunct="1">
        <a:lnSpc>
          <a:spcPct val="125000"/>
        </a:lnSpc>
        <a:spcBef>
          <a:spcPct val="20000"/>
        </a:spcBef>
        <a:spcAft>
          <a:spcPct val="10000"/>
        </a:spcAft>
        <a:buFont typeface="Arial" charset="0"/>
        <a:buChar char="­"/>
        <a:defRPr kumimoji="1" sz="127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176112" indent="-207386" algn="l" rtl="0" eaLnBrk="1" fontAlgn="base" latinLnBrk="1" hangingPunct="1">
        <a:lnSpc>
          <a:spcPct val="115000"/>
        </a:lnSpc>
        <a:spcBef>
          <a:spcPct val="20000"/>
        </a:spcBef>
        <a:spcAft>
          <a:spcPct val="10000"/>
        </a:spcAft>
        <a:buFont typeface="Arial" charset="0"/>
        <a:buChar char="­"/>
        <a:defRPr kumimoji="1" sz="1270">
          <a:solidFill>
            <a:schemeClr val="tx1"/>
          </a:solidFill>
          <a:latin typeface="+mn-lt"/>
          <a:ea typeface="+mn-ea"/>
        </a:defRPr>
      </a:lvl6pPr>
      <a:lvl7pPr marL="2590884" indent="-207386" algn="l" rtl="0" eaLnBrk="1" fontAlgn="base" latinLnBrk="1" hangingPunct="1">
        <a:lnSpc>
          <a:spcPct val="115000"/>
        </a:lnSpc>
        <a:spcBef>
          <a:spcPct val="20000"/>
        </a:spcBef>
        <a:spcAft>
          <a:spcPct val="10000"/>
        </a:spcAft>
        <a:buFont typeface="Arial" charset="0"/>
        <a:buChar char="­"/>
        <a:defRPr kumimoji="1" sz="1270">
          <a:solidFill>
            <a:schemeClr val="tx1"/>
          </a:solidFill>
          <a:latin typeface="+mn-lt"/>
          <a:ea typeface="+mn-ea"/>
        </a:defRPr>
      </a:lvl7pPr>
      <a:lvl8pPr marL="3005656" indent="-207386" algn="l" rtl="0" eaLnBrk="1" fontAlgn="base" latinLnBrk="1" hangingPunct="1">
        <a:lnSpc>
          <a:spcPct val="115000"/>
        </a:lnSpc>
        <a:spcBef>
          <a:spcPct val="20000"/>
        </a:spcBef>
        <a:spcAft>
          <a:spcPct val="10000"/>
        </a:spcAft>
        <a:buFont typeface="Arial" charset="0"/>
        <a:buChar char="­"/>
        <a:defRPr kumimoji="1" sz="1270">
          <a:solidFill>
            <a:schemeClr val="tx1"/>
          </a:solidFill>
          <a:latin typeface="+mn-lt"/>
          <a:ea typeface="+mn-ea"/>
        </a:defRPr>
      </a:lvl8pPr>
      <a:lvl9pPr marL="3420428" indent="-207386" algn="l" rtl="0" eaLnBrk="1" fontAlgn="base" latinLnBrk="1" hangingPunct="1">
        <a:lnSpc>
          <a:spcPct val="115000"/>
        </a:lnSpc>
        <a:spcBef>
          <a:spcPct val="20000"/>
        </a:spcBef>
        <a:spcAft>
          <a:spcPct val="10000"/>
        </a:spcAft>
        <a:buFont typeface="Arial" charset="0"/>
        <a:buChar char="­"/>
        <a:defRPr kumimoji="1" sz="127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1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8.bin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1.bin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2.bin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yeogie.com/dylboiler" TargetMode="Externa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.jpeg"/><Relationship Id="rId2" Type="http://schemas.openxmlformats.org/officeDocument/2006/relationships/tags" Target="../tags/tag28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tags" Target="../tags/tag30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1.png"/><Relationship Id="rId2" Type="http://schemas.openxmlformats.org/officeDocument/2006/relationships/tags" Target="../tags/tag31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2" Type="http://schemas.openxmlformats.org/officeDocument/2006/relationships/tags" Target="../tags/tag3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9.bin"/><Relationship Id="rId4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tags" Target="../tags/tag33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.png"/><Relationship Id="rId2" Type="http://schemas.openxmlformats.org/officeDocument/2006/relationships/tags" Target="../tags/tag3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2" Type="http://schemas.openxmlformats.org/officeDocument/2006/relationships/tags" Target="../tags/tag35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4.emf"/><Relationship Id="rId11" Type="http://schemas.openxmlformats.org/officeDocument/2006/relationships/image" Target="../media/image21.png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3.bin"/><Relationship Id="rId4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4.bin"/><Relationship Id="rId4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chart" Target="../charts/chart1.xml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5.bin"/><Relationship Id="rId4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openxmlformats.org/officeDocument/2006/relationships/tags" Target="../tags/tag39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6.bin"/><Relationship Id="rId4" Type="http://schemas.openxmlformats.org/officeDocument/2006/relationships/notesSlide" Target="../notesSlides/notesSlide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7.bin"/><Relationship Id="rId4" Type="http://schemas.openxmlformats.org/officeDocument/2006/relationships/notesSlide" Target="../notesSlides/notesSlide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1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8.bin"/><Relationship Id="rId4" Type="http://schemas.openxmlformats.org/officeDocument/2006/relationships/notesSlide" Target="../notesSlides/notesSlide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9.bin"/><Relationship Id="rId4" Type="http://schemas.openxmlformats.org/officeDocument/2006/relationships/notesSlide" Target="../notesSlides/notesSlide4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.png"/><Relationship Id="rId2" Type="http://schemas.openxmlformats.org/officeDocument/2006/relationships/tags" Target="../tags/tag43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0.bin"/><Relationship Id="rId4" Type="http://schemas.openxmlformats.org/officeDocument/2006/relationships/notesSlide" Target="../notesSlides/notesSlide4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5.jpeg"/><Relationship Id="rId2" Type="http://schemas.openxmlformats.org/officeDocument/2006/relationships/tags" Target="../tags/tag44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1.bin"/><Relationship Id="rId4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png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7.png"/><Relationship Id="rId2" Type="http://schemas.openxmlformats.org/officeDocument/2006/relationships/tags" Target="../tags/tag45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8.png"/><Relationship Id="rId2" Type="http://schemas.openxmlformats.org/officeDocument/2006/relationships/tags" Target="../tags/tag46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44.xml"/><Relationship Id="rId9" Type="http://schemas.openxmlformats.org/officeDocument/2006/relationships/image" Target="../media/image3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7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4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8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4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6.bin"/><Relationship Id="rId4" Type="http://schemas.openxmlformats.org/officeDocument/2006/relationships/notesSlide" Target="../notesSlides/notesSlide4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0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4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1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4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3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50.bin"/><Relationship Id="rId4" Type="http://schemas.openxmlformats.org/officeDocument/2006/relationships/notesSlide" Target="../notesSlides/notesSlide5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4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51.bin"/><Relationship Id="rId4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chart" Target="../charts/chart3.xml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5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52.bin"/><Relationship Id="rId4" Type="http://schemas.openxmlformats.org/officeDocument/2006/relationships/notesSlide" Target="../notesSlides/notesSlide5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6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53.bin"/><Relationship Id="rId4" Type="http://schemas.openxmlformats.org/officeDocument/2006/relationships/notesSlide" Target="../notesSlides/notesSlide5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7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54.bin"/><Relationship Id="rId4" Type="http://schemas.openxmlformats.org/officeDocument/2006/relationships/notesSlide" Target="../notesSlides/notesSlide5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8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55.bin"/><Relationship Id="rId4" Type="http://schemas.openxmlformats.org/officeDocument/2006/relationships/notesSlide" Target="../notesSlides/notesSlide5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9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56.bin"/><Relationship Id="rId4" Type="http://schemas.openxmlformats.org/officeDocument/2006/relationships/notesSlide" Target="../notesSlides/notesSlide5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0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57.bin"/><Relationship Id="rId4" Type="http://schemas.openxmlformats.org/officeDocument/2006/relationships/notesSlide" Target="../notesSlides/notesSlide5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1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58.bin"/><Relationship Id="rId4" Type="http://schemas.openxmlformats.org/officeDocument/2006/relationships/notesSlide" Target="../notesSlides/notesSlide5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2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59.bin"/><Relationship Id="rId4" Type="http://schemas.openxmlformats.org/officeDocument/2006/relationships/notesSlide" Target="../notesSlides/notesSlide6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3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60.bin"/><Relationship Id="rId4" Type="http://schemas.openxmlformats.org/officeDocument/2006/relationships/notesSlide" Target="../notesSlides/notesSlide6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4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61.bin"/><Relationship Id="rId4" Type="http://schemas.openxmlformats.org/officeDocument/2006/relationships/notesSlide" Target="../notesSlides/notesSlide6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5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62.bin"/><Relationship Id="rId4" Type="http://schemas.openxmlformats.org/officeDocument/2006/relationships/notesSlide" Target="../notesSlides/notesSlide6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Line 2"/>
          <p:cNvSpPr>
            <a:spLocks noChangeShapeType="1"/>
          </p:cNvSpPr>
          <p:nvPr/>
        </p:nvSpPr>
        <p:spPr bwMode="auto">
          <a:xfrm flipV="1">
            <a:off x="2156598" y="2776693"/>
            <a:ext cx="5592805" cy="0"/>
          </a:xfrm>
          <a:prstGeom prst="line">
            <a:avLst/>
          </a:prstGeom>
          <a:noFill/>
          <a:ln w="6350">
            <a:solidFill>
              <a:srgbClr val="92929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ctr" defTabSz="4302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HY헤드라인M"/>
              <a:cs typeface="Arial" panose="020B0604020202020204" pitchFamily="34" charset="0"/>
              <a:sym typeface="Apple SD Gothic Neo" charset="0"/>
            </a:endParaRPr>
          </a:p>
        </p:txBody>
      </p:sp>
      <p:sp>
        <p:nvSpPr>
          <p:cNvPr id="3075" name="AutoShape 4"/>
          <p:cNvSpPr>
            <a:spLocks/>
          </p:cNvSpPr>
          <p:nvPr/>
        </p:nvSpPr>
        <p:spPr bwMode="auto">
          <a:xfrm>
            <a:off x="3193224" y="2115328"/>
            <a:ext cx="3519553" cy="515847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none" l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srgbClr val="002C77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2023</a:t>
            </a: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2C77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년 업적보고회</a:t>
            </a:r>
            <a:endParaRPr kumimoji="0" lang="ko-KR" altLang="ko-KR" sz="3200" b="1" i="0" u="none" strike="noStrike" kern="1200" cap="none" spc="0" normalizeH="0" baseline="0" noProof="0">
              <a:ln>
                <a:noFill/>
              </a:ln>
              <a:solidFill>
                <a:srgbClr val="002C77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077" name="AutoShape 7"/>
          <p:cNvSpPr>
            <a:spLocks/>
          </p:cNvSpPr>
          <p:nvPr/>
        </p:nvSpPr>
        <p:spPr bwMode="auto">
          <a:xfrm>
            <a:off x="4500472" y="5301208"/>
            <a:ext cx="905056" cy="27764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none" lIns="0" tIns="45720" rIns="91440" bIns="45720" anchor="t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2C77"/>
                </a:solidFill>
                <a:effectLst/>
                <a:uLnTx/>
                <a:uFillTx/>
                <a:latin typeface="나눔고딕"/>
                <a:ea typeface="나눔고딕"/>
                <a:cs typeface="Arial"/>
                <a:sym typeface="Helvetica Neue" charset="0"/>
              </a:rPr>
              <a:t>20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2C77"/>
                </a:solidFill>
                <a:effectLst/>
                <a:uLnTx/>
                <a:uFillTx/>
                <a:latin typeface="나눔고딕"/>
                <a:ea typeface="나눔고딕"/>
                <a:cs typeface="Arial"/>
                <a:sym typeface="Helvetica Neue" charset="0"/>
              </a:rPr>
              <a:t>23</a:t>
            </a:r>
            <a:r>
              <a:rPr kumimoji="0" lang="ko-KR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2C77"/>
                </a:solidFill>
                <a:effectLst/>
                <a:uLnTx/>
                <a:uFillTx/>
                <a:latin typeface="나눔고딕"/>
                <a:ea typeface="나눔고딕"/>
                <a:cs typeface="Arial"/>
                <a:sym typeface="Helvetica Neue" charset="0"/>
              </a:rPr>
              <a:t>.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2C77"/>
                </a:solidFill>
                <a:effectLst/>
                <a:uLnTx/>
                <a:uFillTx/>
                <a:latin typeface="나눔고딕"/>
                <a:ea typeface="나눔고딕"/>
                <a:cs typeface="Arial"/>
                <a:sym typeface="Helvetica Neue" charset="0"/>
              </a:rPr>
              <a:t> </a:t>
            </a:r>
            <a:r>
              <a:rPr lang="en-US" altLang="ko-KR" sz="1400" b="1">
                <a:solidFill>
                  <a:srgbClr val="002C77"/>
                </a:solidFill>
                <a:latin typeface="나눔고딕"/>
                <a:ea typeface="나눔고딕"/>
                <a:cs typeface="Arial"/>
                <a:sym typeface="Helvetica Neue" charset="0"/>
              </a:rPr>
              <a:t>10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2C77"/>
                </a:solidFill>
                <a:effectLst/>
                <a:uLnTx/>
                <a:uFillTx/>
                <a:latin typeface="나눔고딕"/>
                <a:ea typeface="나눔고딕"/>
                <a:cs typeface="Arial"/>
                <a:sym typeface="Helvetica Neue" charset="0"/>
              </a:rPr>
              <a:t>.</a:t>
            </a:r>
            <a:endParaRPr kumimoji="0" lang="ko-KR" altLang="ko-KR" sz="1400" b="1" i="0" u="none" strike="noStrike" kern="1200" cap="none" spc="0" normalizeH="0" baseline="0" noProof="0">
              <a:ln>
                <a:noFill/>
              </a:ln>
              <a:solidFill>
                <a:srgbClr val="002C77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>
            <a:off x="3528553" y="2924944"/>
            <a:ext cx="2647520" cy="92333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none" l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2C77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회   사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2C77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2C77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인천종합에너지㈜</a:t>
            </a: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srgbClr val="002C77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2C77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보고자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2C77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2C77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전태현 대표이사</a:t>
            </a:r>
            <a:endParaRPr kumimoji="0" lang="ko-KR" altLang="ko-KR" sz="1800" b="1" i="0" u="none" strike="noStrike" kern="1200" cap="none" spc="0" normalizeH="0" baseline="0" noProof="0">
              <a:ln>
                <a:noFill/>
              </a:ln>
              <a:solidFill>
                <a:srgbClr val="002C77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79936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CC1BDCC1-0CE2-4038-8D34-607C958DE7A8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Ⅲ. 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중장기 재무현황 </a:t>
            </a:r>
            <a:r>
              <a:rPr lang="en-US" altLang="ko-KR" sz="14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– </a:t>
            </a:r>
            <a:r>
              <a:rPr lang="ko-KR" altLang="en-US" sz="14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투자 계획 </a:t>
            </a:r>
            <a:r>
              <a:rPr lang="ko-KR" altLang="en-US" sz="12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(연결)</a:t>
            </a:r>
            <a:endParaRPr lang="ko-KR" altLang="en-US" sz="12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590215"/>
              </p:ext>
            </p:extLst>
          </p:nvPr>
        </p:nvGraphicFramePr>
        <p:xfrm>
          <a:off x="488515" y="765175"/>
          <a:ext cx="8965049" cy="5724524"/>
        </p:xfrm>
        <a:graphic>
          <a:graphicData uri="http://schemas.openxmlformats.org/drawingml/2006/table">
            <a:tbl>
              <a:tblPr/>
              <a:tblGrid>
                <a:gridCol w="8692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259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821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1643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3426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3426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3426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3426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34265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6574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단위 </a:t>
                      </a: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100" b="1" kern="120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억원</a:t>
                      </a: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100" b="1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5333" marR="5333" marT="533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1" kern="1200" err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투자명</a:t>
                      </a:r>
                      <a:endParaRPr lang="ko-KR" altLang="en-US" sz="1100" b="1" kern="1200">
                        <a:solidFill>
                          <a:schemeClr val="bg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투자 내용</a:t>
                      </a: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 (</a:t>
                      </a:r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자세히</a:t>
                      </a: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)</a:t>
                      </a:r>
                      <a:endParaRPr lang="ko-KR" altLang="en-US" sz="1100" b="1" kern="1200">
                        <a:solidFill>
                          <a:schemeClr val="bg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24~</a:t>
                      </a:r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28</a:t>
                      </a:r>
                      <a:b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</a:br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합계</a:t>
                      </a: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2024</a:t>
                      </a: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2025</a:t>
                      </a: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2026</a:t>
                      </a: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2027</a:t>
                      </a: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2028</a:t>
                      </a: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2130">
                <a:tc rowSpan="10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CAPEX</a:t>
                      </a:r>
                      <a:endParaRPr lang="ko-KR" altLang="en-US" sz="1000" b="1" i="0" u="none" strike="noStrike"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333" marR="5333" marT="533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발전소 설비개선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계획예방공사 자산화 포함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34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2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열배관공사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: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고시지역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송도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,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논현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587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223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175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2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열배관공사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: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고시외지역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원도심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,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연수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309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149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2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축열조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 신규증설 및 보수공사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120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120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02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333" marR="5333" marT="533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열배관이설공사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: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독배로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2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333" marR="5333" marT="533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열연계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 배관공사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: SKIPC 2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단계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2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열연계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 배관공사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: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도시가스 연료전지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02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신규열원 관련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부지매입 및 시설투자 등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5,423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804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546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903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3,170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40901703"/>
                  </a:ext>
                </a:extLst>
              </a:tr>
              <a:tr h="502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 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기타 유형자산 취득 및 간접비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400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268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5478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333" marR="5333" marT="533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           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7,038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1,369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457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792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1,034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3,386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C0E5F25-3E6A-1C9E-1645-8EA20A6478A3}"/>
              </a:ext>
            </a:extLst>
          </p:cNvPr>
          <p:cNvSpPr txBox="1"/>
          <p:nvPr/>
        </p:nvSpPr>
        <p:spPr>
          <a:xfrm>
            <a:off x="6835366" y="6297839"/>
            <a:ext cx="1590794" cy="532453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623888">
              <a:lnSpc>
                <a:spcPct val="150000"/>
              </a:lnSpc>
            </a:pP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유형자산 취득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기계장치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defTabSz="623888">
              <a:lnSpc>
                <a:spcPct val="150000"/>
              </a:lnSpc>
            </a:pP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축열조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증설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137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23888">
              <a:lnSpc>
                <a:spcPct val="150000"/>
              </a:lnSpc>
            </a:pP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SKIPC 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열교환기 건설공사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112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="" xmlns:a16="http://schemas.microsoft.com/office/drawing/2014/main" id="{C578BD98-60F7-0955-AF9F-90D97A3921E4}"/>
              </a:ext>
            </a:extLst>
          </p:cNvPr>
          <p:cNvCxnSpPr>
            <a:cxnSpLocks/>
          </p:cNvCxnSpPr>
          <p:nvPr/>
        </p:nvCxnSpPr>
        <p:spPr>
          <a:xfrm rot="5400000">
            <a:off x="6726486" y="5909610"/>
            <a:ext cx="602636" cy="127168"/>
          </a:xfrm>
          <a:prstGeom prst="bentConnector3">
            <a:avLst>
              <a:gd name="adj1" fmla="val 95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154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CC1BDCC1-0CE2-4038-8D34-607C958DE7A8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Ⅲ.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중장기 재무현황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–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배당 계획 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인천종합에너지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87893"/>
              </p:ext>
            </p:extLst>
          </p:nvPr>
        </p:nvGraphicFramePr>
        <p:xfrm>
          <a:off x="488515" y="765176"/>
          <a:ext cx="8978758" cy="5724521"/>
        </p:xfrm>
        <a:graphic>
          <a:graphicData uri="http://schemas.openxmlformats.org/drawingml/2006/table">
            <a:tbl>
              <a:tblPr/>
              <a:tblGrid>
                <a:gridCol w="12853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762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7624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7624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624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7624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31218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65986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단위</a:t>
                      </a: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: 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백만원</a:t>
                      </a: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000" b="1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2023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</a:t>
                      </a:r>
                      <a:endParaRPr lang="en-US" altLang="ko-KR" sz="1000" b="1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(2024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배당</a:t>
                      </a: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2024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</a:t>
                      </a:r>
                      <a:endParaRPr lang="en-US" altLang="ko-KR" sz="1000" b="1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(2025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배당</a:t>
                      </a: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2025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</a:t>
                      </a:r>
                      <a:endParaRPr lang="en-US" altLang="ko-KR" sz="1000" b="1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(2026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배당</a:t>
                      </a: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2026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</a:t>
                      </a:r>
                      <a:endParaRPr lang="en-US" altLang="ko-KR" sz="1000" b="1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(2027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배당</a:t>
                      </a: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2027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</a:t>
                      </a:r>
                      <a:endParaRPr lang="en-US" altLang="ko-KR" sz="1000" b="1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(2028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배당</a:t>
                      </a: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2028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</a:t>
                      </a:r>
                      <a:endParaRPr lang="en-US" altLang="ko-KR" sz="1000" b="1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(2029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배당</a:t>
                      </a: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235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전기미처분잉여금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23,334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36,761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53,977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77,018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102,038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125,366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235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당기순이익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23,977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30,743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41,143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44,680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41,657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45,225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235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처분가능잉여금</a:t>
                      </a: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47,311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67,504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95,120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121,698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143,695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170,591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35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배당</a:t>
                      </a: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(9,591) 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(12,297) 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(16,457) 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(17,872) 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(16,663) 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(18,090)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235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이익준비금</a:t>
                      </a: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(959) 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(1,230) 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(1,646) 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(1,787) 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(1,666) 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(1,809) 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235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이월미처분잉여금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36,761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53,977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77,018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102,038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125,366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150,692</a:t>
                      </a:r>
                    </a:p>
                  </a:txBody>
                  <a:tcPr marL="0" marR="72000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7235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배당성향</a:t>
                      </a: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40%</a:t>
                      </a: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40%</a:t>
                      </a: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40%</a:t>
                      </a: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40%</a:t>
                      </a: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40%</a:t>
                      </a: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40%</a:t>
                      </a:r>
                    </a:p>
                  </a:txBody>
                  <a:tcPr marL="0" marR="108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91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Ⅲ.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중장기 재무현황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–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추정 손익</a:t>
            </a:r>
            <a:r>
              <a:rPr lang="ko-KR" altLang="en-US" sz="14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ko-KR" altLang="en-US" sz="12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(연결)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E7406679-67B9-4668-B2D3-65149663A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247276"/>
              </p:ext>
            </p:extLst>
          </p:nvPr>
        </p:nvGraphicFramePr>
        <p:xfrm>
          <a:off x="500529" y="774411"/>
          <a:ext cx="8953034" cy="573375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324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3676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3676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3676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13676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136766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1136766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3067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b="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000" b="0">
                          <a:latin typeface="나눔고딕"/>
                          <a:ea typeface="나눔고딕"/>
                        </a:rPr>
                        <a:t>단위 </a:t>
                      </a:r>
                      <a:r>
                        <a:rPr lang="en-US" altLang="ko-KR" sz="1000" b="0">
                          <a:latin typeface="나눔고딕"/>
                          <a:ea typeface="나눔고딕"/>
                        </a:rPr>
                        <a:t>: </a:t>
                      </a:r>
                      <a:r>
                        <a:rPr lang="ko-KR" altLang="en-US" sz="1000" b="0" err="1">
                          <a:latin typeface="나눔고딕"/>
                          <a:ea typeface="나눔고딕"/>
                        </a:rPr>
                        <a:t>억원</a:t>
                      </a:r>
                      <a:r>
                        <a:rPr lang="en-US" altLang="ko-KR" sz="1000" b="0">
                          <a:latin typeface="나눔고딕"/>
                          <a:ea typeface="나눔고딕"/>
                        </a:rPr>
                        <a:t>)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'23</a:t>
                      </a:r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'24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'25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'26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'27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'28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68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ko-KR" altLang="en-US" sz="10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2477592"/>
                  </a:ext>
                </a:extLst>
              </a:tr>
              <a:tr h="276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매출액</a:t>
                      </a: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3,261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3,116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3,121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3,254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3,222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3,463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6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spc="0" baseline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변동비</a:t>
                      </a:r>
                      <a:endParaRPr lang="ko-KR" altLang="en-US" sz="10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2,403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1,924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1,793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1,898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1,892</a:t>
                      </a:r>
                      <a:endParaRPr lang="en-US" altLang="ko-KR" sz="1000" b="1" i="0" u="none" strike="noStrike" kern="120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2,067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6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공헌이익</a:t>
                      </a:r>
                      <a:endParaRPr lang="ko-KR" altLang="en-US" sz="10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858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1,192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1,328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1,356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1,330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1,396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6219"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b="0" kern="1200" baseline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OPEX</a:t>
                      </a:r>
                      <a:endParaRPr lang="ko-KR" altLang="en-US" sz="10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280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343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354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367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378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389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76219"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ko-KR" altLang="en-US" sz="1000" b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배출권</a:t>
                      </a:r>
                      <a:r>
                        <a:rPr lang="ko-KR" altLang="en-US" sz="10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수익</a:t>
                      </a:r>
                      <a:r>
                        <a:rPr lang="en-US" altLang="ko-KR" sz="10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0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비용</a:t>
                      </a: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76219"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EBITDA</a:t>
                      </a:r>
                      <a:endParaRPr lang="ko-KR" altLang="en-US" sz="10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594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874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1,009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1,003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964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1,000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27721070"/>
                  </a:ext>
                </a:extLst>
              </a:tr>
              <a:tr h="276219"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감가상각비</a:t>
                      </a: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248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291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309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315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329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330</a:t>
                      </a:r>
                      <a:endParaRPr lang="en-US" altLang="ko-KR" sz="1000" b="0" i="0" u="none" strike="noStrike" kern="120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19163177"/>
                  </a:ext>
                </a:extLst>
              </a:tr>
              <a:tr h="276219"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b="1" kern="1200" baseline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영업이익</a:t>
                      </a:r>
                      <a:endParaRPr lang="ko-KR" altLang="en-US" sz="10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346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583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700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688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635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670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76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ko-KR" altLang="en-US" sz="1000" b="0" kern="1200" baseline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순이자비용</a:t>
                      </a:r>
                      <a:endParaRPr lang="ko-KR" altLang="en-US" sz="10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81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116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61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76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ko-KR" altLang="en-US" sz="10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 </a:t>
                      </a:r>
                      <a:r>
                        <a:rPr lang="ko-KR" altLang="en-US" sz="1000" b="0" kern="1200" baseline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영업외손익</a:t>
                      </a:r>
                      <a:endParaRPr lang="ko-KR" altLang="en-US" sz="10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352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76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ko-KR" altLang="en-US" sz="1000" b="0" kern="12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법인세</a:t>
                      </a:r>
                      <a:endParaRPr lang="ko-KR" altLang="en-US" sz="1000" b="0" kern="1200">
                        <a:solidFill>
                          <a:srgbClr val="0000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76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baseline="0">
                          <a:effectLst/>
                          <a:latin typeface="나눔고딕"/>
                          <a:ea typeface="나눔고딕"/>
                        </a:rPr>
                        <a:t>당기순이익</a:t>
                      </a:r>
                      <a:endParaRPr lang="ko-KR" altLang="en-US" sz="1000" b="1" kern="1200">
                        <a:solidFill>
                          <a:srgbClr val="0000FF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562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367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465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452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423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464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44029">
                <a:tc gridSpan="7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8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T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005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>
                          <a:effectLst/>
                          <a:latin typeface="나눔고딕"/>
                          <a:ea typeface="나눔고딕"/>
                        </a:rPr>
                        <a:t>자산</a:t>
                      </a:r>
                      <a:endParaRPr lang="ko-KR" altLang="en-US" sz="1000" b="1" kern="1200">
                        <a:solidFill>
                          <a:schemeClr val="dk1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7,017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8,024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8,087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8,701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9,417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12,478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3005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ko-KR" altLang="en-US" sz="1000" b="0" kern="1200" baseline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현금</a:t>
                      </a:r>
                      <a:endParaRPr lang="ko-KR" altLang="en-US" sz="1000" b="1" kern="120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130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81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128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209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219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193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04504003"/>
                  </a:ext>
                </a:extLst>
              </a:tr>
              <a:tr h="3005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부채</a:t>
                      </a:r>
                      <a:endParaRPr lang="ko-KR" altLang="en-US" sz="1000" b="1" kern="120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4,952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5,688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5,408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5,150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5,037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7,216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3005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ko-KR" altLang="en-US" sz="1000" b="0" kern="1200" baseline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차입금</a:t>
                      </a:r>
                      <a:endParaRPr lang="ko-KR" altLang="en-US" sz="10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2,704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3,470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3,140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2,780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2,659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4,838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3005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자본</a:t>
                      </a:r>
                      <a:endParaRPr lang="ko-KR" altLang="en-US" sz="900" b="0" kern="120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2,065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2,337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2,679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3,550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4,380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5,262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2D20B8F2-6F06-B711-79A2-F14E5FDE0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373206"/>
              </p:ext>
            </p:extLst>
          </p:nvPr>
        </p:nvGraphicFramePr>
        <p:xfrm>
          <a:off x="4090214" y="4247554"/>
          <a:ext cx="4895163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3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99309">
                  <a:extLst>
                    <a:ext uri="{9D8B030D-6E8A-4147-A177-3AD203B41FA5}">
                      <a16:colId xmlns="" xmlns:a16="http://schemas.microsoft.com/office/drawing/2014/main" val="98415907"/>
                    </a:ext>
                  </a:extLst>
                </a:gridCol>
                <a:gridCol w="699309">
                  <a:extLst>
                    <a:ext uri="{9D8B030D-6E8A-4147-A177-3AD203B41FA5}">
                      <a16:colId xmlns="" xmlns:a16="http://schemas.microsoft.com/office/drawing/2014/main" val="1543869169"/>
                    </a:ext>
                  </a:extLst>
                </a:gridCol>
                <a:gridCol w="699309">
                  <a:extLst>
                    <a:ext uri="{9D8B030D-6E8A-4147-A177-3AD203B41FA5}">
                      <a16:colId xmlns="" xmlns:a16="http://schemas.microsoft.com/office/drawing/2014/main" val="2662890381"/>
                    </a:ext>
                  </a:extLst>
                </a:gridCol>
                <a:gridCol w="699309">
                  <a:extLst>
                    <a:ext uri="{9D8B030D-6E8A-4147-A177-3AD203B41FA5}">
                      <a16:colId xmlns="" xmlns:a16="http://schemas.microsoft.com/office/drawing/2014/main" val="3291768182"/>
                    </a:ext>
                  </a:extLst>
                </a:gridCol>
                <a:gridCol w="699309">
                  <a:extLst>
                    <a:ext uri="{9D8B030D-6E8A-4147-A177-3AD203B41FA5}">
                      <a16:colId xmlns="" xmlns:a16="http://schemas.microsoft.com/office/drawing/2014/main" val="3047212155"/>
                    </a:ext>
                  </a:extLst>
                </a:gridCol>
                <a:gridCol w="699309">
                  <a:extLst>
                    <a:ext uri="{9D8B030D-6E8A-4147-A177-3AD203B41FA5}">
                      <a16:colId xmlns="" xmlns:a16="http://schemas.microsoft.com/office/drawing/2014/main" val="1736938258"/>
                    </a:ext>
                  </a:extLst>
                </a:gridCol>
              </a:tblGrid>
              <a:tr h="1956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부채비율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`23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`24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`25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`26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`27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`28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12468655"/>
                  </a:ext>
                </a:extLst>
              </a:tr>
              <a:tr h="19563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연결</a:t>
                      </a:r>
                      <a:endParaRPr lang="en-US" altLang="ko-KR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241%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243%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145%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115%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137%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59183940"/>
                  </a:ext>
                </a:extLst>
              </a:tr>
              <a:tr h="19563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인천종합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241%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258%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220%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152%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119%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144%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482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AB08AD98-79DF-468E-9B34-A36ED3250F3C}"/>
              </a:ext>
            </a:extLst>
          </p:cNvPr>
          <p:cNvSpPr/>
          <p:nvPr/>
        </p:nvSpPr>
        <p:spPr>
          <a:xfrm>
            <a:off x="488515" y="253301"/>
            <a:ext cx="3402167" cy="33054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목차 </a:t>
            </a:r>
            <a:r>
              <a:rPr lang="en-US" altLang="ko-KR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첨부</a:t>
            </a:r>
            <a:r>
              <a:rPr lang="en-US" altLang="ko-KR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  <a:endParaRPr lang="ko-KR" altLang="en-US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69848" y="1252728"/>
            <a:ext cx="8074152" cy="471830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36000" rtlCol="0" anchor="t" anchorCtr="0"/>
          <a:lstStyle/>
          <a:p>
            <a:pPr marL="357188" indent="-357188">
              <a:lnSpc>
                <a:spcPts val="24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KPI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추진 성과 및 목표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7188" indent="-357188">
              <a:lnSpc>
                <a:spcPts val="24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중장기 재무현황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주요가정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7188" indent="-357188">
              <a:lnSpc>
                <a:spcPts val="24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OPEX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7188" indent="-357188">
              <a:lnSpc>
                <a:spcPts val="24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차입금 현황 및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Schedule</a:t>
            </a:r>
          </a:p>
          <a:p>
            <a:pPr marL="357188" indent="-357188">
              <a:lnSpc>
                <a:spcPts val="24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온실가스 </a:t>
            </a:r>
            <a:r>
              <a:rPr lang="ko-KR" altLang="en-US" sz="1200" b="1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배출권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885024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AB08AD98-79DF-468E-9B34-A36ED3250F3C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첨부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1.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전략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KPI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추진 성과 및 목표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–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인천종합에너지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="" xmlns:a16="http://schemas.microsoft.com/office/drawing/2014/main" id="{F070444F-DAF4-45EC-A46D-E16F1B1BC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907201"/>
              </p:ext>
            </p:extLst>
          </p:nvPr>
        </p:nvGraphicFramePr>
        <p:xfrm>
          <a:off x="502757" y="1188490"/>
          <a:ext cx="1036332" cy="2493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493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23</a:t>
                      </a:r>
                      <a:r>
                        <a:rPr kumimoji="0" lang="ko-KR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실적</a:t>
                      </a:r>
                      <a:endParaRPr kumimoji="0" lang="en-US" altLang="ko-KR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75128616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="" xmlns:a16="http://schemas.microsoft.com/office/drawing/2014/main" id="{C48AA5F4-136E-4199-9D79-EF3905388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4754"/>
              </p:ext>
            </p:extLst>
          </p:nvPr>
        </p:nvGraphicFramePr>
        <p:xfrm>
          <a:off x="502757" y="3846641"/>
          <a:ext cx="1036332" cy="2637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32">
                  <a:extLst>
                    <a:ext uri="{9D8B030D-6E8A-4147-A177-3AD203B41FA5}">
                      <a16:colId xmlns="" xmlns:a16="http://schemas.microsoft.com/office/drawing/2014/main" val="2410545682"/>
                    </a:ext>
                  </a:extLst>
                </a:gridCol>
              </a:tblGrid>
              <a:tr h="26372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kumimoji="0" lang="en-US" altLang="ko-K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24</a:t>
                      </a:r>
                      <a:r>
                        <a:rPr kumimoji="0" lang="ko-KR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목표</a:t>
                      </a:r>
                      <a:endParaRPr kumimoji="0" lang="en-US" altLang="ko-KR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75128616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="" xmlns:a16="http://schemas.microsoft.com/office/drawing/2014/main" id="{87791EB5-14F2-4701-8E18-784D80D94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33390"/>
              </p:ext>
            </p:extLst>
          </p:nvPr>
        </p:nvGraphicFramePr>
        <p:xfrm>
          <a:off x="1788113" y="3846645"/>
          <a:ext cx="7665450" cy="2704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9943">
                  <a:extLst>
                    <a:ext uri="{9D8B030D-6E8A-4147-A177-3AD203B41FA5}">
                      <a16:colId xmlns="" xmlns:a16="http://schemas.microsoft.com/office/drawing/2014/main" val="2772363891"/>
                    </a:ext>
                  </a:extLst>
                </a:gridCol>
                <a:gridCol w="5035507">
                  <a:extLst>
                    <a:ext uri="{9D8B030D-6E8A-4147-A177-3AD203B41FA5}">
                      <a16:colId xmlns="" xmlns:a16="http://schemas.microsoft.com/office/drawing/2014/main" val="2410545682"/>
                    </a:ext>
                  </a:extLst>
                </a:gridCol>
              </a:tblGrid>
              <a:tr h="8052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b="1" kern="0" spc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열원개발 및 공급권역 확대 등</a:t>
                      </a:r>
                      <a:endParaRPr kumimoji="0" lang="en-US" altLang="ko-K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T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저가 열원 </a:t>
                      </a:r>
                      <a:r>
                        <a:rPr lang="en-US" altLang="ko-KR" sz="1100" b="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: </a:t>
                      </a:r>
                      <a:r>
                        <a:rPr lang="ko-KR" altLang="en-US" sz="1100" b="0" kern="12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신규열원</a:t>
                      </a:r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lang="en-US" altLang="ko-KR" sz="1100" b="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사업허가</a:t>
                      </a:r>
                      <a:r>
                        <a:rPr lang="en-US" altLang="ko-KR" sz="1100" b="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/</a:t>
                      </a:r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부지확보 추진</a:t>
                      </a:r>
                      <a:r>
                        <a:rPr lang="en-US" altLang="ko-KR" sz="1100" b="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),</a:t>
                      </a:r>
                      <a:r>
                        <a:rPr lang="en-US" altLang="ko-KR" sz="1100" b="0" kern="120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미활용</a:t>
                      </a:r>
                      <a:r>
                        <a:rPr lang="ko-KR" altLang="en-US" sz="1100" b="0" kern="120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 열원 지속 발굴</a:t>
                      </a:r>
                      <a:endParaRPr lang="en-US" altLang="ko-KR" sz="1100" b="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대형 </a:t>
                      </a:r>
                      <a:r>
                        <a:rPr kumimoji="0" lang="ko-KR" altLang="en-US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수요처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 확보 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: </a:t>
                      </a:r>
                      <a:r>
                        <a:rPr kumimoji="0" lang="ko-KR" altLang="en-US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삼성바이오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(P6~P8) 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등 수요 개발</a:t>
                      </a:r>
                      <a:endParaRPr kumimoji="0" lang="en-US" altLang="ko-K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통합 공급 </a:t>
                      </a:r>
                      <a:r>
                        <a:rPr kumimoji="0" lang="ko-KR" altLang="en-US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세대수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: </a:t>
                      </a:r>
                      <a:r>
                        <a:rPr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156,973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세대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(</a:t>
                      </a:r>
                      <a:r>
                        <a:rPr lang="en-US" altLang="ko-K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전년대비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 +8,165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세대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)</a:t>
                      </a:r>
                    </a:p>
                  </a:txBody>
                  <a:tcPr marL="108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142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b="1" spc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위드인천</a:t>
                      </a:r>
                      <a:r>
                        <a:rPr lang="en-US" altLang="ko-KR" sz="1100" b="1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E</a:t>
                      </a:r>
                      <a:r>
                        <a:rPr lang="ko-KR" altLang="en-US" sz="1100" b="1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통합시너지 극대화</a:t>
                      </a:r>
                      <a:endParaRPr kumimoji="0" lang="en-US" altLang="ko-K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T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​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외부 수열 최적화 및 </a:t>
                      </a:r>
                      <a:r>
                        <a:rPr lang="ko-KR" altLang="en-US" sz="1100" b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열연계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통합 운영 등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유휴부지</a:t>
                      </a:r>
                      <a:r>
                        <a:rPr lang="en-US" altLang="ko-KR" sz="1100" b="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활용 연료전지 개발 ​</a:t>
                      </a:r>
                      <a:endParaRPr lang="en-US" altLang="ko-KR" sz="1100" b="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108000" marR="36000" marT="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52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b="1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생산설비 안정성∙효율성 제고</a:t>
                      </a:r>
                    </a:p>
                  </a:txBody>
                  <a:tcPr marT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축열조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lang="en-US" altLang="ko-KR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만</a:t>
                      </a:r>
                      <a:r>
                        <a:rPr lang="en-US" altLang="ko-KR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ton</a:t>
                      </a:r>
                      <a:r>
                        <a:rPr lang="ko-KR" altLang="en-US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 준공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100" b="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SCR </a:t>
                      </a:r>
                      <a:r>
                        <a:rPr lang="ko-KR" altLang="en-US" sz="1100" b="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저온촉매</a:t>
                      </a:r>
                      <a:r>
                        <a:rPr lang="ko-KR" altLang="en-US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인천종합</a:t>
                      </a:r>
                      <a:r>
                        <a:rPr lang="en-US" altLang="ko-KR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E </a:t>
                      </a:r>
                      <a:r>
                        <a:rPr lang="ko-KR" altLang="en-US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적용 </a:t>
                      </a:r>
                      <a:r>
                        <a:rPr lang="en-US" altLang="ko-KR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/ </a:t>
                      </a:r>
                      <a:r>
                        <a:rPr lang="ko-KR" altLang="en-US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지역난방열 </a:t>
                      </a:r>
                      <a:r>
                        <a:rPr lang="ko-KR" altLang="en-US" sz="1100" b="0" spc="0" baseline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저탄소</a:t>
                      </a:r>
                      <a:r>
                        <a:rPr lang="ko-KR" altLang="en-US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제품 인증</a:t>
                      </a:r>
                      <a:endParaRPr lang="en-US" altLang="ko-KR" sz="1100" b="0" spc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  <a:p>
                      <a:pPr marL="171450" marR="0" lvl="0" indent="-17145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DH</a:t>
                      </a:r>
                      <a:r>
                        <a:rPr lang="ko-KR" altLang="en-US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운전 자동화 </a:t>
                      </a:r>
                      <a:r>
                        <a:rPr lang="en-US" altLang="ko-KR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/ </a:t>
                      </a:r>
                      <a:r>
                        <a:rPr lang="ko-KR" altLang="en-US" sz="1100" b="0" spc="0" baseline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수용가</a:t>
                      </a:r>
                      <a:r>
                        <a:rPr lang="ko-KR" altLang="en-US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열수요 관리 시스템 등 DX 추진</a:t>
                      </a:r>
                      <a:endParaRPr lang="en-US" altLang="ko-KR" sz="1100" b="0" spc="0" baseline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08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12653180"/>
                  </a:ext>
                </a:extLst>
              </a:tr>
              <a:tr h="5125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b="1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동기부여를 통한 적극적인 </a:t>
                      </a:r>
                      <a:r>
                        <a:rPr lang="ko-KR" altLang="en-US" sz="1100" b="1" kern="1200" spc="0" noProof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조직문화 정착</a:t>
                      </a:r>
                      <a:endParaRPr lang="en-US" altLang="ko-KR" sz="1100" b="1" kern="1200" spc="0" noProof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T="108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성과에 따른 보상제도 구축</a:t>
                      </a:r>
                      <a:r>
                        <a:rPr lang="en-US" altLang="ko-KR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, </a:t>
                      </a:r>
                      <a:r>
                        <a:rPr lang="ko-KR" altLang="en-US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사규 </a:t>
                      </a:r>
                      <a:r>
                        <a:rPr lang="ko-KR" altLang="en-US" sz="1100" b="0" spc="0" baseline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재개정</a:t>
                      </a:r>
                      <a:endParaRPr lang="en-US" altLang="ko-KR" sz="1100" b="0" spc="0" baseline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08000" marR="36000" marT="3600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E6E5131-72C4-45AA-8D89-73DB07EB3FDC}"/>
              </a:ext>
            </a:extLst>
          </p:cNvPr>
          <p:cNvSpPr txBox="1"/>
          <p:nvPr/>
        </p:nvSpPr>
        <p:spPr>
          <a:xfrm>
            <a:off x="1788112" y="769588"/>
            <a:ext cx="2594123" cy="383690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KPI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5A3EFEF-19DF-4A62-8714-274CBE854236}"/>
              </a:ext>
            </a:extLst>
          </p:cNvPr>
          <p:cNvSpPr txBox="1"/>
          <p:nvPr/>
        </p:nvSpPr>
        <p:spPr>
          <a:xfrm>
            <a:off x="4382235" y="765175"/>
            <a:ext cx="5071328" cy="383690"/>
          </a:xfrm>
          <a:prstGeom prst="rect">
            <a:avLst/>
          </a:prstGeom>
          <a:noFill/>
          <a:effectLst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R="0" lvl="0" indent="0" algn="ctr" fontAlgn="auto" latinLnBrk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세부 내용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="" xmlns:a16="http://schemas.microsoft.com/office/drawing/2014/main" id="{87791EB5-14F2-4701-8E18-784D80D94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510108"/>
              </p:ext>
            </p:extLst>
          </p:nvPr>
        </p:nvGraphicFramePr>
        <p:xfrm>
          <a:off x="1788113" y="1188490"/>
          <a:ext cx="7665450" cy="249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9943">
                  <a:extLst>
                    <a:ext uri="{9D8B030D-6E8A-4147-A177-3AD203B41FA5}">
                      <a16:colId xmlns="" xmlns:a16="http://schemas.microsoft.com/office/drawing/2014/main" val="2772363891"/>
                    </a:ext>
                  </a:extLst>
                </a:gridCol>
                <a:gridCol w="5035507">
                  <a:extLst>
                    <a:ext uri="{9D8B030D-6E8A-4147-A177-3AD203B41FA5}">
                      <a16:colId xmlns="" xmlns:a16="http://schemas.microsoft.com/office/drawing/2014/main" val="2410545682"/>
                    </a:ext>
                  </a:extLst>
                </a:gridCol>
              </a:tblGrid>
              <a:tr h="12222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b="1" kern="0" spc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열원개발 및 공급권역 확대 등</a:t>
                      </a:r>
                      <a:endParaRPr kumimoji="0" lang="en-US" altLang="ko-K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T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외부열원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수열량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 및 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도매 </a:t>
                      </a:r>
                      <a:r>
                        <a:rPr kumimoji="0" lang="ko-KR" altLang="en-US" sz="1100" b="0" i="0" u="none" strike="noStrike" kern="1200" cap="none" spc="0" normalizeH="0" baseline="0" noProof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열거래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 공급 확대 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(+48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천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G)</a:t>
                      </a:r>
                      <a:endParaRPr lang="en-US" altLang="ko-KR" sz="1100" b="0" i="0" u="none" strike="noStrike" kern="1200" cap="none" spc="0" normalizeH="0" baseline="0" noProof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Arial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미활용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 저가 열원 확보 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: 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인천도시가스 연료전지</a:t>
                      </a:r>
                      <a:r>
                        <a:rPr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 수열계약</a:t>
                      </a:r>
                      <a:endParaRPr lang="en-US" altLang="ko-K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대형 </a:t>
                      </a:r>
                      <a:r>
                        <a:rPr kumimoji="0" lang="ko-KR" altLang="en-US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수요처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 확보 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: </a:t>
                      </a:r>
                      <a:r>
                        <a:rPr kumimoji="0" lang="ko-KR" altLang="en-US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삼성바이오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(P1~P5</a:t>
                      </a:r>
                      <a:r>
                        <a:rPr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) </a:t>
                      </a:r>
                      <a:r>
                        <a:rPr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등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4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개사 </a:t>
                      </a:r>
                      <a:r>
                        <a:rPr kumimoji="0" lang="ko-KR" altLang="en-US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열공급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 계약</a:t>
                      </a:r>
                      <a:endParaRPr kumimoji="0" lang="en-US" altLang="ko-K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 marL="171450" marR="0" lvl="0" indent="-17145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공급 </a:t>
                      </a:r>
                      <a:r>
                        <a:rPr kumimoji="0" lang="ko-KR" altLang="en-US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세대수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: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79,146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세대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(</a:t>
                      </a:r>
                      <a:r>
                        <a:rPr lang="en-US" altLang="ko-K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전년대비</a:t>
                      </a:r>
                      <a:r>
                        <a:rPr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 +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5,427</a:t>
                      </a: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세대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+mn-cs"/>
                        </a:rPr>
                        <a:t>)</a:t>
                      </a:r>
                    </a:p>
                  </a:txBody>
                  <a:tcPr marL="108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355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b="1" spc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위드인천</a:t>
                      </a:r>
                      <a:r>
                        <a:rPr lang="en-US" altLang="ko-KR" sz="1100" b="1" spc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</a:t>
                      </a:r>
                      <a:r>
                        <a:rPr lang="ko-KR" altLang="en-US" sz="1100" b="1" spc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인수</a:t>
                      </a:r>
                      <a:r>
                        <a:rPr lang="en-US" altLang="ko-KR" sz="1100" b="1" spc="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1" spc="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 </a:t>
                      </a:r>
                      <a:r>
                        <a:rPr lang="en-US" altLang="ko-KR" sz="1100" b="1" spc="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PMI</a:t>
                      </a:r>
                      <a:r>
                        <a:rPr lang="en-US" altLang="ko-KR" sz="1100" b="1" spc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kumimoji="0" lang="en-US" altLang="ko-K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T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​</a:t>
                      </a:r>
                      <a:r>
                        <a:rPr lang="ko-KR" altLang="en-US" sz="1100" b="0" spc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위드인천</a:t>
                      </a:r>
                      <a:r>
                        <a:rPr lang="en-US" altLang="ko-KR" sz="1100" b="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E</a:t>
                      </a:r>
                      <a:r>
                        <a:rPr lang="ko-KR" altLang="en-US" sz="1100" b="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인수</a:t>
                      </a:r>
                      <a:r>
                        <a:rPr lang="ko-KR" altLang="en-US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23.5</a:t>
                      </a:r>
                      <a:r>
                        <a:rPr lang="ko-KR" altLang="en-US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月</a:t>
                      </a:r>
                      <a:r>
                        <a:rPr lang="en-US" altLang="ko-KR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) : PPA / K-IFRS </a:t>
                      </a:r>
                      <a:r>
                        <a:rPr lang="en-US" altLang="ko-KR" sz="1100" b="0" spc="0" baseline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완료</a:t>
                      </a:r>
                      <a:r>
                        <a:rPr lang="en-US" altLang="ko-KR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, </a:t>
                      </a:r>
                      <a:r>
                        <a:rPr lang="ko-KR" altLang="en-US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손익 연결 </a:t>
                      </a:r>
                      <a:r>
                        <a:rPr lang="en-US" altLang="ko-KR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23.2H)</a:t>
                      </a:r>
                      <a:endParaRPr lang="ko-KR" altLang="en-US" sz="1100" b="0" spc="0" baseline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b="0" spc="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통합 시너지 </a:t>
                      </a:r>
                      <a:r>
                        <a:rPr lang="en-US" altLang="ko-KR" sz="1100" b="0" spc="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100" b="0" spc="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통합 운영 모니터링 </a:t>
                      </a:r>
                      <a:r>
                        <a:rPr lang="en-US" altLang="ko-KR" sz="1100" b="0" spc="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Sys.</a:t>
                      </a:r>
                      <a:r>
                        <a:rPr lang="ko-KR" altLang="en-US" sz="1100" b="0" spc="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구축</a:t>
                      </a:r>
                      <a:r>
                        <a:rPr lang="en-US" altLang="ko-KR" sz="1100" b="0" spc="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spc="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열량</a:t>
                      </a:r>
                      <a:r>
                        <a:rPr lang="en-US" altLang="ko-KR" sz="1100" b="0" spc="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SWAP, </a:t>
                      </a:r>
                      <a:r>
                        <a:rPr lang="ko-KR" altLang="en-US" sz="1100" b="0" spc="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통합</a:t>
                      </a:r>
                      <a:r>
                        <a:rPr lang="en-US" altLang="ko-KR" sz="1100" b="0" spc="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TF </a:t>
                      </a:r>
                      <a:r>
                        <a:rPr lang="ko-KR" altLang="en-US" sz="1100" b="0" spc="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</a:t>
                      </a:r>
                      <a:r>
                        <a:rPr lang="en-US" altLang="ko-KR" sz="1100" b="0" spc="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kern="12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​</a:t>
                      </a:r>
                      <a:endParaRPr lang="en-US" altLang="ko-KR" sz="1100" b="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8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6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b="1" spc="-6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제도변경 대응 등</a:t>
                      </a:r>
                      <a:endParaRPr lang="ko-KR" altLang="en-US" sz="1100" b="1" spc="-6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조합별 비용함수 규칙개정 대응 </a:t>
                      </a:r>
                      <a:r>
                        <a:rPr lang="en-US" altLang="ko-KR" sz="1100" b="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(+63</a:t>
                      </a:r>
                      <a:r>
                        <a:rPr lang="ko-KR" altLang="en-US" sz="1100" b="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억 절감효과</a:t>
                      </a:r>
                      <a:r>
                        <a:rPr lang="en-US" altLang="ko-KR" sz="1100" b="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) </a:t>
                      </a:r>
                      <a:endParaRPr lang="en-US" altLang="ko-KR" sz="1100" b="0" spc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SCR </a:t>
                      </a:r>
                      <a:r>
                        <a:rPr lang="ko-KR" altLang="en-US" sz="1100" b="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저온촉매</a:t>
                      </a:r>
                      <a:r>
                        <a:rPr lang="en-US" altLang="ko-KR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100" b="0" spc="0" baseline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실증완료</a:t>
                      </a:r>
                      <a:r>
                        <a:rPr lang="en-US" altLang="ko-KR" sz="1100" b="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 / </a:t>
                      </a:r>
                      <a:r>
                        <a:rPr lang="ko-KR" altLang="en-US" sz="1100" b="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환경성적표지 취득 / </a:t>
                      </a:r>
                      <a:r>
                        <a:rPr lang="ko-KR" altLang="en-US" sz="1100" b="0" spc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예비품</a:t>
                      </a:r>
                      <a:r>
                        <a:rPr lang="ko-KR" altLang="en-US" sz="1100" b="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공유 </a:t>
                      </a:r>
                      <a:r>
                        <a:rPr lang="en-US" altLang="ko-KR" sz="1100" b="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MOU</a:t>
                      </a:r>
                    </a:p>
                  </a:txBody>
                  <a:tcPr marL="108000" marR="36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12653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69457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CC1BDCC1-0CE2-4038-8D34-607C958DE7A8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첨부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2.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중장기 재무현황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–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주요 가정</a:t>
            </a:r>
            <a:r>
              <a:rPr lang="ko-KR" altLang="en-US" sz="14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ko-KR" altLang="en-US" sz="12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(인천종합에너지)</a:t>
            </a:r>
            <a:endParaRPr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491114"/>
              </p:ext>
            </p:extLst>
          </p:nvPr>
        </p:nvGraphicFramePr>
        <p:xfrm>
          <a:off x="488516" y="780763"/>
          <a:ext cx="8965049" cy="573989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18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497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32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6323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5550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0090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5485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6316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6316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63165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763162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763162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261286">
                <a:tc rowSpan="2" gridSpan="3"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lang="ko-KR" altLang="en-US" sz="1100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구   분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단 위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2022</a:t>
                      </a:r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2023</a:t>
                      </a:r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2024</a:t>
                      </a:r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2025</a:t>
                      </a:r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2026</a:t>
                      </a:r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2027</a:t>
                      </a:r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2028</a:t>
                      </a:r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1286">
                <a:tc gridSpan="3"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목표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추정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0393">
                <a:tc rowSpan="6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기초</a:t>
                      </a:r>
                      <a:endParaRPr lang="en-US" altLang="ko-KR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가정</a:t>
                      </a:r>
                    </a:p>
                  </a:txBody>
                  <a:tcPr marL="72000" marR="72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LNG,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물량가중평균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천원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1,602</a:t>
                      </a:r>
                      <a:endParaRPr lang="en-US" altLang="ko-KR" sz="1000" b="0" i="0" u="none" strike="noStrike" kern="120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1,826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1,491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1,128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845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847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831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824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0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 err="1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변동율</a:t>
                      </a:r>
                      <a:r>
                        <a:rPr lang="ko-KR" altLang="en-US" sz="1000" kern="1200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lang="en-US" altLang="ko-KR" sz="1000" kern="1200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%</a:t>
                      </a:r>
                      <a:endParaRPr lang="ko-KR" altLang="en-US" sz="1000" kern="1200">
                        <a:solidFill>
                          <a:srgbClr val="7575D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  <a:endParaRPr lang="en-US" altLang="ko-KR" sz="1000" b="0" i="0" u="none" strike="noStrike" kern="1200" spc="0">
                        <a:solidFill>
                          <a:srgbClr val="7575D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14.0%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-11.4%</a:t>
                      </a:r>
                      <a:endParaRPr lang="en-US" altLang="ko-KR" sz="1000" b="0" i="0" u="none" strike="noStrike" kern="1200" spc="0">
                        <a:solidFill>
                          <a:srgbClr val="7575D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-20.5%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-25.1%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0.2%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-1.9%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-8.4%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0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SMP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원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/kWh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194.0</a:t>
                      </a:r>
                      <a:endParaRPr lang="en-US" altLang="ko-KR" sz="1000" b="0" i="0" u="none" strike="noStrike" kern="120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195.7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164.8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126.8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99.9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100.2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99.0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99.1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70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err="1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변동율</a:t>
                      </a:r>
                      <a:r>
                        <a:rPr lang="ko-KR" altLang="en-US" sz="1000" kern="1200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lang="en-US" altLang="ko-KR" sz="1000" kern="1200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%</a:t>
                      </a:r>
                      <a:endParaRPr lang="ko-KR" altLang="en-US" sz="1000" kern="1200">
                        <a:solidFill>
                          <a:srgbClr val="7575D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  <a:endParaRPr lang="en-US" altLang="ko-KR" sz="1000" b="0" i="0" u="none" strike="noStrike" kern="1200" spc="0">
                        <a:solidFill>
                          <a:srgbClr val="7575D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0.9%</a:t>
                      </a:r>
                      <a:endParaRPr lang="en-US" altLang="ko-KR" sz="1000" b="0" i="0" u="none" strike="noStrike" kern="1200" spc="0">
                        <a:solidFill>
                          <a:srgbClr val="7575D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-15.1%</a:t>
                      </a:r>
                      <a:endParaRPr lang="en-US" altLang="ko-KR" sz="1000" b="0" i="0" u="none" strike="noStrike" kern="1200" spc="0">
                        <a:solidFill>
                          <a:srgbClr val="7575D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-23.1%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-21.2%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3.0%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-1.2%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1.0%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0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SMP,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물량가중평균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원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/kWh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194.3</a:t>
                      </a:r>
                      <a:endParaRPr lang="en-US" altLang="ko-KR" sz="1000" b="0" i="0" u="none" strike="noStrike" kern="120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213.2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179.2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135.6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100.2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101.2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99.8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99.3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0393">
                <a:tc vMerge="1"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 err="1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변동율</a:t>
                      </a:r>
                      <a:r>
                        <a:rPr lang="ko-KR" altLang="en-US" sz="1000" kern="1200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lang="en-US" altLang="ko-KR" sz="1000" kern="1200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%</a:t>
                      </a:r>
                      <a:endParaRPr lang="ko-KR" altLang="en-US" sz="1000" kern="1200">
                        <a:solidFill>
                          <a:srgbClr val="7575D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  <a:endParaRPr lang="en-US" altLang="ko-KR" sz="1000" b="0" i="0" u="none" strike="noStrike" kern="1200" spc="0">
                        <a:solidFill>
                          <a:srgbClr val="7575D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</a:rPr>
                        <a:t>9.7%</a:t>
                      </a:r>
                      <a:endParaRPr lang="en-US" altLang="ko-KR" sz="1000" b="0" i="0" u="none" strike="noStrike" spc="0">
                        <a:solidFill>
                          <a:srgbClr val="7575D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</a:rPr>
                        <a:t>-7.8%</a:t>
                      </a:r>
                      <a:endParaRPr lang="en-US" altLang="ko-KR" sz="1000" b="0" i="0" u="none" strike="noStrike" spc="0">
                        <a:solidFill>
                          <a:srgbClr val="7575D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</a:rPr>
                        <a:t>-24.3%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</a:rPr>
                        <a:t>-26.1%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</a:rPr>
                        <a:t>1.0%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</a:rPr>
                        <a:t>-1.4%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</a:rPr>
                        <a:t>-0.5%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70393">
                <a:tc row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열요금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소매 평균판매단가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원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/</a:t>
                      </a:r>
                      <a:r>
                        <a:rPr lang="en-US" altLang="ko-KR" sz="1000" kern="12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Gcal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78,893</a:t>
                      </a:r>
                      <a:endParaRPr lang="en-US" altLang="ko-KR" sz="1000" b="0" i="0" u="none" strike="noStrike" kern="120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107,630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104,690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116,220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108,390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101,690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92,300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92,300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70393">
                <a:tc vMerge="1"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 err="1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변동율</a:t>
                      </a:r>
                      <a:r>
                        <a:rPr lang="ko-KR" altLang="en-US" sz="1000" kern="1200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lang="en-US" altLang="ko-KR" sz="1000" kern="1200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%</a:t>
                      </a:r>
                      <a:endParaRPr lang="ko-KR" altLang="en-US" sz="1000" kern="1200">
                        <a:solidFill>
                          <a:srgbClr val="7575D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  <a:endParaRPr lang="en-US" altLang="ko-KR" sz="1000" b="0" i="0" u="none" strike="noStrike" kern="1200" spc="0">
                        <a:solidFill>
                          <a:srgbClr val="7575D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36.4%</a:t>
                      </a:r>
                      <a:endParaRPr lang="en-US" altLang="ko-KR" sz="1000" b="0" i="0" u="none" strike="noStrike" kern="1200" spc="0">
                        <a:solidFill>
                          <a:srgbClr val="7575D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32.7%</a:t>
                      </a:r>
                      <a:endParaRPr lang="en-US" altLang="ko-KR" sz="1000" b="0" i="0" u="none" strike="noStrike" kern="1200" spc="0">
                        <a:solidFill>
                          <a:srgbClr val="7575D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11.0%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-6.7%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-6.2%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-9.2%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70393">
                <a:tc rowSpan="6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열공급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공급세대수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세대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73,719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80,667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79,126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86,997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93,484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113,185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124,282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136,796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70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kern="1200" spc="-50" baseline="0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1000" kern="1200" spc="-50" baseline="0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인천원도심</a:t>
                      </a:r>
                      <a:r>
                        <a:rPr lang="en-US" altLang="ko-KR" sz="1000" kern="1200" spc="-50" baseline="0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)</a:t>
                      </a:r>
                      <a:endParaRPr lang="ko-KR" altLang="en-US" sz="1000" kern="1200" spc="-50" baseline="0">
                        <a:solidFill>
                          <a:srgbClr val="7575D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(2,390)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(17,724)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(3,505)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(1,405)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(4,670)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(13,981)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(4,105)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(8,249)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70393">
                <a:tc vMerge="1"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열판매량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지역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천</a:t>
                      </a:r>
                      <a:r>
                        <a:rPr lang="en-US" altLang="ko-KR" sz="1000" kern="12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Gcal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875</a:t>
                      </a:r>
                      <a:endParaRPr lang="en-US" altLang="ko-KR" sz="1000" b="0" i="0" u="none" strike="noStrike" kern="120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913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875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997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1,168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1,291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1,395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1,528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70393">
                <a:tc vMerge="1"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미래엔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천</a:t>
                      </a:r>
                      <a:r>
                        <a:rPr lang="en-US" altLang="ko-KR" sz="1000" kern="12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Gcal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61</a:t>
                      </a:r>
                      <a:endParaRPr lang="en-US" altLang="ko-KR" sz="1000" b="0" i="0" u="none" strike="noStrike" kern="120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66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96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154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98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74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57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58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70393">
                <a:tc v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청라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천</a:t>
                      </a:r>
                      <a:r>
                        <a:rPr lang="en-US" altLang="ko-KR" sz="1000" kern="12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Gcal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63</a:t>
                      </a:r>
                      <a:endParaRPr lang="en-US" altLang="ko-KR" sz="1000" b="0" i="0" u="none" strike="noStrike" kern="120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43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83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70393">
                <a:tc v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외부열원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천</a:t>
                      </a:r>
                      <a:r>
                        <a:rPr lang="en-US" altLang="ko-KR" sz="1000" kern="12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Gcal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405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506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457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545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536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588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610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609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04555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전력</a:t>
                      </a:r>
                      <a:endParaRPr lang="en-US" altLang="ko-KR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판매</a:t>
                      </a:r>
                    </a:p>
                  </a:txBody>
                  <a:tcPr marL="72000" marR="72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판매량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천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MWh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790</a:t>
                      </a:r>
                      <a:endParaRPr lang="en-US" altLang="ko-KR" sz="1000" b="0" i="0" u="none" strike="noStrike" kern="120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674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817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759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894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892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909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1,002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70393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CAPEX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투자비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억원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166</a:t>
                      </a:r>
                      <a:endParaRPr lang="en-US" altLang="ko-KR" sz="1000" b="0" i="0" u="none" strike="noStrike" kern="120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499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261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1,325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448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785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1,027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3,372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70393">
                <a:tc row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OPEX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금액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억원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179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214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212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268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277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287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296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304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85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인건비 등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인상률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5%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3.7%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5%</a:t>
                      </a:r>
                      <a:endParaRPr lang="ko-KR" altLang="en-US" sz="1000" kern="1200" spc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5%</a:t>
                      </a:r>
                    </a:p>
                  </a:txBody>
                  <a:tcPr marL="0" marR="0" marT="0" marB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4%</a:t>
                      </a:r>
                    </a:p>
                  </a:txBody>
                  <a:tcPr marL="0" marR="0" marT="0" marB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120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120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72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270393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기타</a:t>
                      </a:r>
                    </a:p>
                  </a:txBody>
                  <a:tcPr marL="72000" marR="72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온실가스 매도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매수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)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천톤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/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억원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78/15</a:t>
                      </a:r>
                      <a:endParaRPr lang="en-US" altLang="ko-KR" sz="1000" kern="1200" spc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110 / 31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12/1</a:t>
                      </a:r>
                      <a:endParaRPr lang="en-US" altLang="ko-KR" sz="1000" kern="1200" spc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67/8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66/16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13/6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13/6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(29/12)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39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CC1BDCC1-0CE2-4038-8D34-607C958DE7A8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첨부 </a:t>
            </a:r>
            <a:r>
              <a:rPr lang="en-US" altLang="ko-KR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중장기 재무현황 </a:t>
            </a:r>
            <a:r>
              <a:rPr lang="en-US" altLang="ko-KR" sz="14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–</a:t>
            </a:r>
            <a:r>
              <a:rPr lang="en-US" altLang="ko-KR" sz="14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ko-KR" altLang="en-US" sz="14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주요 가정 </a:t>
            </a:r>
            <a:r>
              <a:rPr lang="en-US" altLang="ko-KR" sz="12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(</a:t>
            </a:r>
            <a:r>
              <a:rPr lang="ko-KR" altLang="en-US" sz="1200" b="1" err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위드인천에너지</a:t>
            </a:r>
            <a:r>
              <a:rPr lang="en-US" altLang="ko-KR" sz="12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)</a:t>
            </a:r>
            <a:endParaRPr lang="en-US" altLang="ko-KR" sz="1400" b="1">
              <a:solidFill>
                <a:srgbClr val="000000"/>
              </a:solidFill>
              <a:latin typeface="나눔고딕"/>
              <a:ea typeface="나눔고딕"/>
              <a:cs typeface="Arial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545714"/>
              </p:ext>
            </p:extLst>
          </p:nvPr>
        </p:nvGraphicFramePr>
        <p:xfrm>
          <a:off x="488516" y="780762"/>
          <a:ext cx="8965049" cy="57089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18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497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32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6323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5550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0090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5485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6316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6316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63165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763162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763162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263038">
                <a:tc rowSpan="2" gridSpan="3">
                  <a:txBody>
                    <a:bodyPr/>
                    <a:lstStyle/>
                    <a:p>
                      <a:pPr marL="0" algn="ctr" rtl="0" eaLnBrk="1" latinLnBrk="1" hangingPunct="1"/>
                      <a:r>
                        <a:rPr lang="ko-KR" altLang="en-US" sz="1100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구   분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단 위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2022</a:t>
                      </a:r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2023</a:t>
                      </a:r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2024</a:t>
                      </a:r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2025</a:t>
                      </a:r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2026</a:t>
                      </a:r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2027</a:t>
                      </a:r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spc="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2028</a:t>
                      </a:r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3038">
                <a:tc gridSpan="3"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목표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추정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4674">
                <a:tc rowSpan="6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기초</a:t>
                      </a:r>
                      <a:endParaRPr lang="en-US" altLang="ko-KR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가정</a:t>
                      </a:r>
                    </a:p>
                  </a:txBody>
                  <a:tcPr marL="72000" marR="72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LNG,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물량가중평균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천원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1,602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1,826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1,491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1,128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845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847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831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824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4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 err="1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변동율</a:t>
                      </a:r>
                      <a:r>
                        <a:rPr lang="ko-KR" altLang="en-US" sz="1000" kern="1200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lang="en-US" altLang="ko-KR" sz="1000" kern="1200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%</a:t>
                      </a:r>
                      <a:endParaRPr lang="ko-KR" altLang="en-US" sz="1000" kern="1200">
                        <a:solidFill>
                          <a:srgbClr val="7575D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14.0%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-11.4%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-20.5%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-25.1%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0.2%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-1.9%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-8.4%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4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SMP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원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/kWh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194.0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195.7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164.8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126.8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99.9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100.2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99.0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99.1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4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err="1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변동율</a:t>
                      </a:r>
                      <a:r>
                        <a:rPr lang="ko-KR" altLang="en-US" sz="1000" kern="1200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lang="en-US" altLang="ko-KR" sz="1000" kern="1200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%</a:t>
                      </a:r>
                      <a:endParaRPr lang="ko-KR" altLang="en-US" sz="1000" kern="1200">
                        <a:solidFill>
                          <a:srgbClr val="7575D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0.9%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-15.1%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-23.1%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-21.2%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3.0%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-1.2%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1.0%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4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SMP,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물량가중평균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원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/kWh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194.3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213.2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179.2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135.6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100.2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101.2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99.8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99.3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4674">
                <a:tc vMerge="1"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 err="1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변동율</a:t>
                      </a:r>
                      <a:r>
                        <a:rPr lang="ko-KR" altLang="en-US" sz="1000" kern="1200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lang="en-US" altLang="ko-KR" sz="1000" kern="1200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%</a:t>
                      </a:r>
                      <a:endParaRPr lang="ko-KR" altLang="en-US" sz="1000" kern="1200">
                        <a:solidFill>
                          <a:srgbClr val="7575D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9.7%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-7.8%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-24.3%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-26.1%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-1.4%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spc="0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-0.5%</a:t>
                      </a:r>
                    </a:p>
                  </a:txBody>
                  <a:tcPr marL="9525" marR="72000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4674">
                <a:tc row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열요금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소매 평균판매단가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원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/</a:t>
                      </a:r>
                      <a:r>
                        <a:rPr lang="en-US" altLang="ko-KR" sz="1000" kern="12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Gcal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79,808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100,421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97,568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105,911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101,302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93,846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84,708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84,710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4674">
                <a:tc vMerge="1"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 err="1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변동율</a:t>
                      </a:r>
                      <a:r>
                        <a:rPr lang="ko-KR" altLang="en-US" sz="1000" kern="1200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lang="en-US" altLang="ko-KR" sz="1000" kern="1200">
                          <a:solidFill>
                            <a:srgbClr val="7575D1"/>
                          </a:solidFill>
                          <a:latin typeface="나눔고딕"/>
                          <a:ea typeface="나눔고딕"/>
                          <a:cs typeface="+mn-cs"/>
                        </a:rPr>
                        <a:t>%</a:t>
                      </a:r>
                      <a:endParaRPr lang="ko-KR" altLang="en-US" sz="1000" kern="1200">
                        <a:solidFill>
                          <a:srgbClr val="7575D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r>
                        <a:rPr lang="en-US" altLang="ko-KR" sz="1000" b="0" i="0" u="none" strike="noStrike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1000" b="0" i="0" u="none" strike="noStrike">
                        <a:solidFill>
                          <a:srgbClr val="7575D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20.5%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18.2%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7.9%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-4.5%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-7.9%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-10.8%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7575D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0.0%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04674">
                <a:tc rowSpan="4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열공급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공급세대수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세대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69,682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69,976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69,682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69,976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69,976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70,276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71,576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72,776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04674">
                <a:tc vMerge="1"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열판매량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지역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천</a:t>
                      </a:r>
                      <a:r>
                        <a:rPr lang="en-US" altLang="ko-KR" sz="1000" kern="12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Gcal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492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453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451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475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481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482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484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489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04674">
                <a:tc vMerge="1"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인테코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천</a:t>
                      </a:r>
                      <a:r>
                        <a:rPr lang="en-US" altLang="ko-KR" sz="1000" kern="12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Gcal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38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60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60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04674">
                <a:tc v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외부열원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천</a:t>
                      </a:r>
                      <a:r>
                        <a:rPr lang="en-US" altLang="ko-KR" sz="1000" kern="12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Gcal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425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453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447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507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465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490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524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523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08074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전력</a:t>
                      </a:r>
                      <a:endParaRPr lang="en-US" altLang="ko-KR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판매</a:t>
                      </a:r>
                    </a:p>
                  </a:txBody>
                  <a:tcPr marL="72000" marR="72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판매량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천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MWh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304674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CAPEX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투자비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억원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43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304674">
                <a:tc row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OPEX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금액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억원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68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89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74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74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77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80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82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85 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304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인건비 등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인상률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5.2%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5.0%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5.0%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5.0%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5.0%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5.0%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5.0%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5.0%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304674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기타</a:t>
                      </a:r>
                    </a:p>
                  </a:txBody>
                  <a:tcPr marL="72000" marR="7200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온실가스 매도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매수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)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kern="12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천톤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/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억원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11/4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29/8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12/1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17/2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16/4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33/8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27/6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23/6</a:t>
                      </a:r>
                    </a:p>
                  </a:txBody>
                  <a:tcPr marL="0" marR="720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43504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첨부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3. OPEX 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분석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en-US" altLang="ko-KR" sz="16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(</a:t>
            </a:r>
            <a:r>
              <a:rPr lang="en-US" altLang="ko-KR" sz="1600" b="1" err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인천종합에너지</a:t>
            </a:r>
            <a:r>
              <a:rPr lang="en-US" altLang="ko-KR" sz="16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)</a:t>
            </a:r>
            <a:endParaRPr lang="ko-KR" altLang="en-US" sz="16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4269C6AF-E705-45FF-A6A3-D797124B7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721475"/>
              </p:ext>
            </p:extLst>
          </p:nvPr>
        </p:nvGraphicFramePr>
        <p:xfrm>
          <a:off x="495165" y="774410"/>
          <a:ext cx="8965052" cy="57152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059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7200">
                  <a:extLst>
                    <a:ext uri="{9D8B030D-6E8A-4147-A177-3AD203B41FA5}">
                      <a16:colId xmlns="" xmlns:a16="http://schemas.microsoft.com/office/drawing/2014/main" val="2657938180"/>
                    </a:ext>
                  </a:extLst>
                </a:gridCol>
                <a:gridCol w="6978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9786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9786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7400">
                  <a:extLst>
                    <a:ext uri="{9D8B030D-6E8A-4147-A177-3AD203B41FA5}">
                      <a16:colId xmlns="" xmlns:a16="http://schemas.microsoft.com/office/drawing/2014/main" val="3226635188"/>
                    </a:ext>
                  </a:extLst>
                </a:gridCol>
                <a:gridCol w="69786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938522">
                  <a:extLst>
                    <a:ext uri="{9D8B030D-6E8A-4147-A177-3AD203B41FA5}">
                      <a16:colId xmlns="" xmlns:a16="http://schemas.microsoft.com/office/drawing/2014/main" val="2748555610"/>
                    </a:ext>
                  </a:extLst>
                </a:gridCol>
                <a:gridCol w="98137">
                  <a:extLst>
                    <a:ext uri="{9D8B030D-6E8A-4147-A177-3AD203B41FA5}">
                      <a16:colId xmlns="" xmlns:a16="http://schemas.microsoft.com/office/drawing/2014/main" val="2127967505"/>
                    </a:ext>
                  </a:extLst>
                </a:gridCol>
                <a:gridCol w="69786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93852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298326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구분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/>
                      </a:r>
                      <a:br>
                        <a:rPr lang="en-US" altLang="ko-KR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</a:b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단위 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: 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백만원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2023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1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2024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차이 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(B-A)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차이 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(C-B)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6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계획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  <a:p>
                      <a:pPr algn="ctr" latinLnBrk="1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(A)</a:t>
                      </a:r>
                      <a:endParaRPr lang="ko-KR" altLang="en-US" sz="1000" b="1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추정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  <a:p>
                      <a:pPr algn="ctr" latinLnBrk="1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(B)</a:t>
                      </a:r>
                      <a:endParaRPr lang="ko-KR" altLang="en-US" sz="1000" b="1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계획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(C)</a:t>
                      </a:r>
                      <a:endParaRPr lang="ko-KR" altLang="en-US" sz="1000" b="1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금액</a:t>
                      </a:r>
                      <a:endParaRPr lang="ko-KR" altLang="en-US" b="1"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비고</a:t>
                      </a:r>
                      <a:endParaRPr lang="ko-KR" altLang="en-US" b="1"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금액</a:t>
                      </a:r>
                      <a:endParaRPr lang="ko-KR" altLang="en-US" b="1"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비고</a:t>
                      </a:r>
                      <a:endParaRPr lang="ko-KR" altLang="en-US" b="1"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665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인건비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9,702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8,876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10,291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kern="120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826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endParaRPr lang="en-US" altLang="ko-KR" sz="1000" b="0" i="0" u="none" strike="noStrike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1,415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endParaRPr lang="en-US" altLang="ko-KR" sz="1000" b="0" i="0" u="none" strike="noStrike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665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복리후생비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1,805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1,981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2,179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kern="120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176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1347788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  <a:tabLst>
                          <a:tab pos="1431925" algn="l"/>
                        </a:tabLst>
                      </a:pP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IRP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지원금액 증가     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	+ 128</a:t>
                      </a:r>
                    </a:p>
                  </a:txBody>
                  <a:tcPr marL="7200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198</a:t>
                      </a:r>
                      <a:endParaRPr lang="en-US" altLang="ko-KR" sz="1000" b="0" i="0" u="none" strike="noStrike" kern="120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rtl="0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  <a:tabLst>
                          <a:tab pos="1347788" algn="l"/>
                        </a:tabLst>
                      </a:pP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     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260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수선유지비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3,637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4,110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4,857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△473</a:t>
                      </a:r>
                      <a:endParaRPr lang="en-US" altLang="ko-KR" sz="1000" b="0" i="0" u="none" strike="noStrike" kern="120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1431925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자재구매 감소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	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115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  <a:tabLst>
                          <a:tab pos="1431925" algn="l"/>
                        </a:tabLst>
                      </a:pP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경상</a:t>
                      </a:r>
                      <a:r>
                        <a:rPr lang="ko-KR" altLang="en-US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보수 공사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감소   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	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300</a:t>
                      </a:r>
                    </a:p>
                  </a:txBody>
                  <a:tcPr marL="7200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FF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747</a:t>
                      </a:r>
                      <a:endParaRPr lang="en-US" altLang="ko-KR" sz="1000" b="0" i="0" u="none" strike="noStrike" kern="1200">
                        <a:solidFill>
                          <a:srgbClr val="FF0000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  <a:tabLst>
                          <a:tab pos="1347788" algn="l"/>
                          <a:tab pos="1431925" algn="l"/>
                        </a:tabLst>
                      </a:pP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열수송관 유지보수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    	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744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  <a:tabLst>
                          <a:tab pos="1347788" algn="l"/>
                        </a:tabLst>
                      </a:pPr>
                      <a:r>
                        <a:rPr lang="en-US" altLang="ko-KR" sz="10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경상정비공사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            	+ 619</a:t>
                      </a:r>
                    </a:p>
                    <a:p>
                      <a:pPr marL="171450" lvl="0" indent="-171450" algn="l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  <a:tabLst>
                          <a:tab pos="1347788" algn="l"/>
                        </a:tabLst>
                      </a:pPr>
                      <a:r>
                        <a:rPr lang="en-US" altLang="ko-KR" sz="10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경상정비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0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자재,용역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   	+ 706</a:t>
                      </a:r>
                    </a:p>
                  </a:txBody>
                  <a:tcPr marL="72000" marR="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5874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지급수수료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3,981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3,672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6,387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kern="120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309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  <a:tabLst>
                          <a:tab pos="1431925" algn="l"/>
                        </a:tabLst>
                      </a:pP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GS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에너지 파견직원   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	+ 695</a:t>
                      </a: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  <a:tabLst>
                          <a:tab pos="1431925" algn="l"/>
                        </a:tabLst>
                      </a:pP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SSF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비용 정산</a:t>
                      </a:r>
                      <a:r>
                        <a:rPr lang="en-US" altLang="ko-KR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            	</a:t>
                      </a:r>
                      <a:r>
                        <a:rPr lang="ko-KR" altLang="en-US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592</a:t>
                      </a: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  <a:tabLst>
                          <a:tab pos="1431925" algn="l"/>
                        </a:tabLst>
                      </a:pP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검사정비수수료 감소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 	</a:t>
                      </a:r>
                      <a:r>
                        <a:rPr lang="ko-KR" altLang="en-US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187</a:t>
                      </a: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  <a:tabLst>
                          <a:tab pos="1431925" algn="l"/>
                        </a:tabLst>
                      </a:pPr>
                      <a:r>
                        <a:rPr lang="ko-KR" altLang="en-US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변호사 수수료 </a:t>
                      </a:r>
                      <a:r>
                        <a:rPr lang="ko-KR" altLang="en-US" sz="1000" b="0" i="0" u="none" strike="noStrike" baseline="0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이연</a:t>
                      </a:r>
                      <a:r>
                        <a:rPr lang="ko-KR" altLang="en-US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    </a:t>
                      </a:r>
                      <a:r>
                        <a:rPr lang="en-US" altLang="ko-KR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	</a:t>
                      </a:r>
                      <a:r>
                        <a:rPr lang="ko-KR" altLang="en-US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 </a:t>
                      </a:r>
                      <a:r>
                        <a:rPr lang="en-US" altLang="ko-KR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85</a:t>
                      </a:r>
                    </a:p>
                  </a:txBody>
                  <a:tcPr marL="7200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2,715</a:t>
                      </a:r>
                      <a:endParaRPr lang="en-US" altLang="ko-KR" sz="1000" b="0" i="0" u="none" strike="noStrike" kern="12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  <a:tabLst>
                          <a:tab pos="1347788" algn="l"/>
                        </a:tabLst>
                      </a:pPr>
                      <a:r>
                        <a:rPr lang="en-US" altLang="ko-KR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SSF                           	+ 1,472</a:t>
                      </a:r>
                    </a:p>
                    <a:p>
                      <a:pPr marL="171450" lvl="0" indent="-171450" algn="l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  <a:tabLst>
                          <a:tab pos="1347788" algn="l"/>
                        </a:tabLst>
                      </a:pPr>
                      <a:r>
                        <a:rPr lang="en-US" altLang="ko-KR" sz="1000" b="0" i="0" u="none" strike="noStrike" baseline="0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위드인천</a:t>
                      </a:r>
                      <a:r>
                        <a:rPr lang="en-US" altLang="ko-KR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SPA </a:t>
                      </a:r>
                      <a:r>
                        <a:rPr lang="en-US" altLang="ko-KR" sz="1000" b="0" i="0" u="none" strike="noStrike" baseline="0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소송</a:t>
                      </a:r>
                      <a:r>
                        <a:rPr lang="en-US" altLang="ko-KR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    	+ 200</a:t>
                      </a:r>
                    </a:p>
                    <a:p>
                      <a:pPr marL="171450" indent="-171450" algn="l" rtl="0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  <a:tabLst>
                          <a:tab pos="1347788" algn="l"/>
                        </a:tabLst>
                      </a:pPr>
                      <a:r>
                        <a:rPr lang="ko-KR" altLang="en-US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변호사수수료</a:t>
                      </a:r>
                      <a:r>
                        <a:rPr lang="en-US" altLang="ko-KR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             	+ 104</a:t>
                      </a:r>
                    </a:p>
                  </a:txBody>
                  <a:tcPr marL="72000" marR="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665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세금과공과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607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610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971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kern="120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endParaRPr lang="en-US" altLang="ko-KR" sz="1000" b="0" i="0" u="none" strike="noStrike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361</a:t>
                      </a:r>
                      <a:endParaRPr lang="en-US" altLang="ko-KR" sz="1000" b="0" i="0" u="none" strike="noStrike" kern="120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  <a:tabLst>
                          <a:tab pos="1347788" algn="l"/>
                        </a:tabLst>
                      </a:pPr>
                      <a:r>
                        <a:rPr lang="en-US" altLang="ko-KR" sz="10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지역자원시설세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         	+ 263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9665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보험료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512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417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422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kern="120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95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000" b="0" i="0" u="none" strike="noStrike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1436688" rtl="0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9665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기타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1,198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1,049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1,713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kern="1200">
                          <a:solidFill>
                            <a:srgbClr val="FF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　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149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720725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000" b="0" i="0" u="none" strike="noStrike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664</a:t>
                      </a:r>
                      <a:endParaRPr lang="en-US" altLang="ko-KR" sz="1000" b="0" i="0" u="none" strike="noStrike" kern="12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1341438" rtl="0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52628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합   계 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21,442</a:t>
                      </a:r>
                      <a:endParaRPr lang="en-US"/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20,715</a:t>
                      </a:r>
                      <a:endParaRPr lang="en-US" altLang="ko-KR" sz="1000" b="1" i="0" u="none" strike="noStrike" kern="12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26,820</a:t>
                      </a:r>
                      <a:endParaRPr lang="en-US" altLang="ko-KR" sz="1000" b="1" i="0" u="none" strike="noStrike" kern="12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　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△1,511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endParaRPr lang="en-US" altLang="ko-KR" sz="10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6,105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436688" rtl="0" fontAlgn="ctr">
                        <a:buFont typeface="Wingdings" panose="05000000000000000000" pitchFamily="2" charset="2"/>
                        <a:buChar char="§"/>
                      </a:pPr>
                      <a:endParaRPr lang="en-US" altLang="ko-KR" sz="10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534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첨부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3. OPEX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분석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</a:t>
            </a:r>
            <a:r>
              <a:rPr kumimoji="0" lang="ko-KR" alt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위드인천에너지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)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4269C6AF-E705-45FF-A6A3-D797124B7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261968"/>
              </p:ext>
            </p:extLst>
          </p:nvPr>
        </p:nvGraphicFramePr>
        <p:xfrm>
          <a:off x="495165" y="774231"/>
          <a:ext cx="8965789" cy="57154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059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7200">
                  <a:extLst>
                    <a:ext uri="{9D8B030D-6E8A-4147-A177-3AD203B41FA5}">
                      <a16:colId xmlns="" xmlns:a16="http://schemas.microsoft.com/office/drawing/2014/main" val="2657938180"/>
                    </a:ext>
                  </a:extLst>
                </a:gridCol>
                <a:gridCol w="6978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9786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9786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8137">
                  <a:extLst>
                    <a:ext uri="{9D8B030D-6E8A-4147-A177-3AD203B41FA5}">
                      <a16:colId xmlns="" xmlns:a16="http://schemas.microsoft.com/office/drawing/2014/main" val="3226635188"/>
                    </a:ext>
                  </a:extLst>
                </a:gridCol>
                <a:gridCol w="69786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938522">
                  <a:extLst>
                    <a:ext uri="{9D8B030D-6E8A-4147-A177-3AD203B41FA5}">
                      <a16:colId xmlns="" xmlns:a16="http://schemas.microsoft.com/office/drawing/2014/main" val="2748555610"/>
                    </a:ext>
                  </a:extLst>
                </a:gridCol>
                <a:gridCol w="98137">
                  <a:extLst>
                    <a:ext uri="{9D8B030D-6E8A-4147-A177-3AD203B41FA5}">
                      <a16:colId xmlns="" xmlns:a16="http://schemas.microsoft.com/office/drawing/2014/main" val="2127967505"/>
                    </a:ext>
                  </a:extLst>
                </a:gridCol>
                <a:gridCol w="69786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93852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300723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구분</a:t>
                      </a:r>
                      <a:endParaRPr lang="en-US" altLang="ko-KR" sz="1000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단위 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: 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백만원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)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2023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1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2024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차이 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(B-A)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차이 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(C-B)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1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계획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  <a:p>
                      <a:pPr algn="ctr" latinLnBrk="1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(A)</a:t>
                      </a:r>
                      <a:endParaRPr lang="ko-KR" altLang="en-US" sz="1000" b="1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추정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  <a:p>
                      <a:pPr algn="ctr" latinLnBrk="1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(B)</a:t>
                      </a:r>
                      <a:endParaRPr lang="ko-KR" altLang="en-US" sz="1000" b="1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계획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(C)</a:t>
                      </a:r>
                      <a:endParaRPr lang="ko-KR" altLang="en-US" sz="1000" b="1">
                        <a:solidFill>
                          <a:schemeClr val="bg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금액</a:t>
                      </a:r>
                      <a:endParaRPr lang="ko-KR" altLang="en-US" b="1"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비고</a:t>
                      </a:r>
                      <a:endParaRPr lang="ko-KR" altLang="en-US" b="1"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금액</a:t>
                      </a:r>
                      <a:endParaRPr lang="ko-KR" altLang="en-US" b="1"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비고</a:t>
                      </a:r>
                      <a:endParaRPr lang="ko-KR" altLang="en-US" b="1">
                        <a:latin typeface="나눔고딕"/>
                        <a:ea typeface="나눔고딕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81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인건비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3,435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3,301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3,034 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134 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267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81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복리후생비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464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466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467 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81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수선유지비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2,280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815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469 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1,465 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1347788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  <a:tabLst>
                          <a:tab pos="1387475" algn="l"/>
                        </a:tabLst>
                      </a:pP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O/H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비용 자산화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	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1,245</a:t>
                      </a:r>
                    </a:p>
                    <a:p>
                      <a:pPr marL="171450" indent="-171450" algn="l" defTabSz="1387475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  <a:tabLst>
                          <a:tab pos="1395413" algn="l"/>
                        </a:tabLst>
                      </a:pP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내화페인트 보수 지연 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	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80</a:t>
                      </a:r>
                    </a:p>
                  </a:txBody>
                  <a:tcPr marL="7200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346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9606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지급수수료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635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1,074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1,673 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439 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1395413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  <a:tabLst>
                          <a:tab pos="1384300" algn="l"/>
                        </a:tabLst>
                      </a:pP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겸직임원보수 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	+ 176</a:t>
                      </a: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  <a:tabLst>
                          <a:tab pos="1387475" algn="l"/>
                          <a:tab pos="1395413" algn="l"/>
                        </a:tabLst>
                      </a:pP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K-IFRS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전환</a:t>
                      </a:r>
                      <a:r>
                        <a:rPr lang="en-US" altLang="ko-KR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	+ 93</a:t>
                      </a: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  <a:tabLst>
                          <a:tab pos="1385888" algn="l"/>
                        </a:tabLst>
                      </a:pP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정기세무조사 대응 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	+ </a:t>
                      </a:r>
                      <a:r>
                        <a:rPr lang="en-US" altLang="ko-KR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30</a:t>
                      </a:r>
                    </a:p>
                    <a:p>
                      <a:pPr marL="171450" indent="-171450" algn="l" defTabSz="1384300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  <a:tabLst>
                          <a:tab pos="1385888" algn="l"/>
                        </a:tabLst>
                      </a:pPr>
                      <a:r>
                        <a:rPr lang="ko-KR" altLang="en-US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미래엔</a:t>
                      </a:r>
                      <a:r>
                        <a:rPr lang="en-US" altLang="ko-KR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IT </a:t>
                      </a:r>
                      <a:r>
                        <a:rPr lang="ko-KR" altLang="en-US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사용료 </a:t>
                      </a:r>
                      <a:r>
                        <a:rPr lang="en-US" altLang="ko-KR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	+ 40</a:t>
                      </a:r>
                    </a:p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599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  <a:tabLst>
                          <a:tab pos="1431925" algn="l"/>
                        </a:tabLst>
                      </a:pP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겸직임원보수             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	+ 150</a:t>
                      </a: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  <a:tabLst>
                          <a:tab pos="1431925" algn="l"/>
                        </a:tabLst>
                      </a:pP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열수송시설관리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Sys.</a:t>
                      </a:r>
                      <a:r>
                        <a:rPr lang="en-US" altLang="ko-KR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	+ 120</a:t>
                      </a:r>
                    </a:p>
                    <a:p>
                      <a:pPr marL="171450" indent="-171450" algn="l" defTabSz="1431925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세대에너지진단        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  	+ </a:t>
                      </a:r>
                      <a:r>
                        <a:rPr lang="en-US" altLang="ko-KR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66</a:t>
                      </a: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581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세금과공과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825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472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455 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353 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581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보험료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198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148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166 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 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76469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기타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1,099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1,074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1,180 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 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106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  <a:tabLst>
                          <a:tab pos="1431925" algn="l"/>
                        </a:tabLst>
                      </a:pP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연료전지 수용성확보  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	+ 42</a:t>
                      </a:r>
                    </a:p>
                    <a:p>
                      <a:pPr marL="171450" indent="-171450" algn="l" defTabSz="1431925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감면종료 관련 지원</a:t>
                      </a:r>
                      <a:r>
                        <a:rPr lang="en-US" altLang="ko-KR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	+ 30</a:t>
                      </a:r>
                    </a:p>
                    <a:p>
                      <a:pPr marL="171450" indent="-171450" algn="l" defTabSz="1431925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세대에너지진단        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  	+ </a:t>
                      </a:r>
                      <a:r>
                        <a:rPr lang="en-US" altLang="ko-KR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66</a:t>
                      </a: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52773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합   계 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8,937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7,350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7,444 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1,587 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94 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757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첨부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4. 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차입금 현황 및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Schedule </a:t>
            </a:r>
            <a:r>
              <a:rPr lang="ko-KR" altLang="en-US" sz="16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(인천종합에너지)</a:t>
            </a:r>
            <a:endParaRPr lang="ko-KR" altLang="en-US" sz="16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98095" y="996505"/>
          <a:ext cx="8964612" cy="1723780"/>
        </p:xfrm>
        <a:graphic>
          <a:graphicData uri="http://schemas.openxmlformats.org/drawingml/2006/table">
            <a:tbl>
              <a:tblPr firstRow="1" bandRow="1"/>
              <a:tblGrid>
                <a:gridCol w="8720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5608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5608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560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5608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5608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5608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15608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645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   분</a:t>
                      </a:r>
                    </a:p>
                  </a:txBody>
                  <a:tcPr marL="86310" marR="86310" marT="43155" marB="431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산업은행 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시설자금대출</a:t>
                      </a: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산업은행 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시설자금대출</a:t>
                      </a: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산업은행 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시설자금대출</a:t>
                      </a: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신한은행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시설자금대출</a:t>
                      </a: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신한은행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운전자금대출</a:t>
                      </a: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신한은행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ESCO</a:t>
                      </a:r>
                      <a:endParaRPr lang="ko-KR" altLang="en-US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</a:p>
                  </a:txBody>
                  <a:tcPr marL="86310" marR="86310" marT="43155" marB="4315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960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대출잔액</a:t>
                      </a:r>
                      <a:endParaRPr lang="en-US" altLang="ko-KR" sz="1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310" marR="86310" marT="43155" marB="431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600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억</a:t>
                      </a: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700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억</a:t>
                      </a: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400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억</a:t>
                      </a: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400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억</a:t>
                      </a: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200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억</a:t>
                      </a: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약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억</a:t>
                      </a: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spc="-15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신용등급 </a:t>
                      </a:r>
                      <a:r>
                        <a:rPr lang="en-US" altLang="ko-KR" sz="1000" spc="-15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spc="-15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</a:t>
                      </a:r>
                      <a:r>
                        <a:rPr lang="ko-KR" altLang="en-US" sz="1000" spc="-15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  <a:r>
                        <a:rPr lang="en-US" altLang="ko-KR" sz="1000" spc="-15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000" spc="-15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 </a:t>
                      </a:r>
                      <a:r>
                        <a:rPr lang="en-US" altLang="ko-KR" sz="1000" spc="-15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A- </a:t>
                      </a:r>
                      <a:r>
                        <a:rPr lang="en-US" altLang="ko-KR" sz="1000" spc="-15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 A0</a:t>
                      </a:r>
                    </a:p>
                    <a:p>
                      <a:pPr algn="ctr" latinLnBrk="1"/>
                      <a:r>
                        <a:rPr lang="ko-KR" altLang="en-US" sz="1000" spc="-15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신한</a:t>
                      </a:r>
                      <a:r>
                        <a:rPr lang="ko-KR" altLang="en-US" sz="1000" spc="-150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000" spc="-15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AA-</a:t>
                      </a:r>
                      <a:r>
                        <a:rPr lang="en-US" altLang="ko-KR" sz="1000" spc="-150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000" spc="-15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 AA0</a:t>
                      </a:r>
                    </a:p>
                    <a:p>
                      <a:pPr algn="ctr" latinLnBrk="1"/>
                      <a:endParaRPr lang="en-US" altLang="ko-KR" sz="1000" spc="-150"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  <a:p>
                      <a:pPr algn="ctr" latinLnBrk="1"/>
                      <a:r>
                        <a:rPr lang="ko-KR" altLang="en-US" sz="1000" b="1" spc="-150">
                          <a:latin typeface="나눔고딕"/>
                          <a:ea typeface="나눔고딕"/>
                          <a:sym typeface="Wingdings" panose="05000000000000000000" pitchFamily="2" charset="2"/>
                        </a:rPr>
                        <a:t>평균금리</a:t>
                      </a:r>
                      <a:endParaRPr lang="en-US" altLang="ko-KR" sz="1000" b="1" spc="-150">
                        <a:latin typeface="나눔고딕"/>
                        <a:ea typeface="나눔고딕"/>
                        <a:sym typeface="Wingdings" panose="05000000000000000000" pitchFamily="2" charset="2"/>
                      </a:endParaRPr>
                    </a:p>
                    <a:p>
                      <a:pPr algn="ctr" latinLnBrk="1"/>
                      <a:r>
                        <a:rPr lang="ko-KR" altLang="en-US" sz="1000" b="1" spc="-150"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1" spc="-150">
                          <a:latin typeface="나눔고딕"/>
                          <a:ea typeface="나눔고딕"/>
                          <a:sym typeface="Wingdings" panose="05000000000000000000" pitchFamily="2" charset="2"/>
                        </a:rPr>
                        <a:t>4.20%</a:t>
                      </a:r>
                      <a:endParaRPr lang="ko-KR" altLang="en-US" sz="1000" b="1" spc="-150">
                        <a:latin typeface="나눔고딕"/>
                        <a:ea typeface="나눔고딕"/>
                      </a:endParaRPr>
                    </a:p>
                  </a:txBody>
                  <a:tcPr marL="86310" marR="86310" marT="43155" marB="4315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960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>
                          <a:latin typeface="나눔고딕"/>
                          <a:ea typeface="나눔고딕"/>
                        </a:rPr>
                        <a:t>대출금리</a:t>
                      </a:r>
                    </a:p>
                  </a:txBody>
                  <a:tcPr marL="86310" marR="86310" marT="43155" marB="431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2.10%</a:t>
                      </a: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4.67%</a:t>
                      </a: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5.91%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5.50%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2.91%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2.25%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310" marR="86310" marT="43155" marB="4315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960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차입일</a:t>
                      </a:r>
                    </a:p>
                  </a:txBody>
                  <a:tcPr marL="86310" marR="86310" marT="43155" marB="431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atin typeface="나눔고딕"/>
                          <a:ea typeface="나눔고딕"/>
                        </a:rPr>
                        <a:t>2021.03.19</a:t>
                      </a:r>
                      <a:endParaRPr lang="ko-KR" altLang="en-US" sz="1000">
                        <a:latin typeface="나눔고딕"/>
                        <a:ea typeface="나눔고딕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atin typeface="나눔고딕"/>
                          <a:ea typeface="나눔고딕"/>
                        </a:rPr>
                        <a:t>2021.03.19</a:t>
                      </a:r>
                      <a:endParaRPr lang="ko-KR" altLang="en-US" sz="1000">
                        <a:latin typeface="나눔고딕"/>
                        <a:ea typeface="나눔고딕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atin typeface="나눔고딕"/>
                          <a:ea typeface="나눔고딕"/>
                        </a:rPr>
                        <a:t>2023.05.25</a:t>
                      </a:r>
                      <a:endParaRPr lang="ko-KR" altLang="en-US" sz="1000">
                        <a:latin typeface="나눔고딕"/>
                        <a:ea typeface="나눔고딕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atin typeface="나눔고딕"/>
                          <a:ea typeface="나눔고딕"/>
                        </a:rPr>
                        <a:t>2023.05.25</a:t>
                      </a:r>
                      <a:endParaRPr lang="ko-KR" altLang="en-US" sz="1000">
                        <a:latin typeface="나눔고딕"/>
                        <a:ea typeface="나눔고딕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atin typeface="나눔고딕"/>
                          <a:ea typeface="나눔고딕"/>
                        </a:rPr>
                        <a:t>2022.03.16</a:t>
                      </a:r>
                      <a:endParaRPr lang="ko-KR" altLang="en-US" sz="1000">
                        <a:latin typeface="나눔고딕"/>
                        <a:ea typeface="나눔고딕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atin typeface="나눔고딕"/>
                          <a:ea typeface="나눔고딕"/>
                        </a:rPr>
                        <a:t>2023.11.1</a:t>
                      </a:r>
                      <a:endParaRPr lang="ko-KR" altLang="en-US" sz="1000">
                        <a:latin typeface="나눔고딕"/>
                        <a:ea typeface="나눔고딕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310" marR="86310" marT="43155" marB="4315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45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만기일</a:t>
                      </a:r>
                    </a:p>
                  </a:txBody>
                  <a:tcPr marL="86310" marR="86310" marT="43155" marB="431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고딕"/>
                          <a:ea typeface="나눔고딕"/>
                        </a:rPr>
                        <a:t>2026.03.19</a:t>
                      </a:r>
                      <a:endParaRPr lang="ko-KR" altLang="en-US" sz="1000">
                        <a:latin typeface="나눔고딕"/>
                        <a:ea typeface="나눔고딕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2024.03.19</a:t>
                      </a:r>
                    </a:p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(7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연장가능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2030.05.25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2030.05.25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2024.03.15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2031.10.30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310" marR="86310" marT="43155" marB="4315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1960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</a:t>
                      </a:r>
                    </a:p>
                  </a:txBody>
                  <a:tcPr marL="86310" marR="86310" marT="43155" marB="431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310" marR="86310" marT="43155" marB="4315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변동금리</a:t>
                      </a:r>
                    </a:p>
                  </a:txBody>
                  <a:tcPr marL="86310" marR="86310" marT="43155" marB="4315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변동금리</a:t>
                      </a:r>
                    </a:p>
                  </a:txBody>
                  <a:tcPr marL="86310" marR="86310" marT="43155" marB="4315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310" marR="86310" marT="43155" marB="4315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310" marR="86310" marT="43155" marB="4315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310" marR="86310" marT="43155" marB="4315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310" marR="86310" marT="43155" marB="4315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내용 개체 틀 2"/>
          <p:cNvSpPr txBox="1">
            <a:spLocks/>
          </p:cNvSpPr>
          <p:nvPr/>
        </p:nvSpPr>
        <p:spPr bwMode="auto">
          <a:xfrm>
            <a:off x="393665" y="657558"/>
            <a:ext cx="9402134" cy="3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12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장기차입금 현황  </a:t>
            </a:r>
            <a:r>
              <a:rPr lang="en-US" altLang="ko-KR" sz="1200" ker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lang="en-US" altLang="ko-KR" sz="1200" kern="0">
                <a:latin typeface="나눔고딕" panose="020D0604000000000000" pitchFamily="50" charset="-127"/>
                <a:ea typeface="나눔고딕" panose="020D0604000000000000" pitchFamily="50" charset="-127"/>
              </a:rPr>
              <a:t>23. 12. 31 </a:t>
            </a:r>
            <a:r>
              <a:rPr lang="ko-KR" altLang="en-US" sz="1200" kern="0">
                <a:latin typeface="나눔고딕" panose="020D0604000000000000" pitchFamily="50" charset="-127"/>
                <a:ea typeface="나눔고딕" panose="020D0604000000000000" pitchFamily="50" charset="-127"/>
              </a:rPr>
              <a:t>기준 약 </a:t>
            </a:r>
            <a:r>
              <a:rPr lang="en-US" altLang="ko-KR" sz="1200" kern="0">
                <a:latin typeface="나눔고딕" panose="020D0604000000000000" pitchFamily="50" charset="-127"/>
                <a:ea typeface="나눔고딕" panose="020D0604000000000000" pitchFamily="50" charset="-127"/>
              </a:rPr>
              <a:t>2,304</a:t>
            </a:r>
            <a:r>
              <a:rPr lang="ko-KR" altLang="en-US" sz="12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en-US" altLang="ko-KR" sz="1200" ker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 bwMode="auto">
          <a:xfrm>
            <a:off x="393665" y="2813510"/>
            <a:ext cx="9402134" cy="3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85750" indent="-285750" latinLnBrk="0">
              <a:spcBef>
                <a:spcPct val="50000"/>
              </a:spcBef>
              <a:defRPr/>
            </a:pPr>
            <a:r>
              <a:rPr lang="ko-KR" altLang="en-US" sz="1200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차입금 상환 </a:t>
            </a:r>
            <a:r>
              <a:rPr lang="en-US" altLang="ko-KR" sz="1200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Schedule (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lang="en-US" altLang="ko-KR" sz="1200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23. 12. 31 </a:t>
            </a:r>
            <a:r>
              <a:rPr lang="ko-KR" altLang="en-US" sz="1200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기준</a:t>
            </a:r>
            <a:r>
              <a:rPr lang="en-US" altLang="ko-KR" sz="1200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="" xmlns:a16="http://schemas.microsoft.com/office/drawing/2014/main" id="{819B4E95-960C-4E56-B9B6-E9A9E8D6E77F}"/>
              </a:ext>
            </a:extLst>
          </p:cNvPr>
          <p:cNvGraphicFramePr>
            <a:graphicFrameLocks noGrp="1"/>
          </p:cNvGraphicFramePr>
          <p:nvPr/>
        </p:nvGraphicFramePr>
        <p:xfrm>
          <a:off x="498095" y="3152460"/>
          <a:ext cx="8964613" cy="3387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66534">
                  <a:extLst>
                    <a:ext uri="{9D8B030D-6E8A-4147-A177-3AD203B41FA5}">
                      <a16:colId xmlns="" xmlns:a16="http://schemas.microsoft.com/office/drawing/2014/main" val="2881413458"/>
                    </a:ext>
                  </a:extLst>
                </a:gridCol>
                <a:gridCol w="22828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35224">
                  <a:extLst>
                    <a:ext uri="{9D8B030D-6E8A-4147-A177-3AD203B41FA5}">
                      <a16:colId xmlns="" xmlns:a16="http://schemas.microsoft.com/office/drawing/2014/main" val="4284069895"/>
                    </a:ext>
                  </a:extLst>
                </a:gridCol>
                <a:gridCol w="68286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28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8286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8286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8286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82863">
                  <a:extLst>
                    <a:ext uri="{9D8B030D-6E8A-4147-A177-3AD203B41FA5}">
                      <a16:colId xmlns="" xmlns:a16="http://schemas.microsoft.com/office/drawing/2014/main" val="1409576172"/>
                    </a:ext>
                  </a:extLst>
                </a:gridCol>
                <a:gridCol w="68286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006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kern="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 b="0" kern="0">
                          <a:latin typeface="나눔고딕"/>
                          <a:ea typeface="나눔고딕"/>
                        </a:rPr>
                        <a:t>단위 </a:t>
                      </a:r>
                      <a:r>
                        <a:rPr lang="en-US" altLang="ko-KR" sz="1100" b="0" kern="0">
                          <a:latin typeface="나눔고딕"/>
                          <a:ea typeface="나눔고딕"/>
                        </a:rPr>
                        <a:t>: </a:t>
                      </a:r>
                      <a:r>
                        <a:rPr lang="ko-KR" altLang="en-US" sz="1100" b="0" kern="0" err="1">
                          <a:latin typeface="나눔고딕"/>
                          <a:ea typeface="나눔고딕"/>
                        </a:rPr>
                        <a:t>억원</a:t>
                      </a:r>
                      <a:r>
                        <a:rPr lang="en-US" altLang="ko-KR" sz="1100" b="0" kern="0">
                          <a:latin typeface="나눔고딕"/>
                          <a:ea typeface="나눔고딕"/>
                        </a:rPr>
                        <a:t>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구분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금리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2023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2024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2025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2026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2027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2028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합계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0616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신규 차입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/>
                      </a:r>
                      <a:b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</a:b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(A)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산업 시설대</a:t>
                      </a:r>
                      <a:r>
                        <a:rPr lang="en-US" altLang="ko-KR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400</a:t>
                      </a:r>
                      <a:r>
                        <a:rPr lang="ko-KR" altLang="en-US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  <a:r>
                        <a:rPr lang="en-US" altLang="ko-KR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인수</a:t>
                      </a:r>
                      <a:r>
                        <a:rPr lang="en-US" altLang="ko-KR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)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5.77%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06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신한 시설대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400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인수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)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5.36%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40909764"/>
                  </a:ext>
                </a:extLst>
              </a:tr>
              <a:tr h="1706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신한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ESCO</a:t>
                      </a:r>
                      <a:r>
                        <a:rPr lang="en-US" altLang="ko-KR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ko-KR" altLang="en-US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</a:t>
                      </a:r>
                      <a:r>
                        <a:rPr lang="ko-KR" altLang="en-US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2.25%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06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신한 운전대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350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단기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)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4.54%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06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신한 시설대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600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대환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)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4.54%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706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PF</a:t>
                      </a:r>
                      <a:r>
                        <a:rPr lang="en-US" altLang="ko-KR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900" b="0" i="0" u="none" strike="noStrike" baseline="0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신규열원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4.54%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786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2,500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3,536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7061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소계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804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1,136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2,500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5,040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70616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상환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/>
                      </a:r>
                      <a:b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</a:b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(B)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산업 시설대</a:t>
                      </a:r>
                      <a:r>
                        <a:rPr lang="ko-KR" altLang="en-US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65</a:t>
                      </a:r>
                      <a:r>
                        <a:rPr lang="ko-KR" altLang="en-US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3.10%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13307751"/>
                  </a:ext>
                </a:extLst>
              </a:tr>
              <a:tr h="1706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산업 시설대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600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2.10%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160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440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7061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산업 시설대</a:t>
                      </a:r>
                      <a:r>
                        <a:rPr lang="en-US" altLang="ko-KR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700</a:t>
                      </a:r>
                      <a:r>
                        <a:rPr lang="ko-KR" altLang="en-US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4.63%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13969768"/>
                  </a:ext>
                </a:extLst>
              </a:tr>
              <a:tr h="1706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신한 운전대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200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2.91%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706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산업 시설대</a:t>
                      </a:r>
                      <a:r>
                        <a:rPr lang="en-US" altLang="ko-KR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400</a:t>
                      </a:r>
                      <a:r>
                        <a:rPr lang="ko-KR" altLang="en-US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5.77%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706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신한 운전대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400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5.36%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706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신한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ESCO</a:t>
                      </a:r>
                      <a:r>
                        <a:rPr lang="en-US" altLang="ko-KR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ko-KR" altLang="en-US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</a:t>
                      </a:r>
                      <a:r>
                        <a:rPr lang="ko-KR" altLang="en-US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2.25%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706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신한 운전대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350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단기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)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4.54%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7061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소계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270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271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1,767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07835465"/>
                  </a:ext>
                </a:extLst>
              </a:tr>
              <a:tr h="65503">
                <a:tc gridSpan="10">
                  <a:txBody>
                    <a:bodyPr/>
                    <a:lstStyle/>
                    <a:p>
                      <a:pPr algn="ctr" fontAlgn="ctr"/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77326601"/>
                  </a:ext>
                </a:extLst>
              </a:tr>
              <a:tr h="1706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증감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(A+B)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739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866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230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260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2,229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3,273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09144706"/>
                  </a:ext>
                </a:extLst>
              </a:tr>
              <a:tr h="170616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차입금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(Balance)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1,565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2,304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3,170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2,940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2,680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2,609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4,838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1340479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29D953A-2060-9646-4E59-BD12EE601A57}"/>
              </a:ext>
            </a:extLst>
          </p:cNvPr>
          <p:cNvSpPr txBox="1"/>
          <p:nvPr/>
        </p:nvSpPr>
        <p:spPr>
          <a:xfrm>
            <a:off x="6928367" y="2750877"/>
            <a:ext cx="2110285" cy="323165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marL="0" lvl="1" defTabSz="623888">
              <a:spcBef>
                <a:spcPts val="600"/>
              </a:spcBef>
              <a:defRPr/>
            </a:pP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9,555억 </a:t>
            </a:r>
            <a:r>
              <a:rPr lang="en-US" altLang="ko-KR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신규열원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en-US" altLang="ko-KR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투자비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</a:endParaRPr>
          </a:p>
          <a:p>
            <a:pPr marL="0" lvl="1" defTabSz="623888">
              <a:spcBef>
                <a:spcPts val="600"/>
              </a:spcBef>
              <a:defRPr/>
            </a:pP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1,738억 </a:t>
            </a:r>
            <a:r>
              <a:rPr lang="en-US" altLang="ko-KR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증자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 (20%) '26년 ~ 3년간</a:t>
            </a:r>
          </a:p>
        </p:txBody>
      </p:sp>
    </p:spTree>
    <p:extLst>
      <p:ext uri="{BB962C8B-B14F-4D97-AF65-F5344CB8AC3E}">
        <p14:creationId xmlns:p14="http://schemas.microsoft.com/office/powerpoint/2010/main" val="2479109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AB08AD98-79DF-468E-9B34-A36ED3250F3C}"/>
              </a:ext>
            </a:extLst>
          </p:cNvPr>
          <p:cNvSpPr/>
          <p:nvPr/>
        </p:nvSpPr>
        <p:spPr>
          <a:xfrm>
            <a:off x="488515" y="247550"/>
            <a:ext cx="5144534" cy="33054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Ⅰ.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경영 전략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– Summary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BF864672-CC0E-4451-B5BD-8AD63D9D1B20}"/>
              </a:ext>
            </a:extLst>
          </p:cNvPr>
          <p:cNvSpPr/>
          <p:nvPr/>
        </p:nvSpPr>
        <p:spPr bwMode="auto">
          <a:xfrm>
            <a:off x="1512500" y="739267"/>
            <a:ext cx="7937319" cy="1080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216000" tIns="46800" rIns="90000" bIns="46800" anchor="ctr"/>
          <a:lstStyle/>
          <a:p>
            <a:pPr marL="0" marR="0" lvl="0" indent="0" algn="dist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4638" algn="l"/>
              </a:tabLst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공급권역 확장 및 대형 </a:t>
            </a:r>
            <a:r>
              <a:rPr kumimoji="1" lang="ko-KR" alt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수요처</a:t>
            </a:r>
            <a:r>
              <a:rPr kumimoji="1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확보 등 수요확대</a:t>
            </a:r>
            <a:endParaRPr kumimoji="1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  <a:p>
            <a:pPr marL="0" marR="0" lvl="0" indent="0" algn="dist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4638" algn="l"/>
              </a:tabLst>
              <a:defRPr/>
            </a:pPr>
            <a:r>
              <a:rPr kumimoji="1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경쟁력 있는 열원 확보를 통한 수익성 제고</a:t>
            </a:r>
            <a:endParaRPr kumimoji="1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  <a:p>
            <a:pPr marL="0" marR="0" lvl="0" indent="0" algn="dist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4638" algn="l"/>
              </a:tabLst>
              <a:defRPr/>
            </a:pPr>
            <a:r>
              <a:rPr kumimoji="1" lang="ko-KR" altLang="en-US" sz="14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동기부여를 통한 적극적인 </a:t>
            </a:r>
            <a:r>
              <a:rPr kumimoji="1" lang="ko-KR" altLang="en-US" sz="1400" b="1" i="0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조직문화</a:t>
            </a:r>
            <a:r>
              <a:rPr kumimoji="1" lang="ko-KR" altLang="en-US" sz="1400" b="1" i="0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정착</a:t>
            </a:r>
            <a:endParaRPr kumimoji="1" lang="en-US" altLang="ko-KR" sz="1400" b="1" i="0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1903AE91-03CD-42E1-98AF-A9C43BFE64F1}"/>
              </a:ext>
            </a:extLst>
          </p:cNvPr>
          <p:cNvSpPr/>
          <p:nvPr/>
        </p:nvSpPr>
        <p:spPr>
          <a:xfrm>
            <a:off x="508745" y="739267"/>
            <a:ext cx="936000" cy="1080000"/>
          </a:xfrm>
          <a:prstGeom prst="rect">
            <a:avLst/>
          </a:prstGeom>
          <a:solidFill>
            <a:srgbClr val="0D6E6E"/>
          </a:solidFill>
          <a:ln w="12700" algn="ctr">
            <a:solidFill>
              <a:srgbClr val="00669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36000" r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전략방향</a:t>
            </a:r>
            <a:endParaRPr kumimoji="0" lang="en-US" altLang="ko-KR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C7EB54A7-F5EE-4209-8572-49C9F88E68D7}"/>
              </a:ext>
            </a:extLst>
          </p:cNvPr>
          <p:cNvSpPr/>
          <p:nvPr/>
        </p:nvSpPr>
        <p:spPr>
          <a:xfrm>
            <a:off x="508745" y="1922755"/>
            <a:ext cx="4392000" cy="288000"/>
          </a:xfrm>
          <a:prstGeom prst="rect">
            <a:avLst/>
          </a:prstGeom>
          <a:solidFill>
            <a:srgbClr val="E3E3E3"/>
          </a:solidFill>
          <a:ln w="127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23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년 성과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A18707D7-D1A6-469F-8BB7-FE073BCC4302}"/>
              </a:ext>
            </a:extLst>
          </p:cNvPr>
          <p:cNvSpPr/>
          <p:nvPr/>
        </p:nvSpPr>
        <p:spPr>
          <a:xfrm>
            <a:off x="5054566" y="1922755"/>
            <a:ext cx="4392000" cy="288000"/>
          </a:xfrm>
          <a:prstGeom prst="rect">
            <a:avLst/>
          </a:prstGeom>
          <a:solidFill>
            <a:srgbClr val="E3E3E3"/>
          </a:solidFill>
          <a:ln w="127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24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년 목표 및 중장기 계획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44773BC2-200D-4B7B-9FA7-0E9D3F10E455}"/>
              </a:ext>
            </a:extLst>
          </p:cNvPr>
          <p:cNvSpPr/>
          <p:nvPr/>
        </p:nvSpPr>
        <p:spPr>
          <a:xfrm>
            <a:off x="5054566" y="2314242"/>
            <a:ext cx="4392000" cy="420663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144000" rIns="0" bIns="144000" rtlCol="0" anchor="t"/>
          <a:lstStyle/>
          <a:p>
            <a:pPr marL="196850" marR="0" lvl="1" indent="-1968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연결손익</a:t>
            </a:r>
          </a:p>
          <a:p>
            <a:pPr marL="196850" marR="0" lvl="1" indent="-1968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196850" marR="0" lvl="1" indent="-1968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196850" marR="0" lvl="1" indent="-1968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196850" marR="0" lvl="1" indent="-1968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196850" marR="0" lvl="1" indent="-1968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인천종합</a:t>
            </a:r>
            <a:r>
              <a:rPr lang="ko-KR" altLang="en-US" sz="1100" b="1" dirty="0">
                <a:solidFill>
                  <a:srgbClr val="000000"/>
                </a:solidFill>
                <a:latin typeface="나눔고딕"/>
                <a:ea typeface="나눔고딕"/>
              </a:rPr>
              <a:t>에너지</a:t>
            </a:r>
            <a:endParaRPr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</a:endParaRPr>
          </a:p>
          <a:p>
            <a:pPr marL="351155" lvl="1" indent="-171450" defTabSz="695325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수요 : 신규 공급 세대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+ 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7,871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세대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총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8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6,997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세대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)</a:t>
            </a:r>
            <a:b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</a:b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	</a:t>
            </a:r>
            <a:r>
              <a:rPr kumimoji="0" lang="ko-KR" altLang="en-US" sz="1000" b="0" i="0" u="none" strike="noStrike" kern="1200" cap="none" spc="0" normalizeH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세브란스 병원</a:t>
            </a:r>
            <a:r>
              <a:rPr kumimoji="0" lang="en-US" altLang="ko-KR" sz="1000" b="0" i="0" u="none" strike="noStrike" kern="1200" cap="none" spc="0" normalizeH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, </a:t>
            </a:r>
            <a:r>
              <a:rPr kumimoji="0" lang="ko-KR" altLang="en-US" sz="1000" b="0" i="0" u="none" strike="noStrike" kern="1200" cap="none" spc="0" normalizeH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인천타워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등 대형수요처 확보 노력 지속</a:t>
            </a:r>
            <a:endParaRPr lang="en-US" altLang="ko-KR" sz="1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  <a:p>
            <a:pPr marL="351155" lvl="1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열원 : </a:t>
            </a:r>
            <a:r>
              <a:rPr lang="en-US" altLang="ko-KR" sz="10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신규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열원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사업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en-US" altLang="ko-KR" sz="10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추진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 charset="0"/>
              </a:rPr>
              <a:t>/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소각장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등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미활용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저가 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열원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개발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  <a:p>
            <a:pPr marL="351155" lvl="1" indent="-1714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적극적인 조직문화 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: 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성과보상 인사제도 정착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  <a:p>
            <a:pPr marL="351155" lvl="1" indent="-171450" defTabSz="9906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환경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/ DX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: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SCR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저온촉매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 적용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,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저탄소 제품 인증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24.2Q)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	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사용자 설비 모니터링 시스템 구축</a:t>
            </a:r>
            <a:endParaRPr kumimoji="0" lang="en-US" altLang="ko-KR" sz="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</a:endParaRPr>
          </a:p>
          <a:p>
            <a:pPr marL="196850" marR="0" lvl="1" indent="-1968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위드인천</a:t>
            </a:r>
            <a:r>
              <a:rPr lang="ko-KR" altLang="en-US" sz="1100" b="1" noProof="0" dirty="0" err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에너지</a:t>
            </a:r>
            <a:endParaRPr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  <a:p>
            <a:pPr marL="351155" lvl="1" indent="-171450">
              <a:lnSpc>
                <a:spcPct val="150000"/>
              </a:lnSpc>
              <a:buFont typeface="Wingdings" panose="05000000000000000000" pitchFamily="2" charset="2"/>
              <a:buChar char="§"/>
              <a:tabLst>
                <a:tab pos="719138" algn="l"/>
              </a:tabLst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수요 :</a:t>
            </a:r>
            <a:r>
              <a:rPr kumimoji="0" lang="ko-KR" altLang="en-US" sz="1000" b="0" i="0" u="none" strike="noStrike" kern="1200" cap="none" spc="0" normalizeH="0" noProof="0" dirty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lang="ko-KR" altLang="en-US" sz="1000" noProof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신규 공급 세대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+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294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세대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총 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69,976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세대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)</a:t>
            </a:r>
            <a:endParaRPr lang="en-US" altLang="ko-KR" sz="1000" noProof="0" dirty="0">
              <a:ln>
                <a:solidFill>
                  <a:prstClr val="white">
                    <a:alpha val="0"/>
                  </a:prstClr>
                </a:solidFill>
              </a:ln>
              <a:latin typeface="나눔고딕"/>
              <a:ea typeface="나눔고딕"/>
              <a:cs typeface="Arial"/>
            </a:endParaRPr>
          </a:p>
          <a:p>
            <a:pPr marL="179388" marR="0" lvl="1" indent="511175" algn="l" defTabSz="695325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	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만수 주공 (1만, '3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년) / 구월 2지구 (1.8만, </a:t>
            </a:r>
            <a:r>
              <a:rPr 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'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33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년) 신규 개발</a:t>
            </a:r>
            <a:endParaRPr lang="ko-KR" altLang="en-US" sz="1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effectLst/>
              <a:uLnTx/>
              <a:uFillTx/>
              <a:latin typeface="나눔고딕"/>
              <a:ea typeface="나눔고딕"/>
              <a:cs typeface="Arial"/>
            </a:endParaRPr>
          </a:p>
          <a:p>
            <a:pPr marL="351155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열원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유휴부지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Tahoma"/>
              </a:rPr>
              <a:t>(3.4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천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Tahoma"/>
              </a:rPr>
              <a:t>/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총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Tahoma"/>
              </a:rPr>
              <a:t>11.5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천평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Tahoma"/>
              </a:rPr>
              <a:t>) 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활용 연료전지 개발 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 charset="0"/>
            </a:endParaRPr>
          </a:p>
          <a:p>
            <a:pPr marL="292100" marR="0" lvl="1" indent="-11239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,Sans-Serif" panose="05000000000000000000" pitchFamily="2" charset="2"/>
              <a:buChar char="§"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0927A12D-795D-475A-BC59-109F5683EA78}"/>
              </a:ext>
            </a:extLst>
          </p:cNvPr>
          <p:cNvSpPr/>
          <p:nvPr/>
        </p:nvSpPr>
        <p:spPr>
          <a:xfrm>
            <a:off x="508745" y="2314242"/>
            <a:ext cx="4392000" cy="420663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93600" rIns="0" bIns="144000" rtlCol="0" anchor="t"/>
          <a:lstStyle/>
          <a:p>
            <a:pPr marL="196850" marR="0" lvl="1" indent="-1968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인천종합</a:t>
            </a:r>
            <a:r>
              <a:rPr lang="ko-KR" altLang="en-US" sz="1100" b="1">
                <a:solidFill>
                  <a:srgbClr val="000000"/>
                </a:solidFill>
                <a:latin typeface="나눔고딕"/>
                <a:ea typeface="나눔고딕"/>
              </a:rPr>
              <a:t>에너지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Tahoma"/>
            </a:endParaRPr>
          </a:p>
          <a:p>
            <a:pPr marL="350838" marR="0" lvl="1" indent="-171450" algn="l" defTabSz="914400" rtl="0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>
                <a:tab pos="719138" algn="l"/>
              </a:tabLst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수요 </a:t>
            </a:r>
            <a:r>
              <a:rPr kumimoji="0" lang="en-US" altLang="ko-KR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:</a:t>
            </a: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 </a:t>
            </a:r>
            <a:r>
              <a:rPr kumimoji="0" lang="en-US" altLang="ko-KR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	</a:t>
            </a:r>
            <a:r>
              <a:rPr kumimoji="0" lang="ko-KR" altLang="en-US" sz="10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삼성바이오</a:t>
            </a: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등 대형 </a:t>
            </a:r>
            <a:r>
              <a:rPr kumimoji="0" lang="ko-KR" altLang="en-US" sz="10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수요처</a:t>
            </a: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확보 중 </a:t>
            </a:r>
            <a:r>
              <a:rPr kumimoji="0" lang="en-US" altLang="ko-KR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(81G/h) </a:t>
            </a:r>
            <a:r>
              <a:rPr kumimoji="0"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/>
            </a:r>
            <a:br>
              <a:rPr kumimoji="0"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</a:br>
            <a:r>
              <a:rPr kumimoji="0"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	</a:t>
            </a:r>
            <a:r>
              <a:rPr kumimoji="0"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신규 공급 </a:t>
            </a:r>
            <a:r>
              <a:rPr kumimoji="0"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세대 </a:t>
            </a:r>
            <a:r>
              <a:rPr kumimoji="0"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(+5,407</a:t>
            </a:r>
            <a:r>
              <a:rPr kumimoji="0"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세대</a:t>
            </a:r>
            <a:r>
              <a:rPr kumimoji="0"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),</a:t>
            </a:r>
            <a:r>
              <a:rPr kumimoji="0"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</a:t>
            </a: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도매 열거래 공급 확대 </a:t>
            </a:r>
            <a:r>
              <a:rPr kumimoji="0" lang="en-US" altLang="ko-KR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</a:t>
            </a:r>
            <a:r>
              <a:rPr kumimoji="0" 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+48</a:t>
            </a: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천</a:t>
            </a:r>
            <a:r>
              <a:rPr kumimoji="0" 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G)</a:t>
            </a:r>
            <a:endParaRPr lang="en-US" sz="10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  <a:p>
            <a:pPr marL="351155" lvl="1" indent="-1714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tabLst>
                <a:tab pos="714375" algn="l"/>
              </a:tabLst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열원 </a:t>
            </a:r>
            <a:r>
              <a:rPr kumimoji="0" lang="en-US" altLang="ko-KR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:</a:t>
            </a:r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	</a:t>
            </a:r>
            <a:r>
              <a:rPr lang="en-US" altLang="ko-KR" sz="100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미활용</a:t>
            </a:r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 </a:t>
            </a:r>
            <a:r>
              <a:rPr lang="en-US" altLang="ko-KR" sz="100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저가열원</a:t>
            </a:r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en-US" altLang="ko-KR" sz="100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추가</a:t>
            </a:r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en-US" altLang="ko-KR" sz="100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확보</a:t>
            </a:r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 (</a:t>
            </a:r>
            <a:r>
              <a:rPr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연료전지</a:t>
            </a:r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, SKIPC</a:t>
            </a:r>
            <a:r>
              <a:rPr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 등 </a:t>
            </a:r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47.5G/h</a:t>
            </a:r>
            <a:r>
              <a:rPr kumimoji="0" lang="en-US" altLang="ko-KR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)</a:t>
            </a:r>
            <a:r>
              <a:rPr 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/>
            </a:r>
            <a:br>
              <a:rPr 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</a:br>
            <a:r>
              <a:rPr kumimoji="0" lang="en-US" altLang="ko-KR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          	</a:t>
            </a:r>
            <a:r>
              <a:rPr kumimoji="0" lang="en-US" altLang="ko-KR" sz="10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신규</a:t>
            </a:r>
            <a:r>
              <a:rPr kumimoji="0" lang="en-US" altLang="ko-KR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en-US" altLang="ko-KR" sz="10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열원</a:t>
            </a:r>
            <a:r>
              <a:rPr kumimoji="0" lang="en-US" altLang="ko-KR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 </a:t>
            </a: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타당성</a:t>
            </a:r>
            <a:r>
              <a:rPr kumimoji="0" lang="en-US" altLang="ko-KR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검토 및 부지확보 </a:t>
            </a:r>
            <a:r>
              <a:rPr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추진 중</a:t>
            </a: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 </a:t>
            </a:r>
            <a:endParaRPr kumimoji="0" lang="en-US" altLang="ko-KR" sz="10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  <a:p>
            <a:pPr marL="351155" marR="0" lvl="1" indent="-171450" algn="l" defTabSz="914400" rtl="0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>
                <a:tab pos="1166813" algn="l"/>
              </a:tabLst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안정성/효율성 : 중요 </a:t>
            </a:r>
            <a:r>
              <a:rPr kumimoji="0" lang="ko-KR" altLang="en-US" sz="10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예비품</a:t>
            </a: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 공유 </a:t>
            </a:r>
            <a:r>
              <a:rPr kumimoji="0" lang="en-US" altLang="ko-KR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MOU, </a:t>
            </a:r>
            <a:r>
              <a:rPr kumimoji="0" lang="ko-KR" altLang="en-US" sz="10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축열조</a:t>
            </a: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 건설</a:t>
            </a:r>
            <a:r>
              <a:rPr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/>
            </a:r>
            <a:br>
              <a:rPr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</a:b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                         조합별 비용함수 </a:t>
            </a:r>
            <a:r>
              <a:rPr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대응 </a:t>
            </a:r>
            <a:r>
              <a:rPr kumimoji="0" lang="en-US" altLang="ko-KR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(+</a:t>
            </a:r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63</a:t>
            </a: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억</a:t>
            </a:r>
            <a:r>
              <a:rPr kumimoji="0" lang="en-US" altLang="ko-KR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), </a:t>
            </a: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환경성적표지 취득 등 </a:t>
            </a:r>
            <a:endParaRPr kumimoji="0" lang="en-US" altLang="ko-KR" sz="10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/>
              <a:cs typeface="Arial"/>
            </a:endParaRPr>
          </a:p>
          <a:p>
            <a:pPr marL="292100" marR="0" lvl="1" indent="-112395" algn="l" defTabSz="914400" rtl="0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,Sans-Serif" panose="05000000000000000000" pitchFamily="2" charset="2"/>
              <a:buChar char="§"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  <a:p>
            <a:pPr marL="196850" marR="0" lvl="1" indent="-1968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ko-KR" alt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위드인천에너지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 인수 및 통합 시너지 극대화</a:t>
            </a:r>
            <a:endParaRPr lang="ko-KR" altLang="en-US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</a:endParaRPr>
          </a:p>
          <a:p>
            <a:pPr marL="351155" marR="0" lvl="1" indent="-171450" algn="l" defTabSz="914400" rtl="0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위드인천에너지</a:t>
            </a: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 인수 </a:t>
            </a:r>
            <a:r>
              <a:rPr kumimoji="0" lang="en-US" altLang="ko-KR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</a:t>
            </a:r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kumimoji="0" 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23.05,</a:t>
            </a: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 </a:t>
            </a:r>
            <a:r>
              <a:rPr kumimoji="0" 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1,050</a:t>
            </a:r>
            <a:r>
              <a:rPr kumimoji="0" lang="ko-KR" altLang="en-US" sz="10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억원</a:t>
            </a: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 </a:t>
            </a:r>
            <a:r>
              <a:rPr kumimoji="0" 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- </a:t>
            </a: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차입 </a:t>
            </a:r>
            <a:r>
              <a:rPr kumimoji="0" 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800</a:t>
            </a:r>
            <a:r>
              <a:rPr kumimoji="0" lang="ko-KR" altLang="en-US" sz="10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억원</a:t>
            </a:r>
            <a:r>
              <a:rPr kumimoji="0" 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)</a:t>
            </a:r>
            <a:br>
              <a:rPr kumimoji="0" 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</a:br>
            <a:r>
              <a:rPr kumimoji="0" 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- </a:t>
            </a: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회계통합 </a:t>
            </a:r>
            <a:r>
              <a:rPr kumimoji="0" lang="en-US" altLang="ko-KR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</a:t>
            </a:r>
            <a:r>
              <a:rPr kumimoji="0" lang="en-US" altLang="ko-KR" sz="1000" b="0" i="0" u="none" strike="noStrike" kern="1200" cap="none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PPA/K-IFRS), SPA</a:t>
            </a:r>
            <a:r>
              <a:rPr kumimoji="0" lang="ko-KR" altLang="en-US" sz="1000" b="0" i="0" u="none" strike="noStrike" kern="1200" cap="none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이행점검</a:t>
            </a:r>
            <a:r>
              <a:rPr kumimoji="0" lang="en-US" altLang="ko-KR" sz="1000" b="0" i="0" u="none" strike="noStrike" kern="1200" cap="none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,</a:t>
            </a:r>
            <a:r>
              <a:rPr kumimoji="0" lang="ko-KR" altLang="en-US" sz="1000" b="0" i="0" u="none" strike="noStrike" kern="1200" cap="none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 통합</a:t>
            </a:r>
            <a:r>
              <a:rPr kumimoji="0" lang="en-US" altLang="ko-KR" sz="1000" b="0" i="0" u="none" strike="noStrike" kern="1200" cap="none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TF</a:t>
            </a:r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 </a:t>
            </a:r>
            <a:r>
              <a:rPr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운영</a:t>
            </a:r>
            <a:r>
              <a:rPr kumimoji="0" lang="ko-KR" altLang="en-US" sz="1000" b="0" i="0" u="none" strike="noStrike" kern="1200" cap="none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endParaRPr lang="en-US" altLang="ko-KR" sz="1000">
              <a:ln>
                <a:solidFill>
                  <a:prstClr val="white">
                    <a:alpha val="0"/>
                  </a:prstClr>
                </a:solidFill>
              </a:ln>
              <a:latin typeface="나눔고딕"/>
              <a:ea typeface="나눔고딕"/>
              <a:cs typeface="Arial"/>
            </a:endParaRPr>
          </a:p>
          <a:p>
            <a:pPr marL="351155" marR="0" lvl="1" indent="-171450" algn="l" defTabSz="914400" rtl="0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통합시너지 극대화 </a:t>
            </a:r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:</a:t>
            </a:r>
            <a:r>
              <a:rPr 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통합운영</a:t>
            </a:r>
            <a:r>
              <a:rPr 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모니터링 </a:t>
            </a:r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Sys.</a:t>
            </a:r>
            <a:r>
              <a:rPr 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구축</a:t>
            </a:r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,</a:t>
            </a:r>
            <a:r>
              <a:rPr 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열량 </a:t>
            </a:r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SWAP</a:t>
            </a:r>
            <a:r>
              <a:rPr lang="ko-KR" sz="10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 거래</a:t>
            </a:r>
            <a:endParaRPr lang="en-US" sz="1000" b="0" i="0" u="none" strike="noStrike" kern="1200" cap="none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Arial"/>
            </a:endParaRPr>
          </a:p>
          <a:p>
            <a:pPr marL="292100" marR="0" lvl="1" indent="-112395" algn="l" defTabSz="914400" rtl="0" eaLnBrk="1" fontAlgn="auto" latinLnBrk="1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,Sans-Serif" panose="05000000000000000000" pitchFamily="2" charset="2"/>
              <a:buChar char="§"/>
              <a:tabLst/>
              <a:defRPr/>
            </a:pPr>
            <a:endParaRPr lang="en-US" sz="1000" b="0" i="0" u="none" strike="noStrike" kern="1200" cap="none" spc="-9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Arial"/>
              <a:ea typeface="나눔고딕"/>
              <a:cs typeface="Arial" charset="0"/>
            </a:endParaRPr>
          </a:p>
          <a:p>
            <a:pPr marL="0" marR="0" lvl="1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0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 charset="0"/>
            </a:endParaRPr>
          </a:p>
          <a:p>
            <a:pPr marL="292100" lvl="1" indent="-112395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000">
              <a:solidFill>
                <a:srgbClr val="000000"/>
              </a:solidFill>
              <a:latin typeface="나눔고딕"/>
              <a:ea typeface="나눔고딕"/>
              <a:cs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3566EFC-E10D-67ED-2195-E37C47392FEE}"/>
              </a:ext>
            </a:extLst>
          </p:cNvPr>
          <p:cNvSpPr txBox="1"/>
          <p:nvPr/>
        </p:nvSpPr>
        <p:spPr>
          <a:xfrm>
            <a:off x="1759952" y="2466880"/>
            <a:ext cx="1580925" cy="123111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</a:t>
            </a:r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개발시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총 열판매량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30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</a:t>
            </a:r>
            <a:r>
              <a:rPr lang="en-US" altLang="ko-KR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Gcal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A85528C-C21D-017B-816F-6B819F3C93F4}"/>
              </a:ext>
            </a:extLst>
          </p:cNvPr>
          <p:cNvSpPr txBox="1"/>
          <p:nvPr/>
        </p:nvSpPr>
        <p:spPr>
          <a:xfrm>
            <a:off x="3534356" y="2408860"/>
            <a:ext cx="1267209" cy="246221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t">
            <a:spAutoFit/>
          </a:bodyPr>
          <a:lstStyle/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지역 </a:t>
            </a:r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열판매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 감소 △38천G 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23888"/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도매열판매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 증가 +48천G</a:t>
            </a:r>
          </a:p>
        </p:txBody>
      </p:sp>
      <p:graphicFrame>
        <p:nvGraphicFramePr>
          <p:cNvPr id="14" name="Table 5">
            <a:extLst>
              <a:ext uri="{FF2B5EF4-FFF2-40B4-BE49-F238E27FC236}">
                <a16:creationId xmlns="" xmlns:a16="http://schemas.microsoft.com/office/drawing/2014/main" id="{CD40454C-B219-AB0B-A8CB-7CCB77CC7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695343"/>
              </p:ext>
            </p:extLst>
          </p:nvPr>
        </p:nvGraphicFramePr>
        <p:xfrm>
          <a:off x="5276268" y="2665292"/>
          <a:ext cx="3940159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354">
                  <a:extLst>
                    <a:ext uri="{9D8B030D-6E8A-4147-A177-3AD203B41FA5}">
                      <a16:colId xmlns="" xmlns:a16="http://schemas.microsoft.com/office/drawing/2014/main" val="2588128637"/>
                    </a:ext>
                  </a:extLst>
                </a:gridCol>
                <a:gridCol w="5915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1561">
                  <a:extLst>
                    <a:ext uri="{9D8B030D-6E8A-4147-A177-3AD203B41FA5}">
                      <a16:colId xmlns="" xmlns:a16="http://schemas.microsoft.com/office/drawing/2014/main" val="1307878182"/>
                    </a:ext>
                  </a:extLst>
                </a:gridCol>
                <a:gridCol w="591561">
                  <a:extLst>
                    <a:ext uri="{9D8B030D-6E8A-4147-A177-3AD203B41FA5}">
                      <a16:colId xmlns="" xmlns:a16="http://schemas.microsoft.com/office/drawing/2014/main" val="618399705"/>
                    </a:ext>
                  </a:extLst>
                </a:gridCol>
                <a:gridCol w="591561">
                  <a:extLst>
                    <a:ext uri="{9D8B030D-6E8A-4147-A177-3AD203B41FA5}">
                      <a16:colId xmlns="" xmlns:a16="http://schemas.microsoft.com/office/drawing/2014/main" val="2377280160"/>
                    </a:ext>
                  </a:extLst>
                </a:gridCol>
                <a:gridCol w="591561">
                  <a:extLst>
                    <a:ext uri="{9D8B030D-6E8A-4147-A177-3AD203B41FA5}">
                      <a16:colId xmlns="" xmlns:a16="http://schemas.microsoft.com/office/drawing/2014/main" val="3291537158"/>
                    </a:ext>
                  </a:extLst>
                </a:gridCol>
              </a:tblGrid>
              <a:tr h="2230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latin typeface="나눔고딕"/>
                        </a:rPr>
                        <a:t>(</a:t>
                      </a:r>
                      <a:r>
                        <a:rPr lang="ko-KR" altLang="en-US" sz="900">
                          <a:latin typeface="나눔고딕"/>
                          <a:ea typeface="나눔고딕"/>
                        </a:rPr>
                        <a:t>단위 </a:t>
                      </a:r>
                      <a:r>
                        <a:rPr lang="en-US" sz="900">
                          <a:latin typeface="나눔고딕"/>
                        </a:rPr>
                        <a:t>: </a:t>
                      </a:r>
                      <a:r>
                        <a:rPr lang="ko-KR" altLang="en-US" sz="900" err="1">
                          <a:latin typeface="나눔고딕"/>
                          <a:ea typeface="나눔고딕"/>
                        </a:rPr>
                        <a:t>억원</a:t>
                      </a:r>
                      <a:r>
                        <a:rPr lang="en-US" sz="900">
                          <a:latin typeface="나눔고딕"/>
                        </a:rPr>
                        <a:t>)</a:t>
                      </a:r>
                    </a:p>
                  </a:txBody>
                  <a:tcPr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90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'</a:t>
                      </a:r>
                      <a:r>
                        <a:rPr lang="en-US" altLang="ko-KR" sz="90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23</a:t>
                      </a:r>
                      <a:r>
                        <a:rPr lang="ko-KR" altLang="en-US" sz="90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90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'24년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90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'25년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90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'26년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ko-KR" altLang="en-US" sz="90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'27년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22364806"/>
                  </a:ext>
                </a:extLst>
              </a:tr>
              <a:tr h="2299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kumimoji="0" lang="ko-KR" altLang="en-US" sz="1000" b="1" i="0" u="none" strike="noStrike" kern="1200" cap="none" spc="0" normalizeH="0" baseline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연결 (A+B)</a:t>
                      </a:r>
                      <a:endParaRPr kumimoji="0" lang="en-US" altLang="ko-KR" sz="1000" b="1" i="0" u="none" strike="noStrike" kern="1200" cap="none" spc="0" normalizeH="0" baseline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 cap="none" spc="0" normalizeH="0" baseline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562</a:t>
                      </a:r>
                      <a:r>
                        <a:rPr lang="en-US" altLang="ko-KR" sz="90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*)</a:t>
                      </a:r>
                      <a:endParaRPr lang="en-US" altLang="ko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000" b="1" i="0" u="none" strike="noStrike" kern="1200" cap="none" spc="0" normalizeH="0" baseline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367</a:t>
                      </a:r>
                      <a:endParaRPr kumimoji="0" lang="en-US" sz="1000" b="1" i="0" u="none" strike="noStrike" kern="1200" cap="none" spc="0" normalizeH="0" baseline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000" b="1" i="0" u="none" strike="noStrike" kern="1200" cap="none" spc="0" normalizeH="0" baseline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465</a:t>
                      </a:r>
                      <a:endParaRPr kumimoji="0" lang="en-US" sz="1000" b="1" i="0" u="none" strike="noStrike" kern="1200" cap="none" spc="0" normalizeH="0" baseline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000" b="1" i="0" u="none" strike="noStrike" kern="1200" cap="none" spc="0" normalizeH="0" baseline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452</a:t>
                      </a:r>
                      <a:endParaRPr kumimoji="0" lang="en-US" sz="1000" b="1" i="0" u="none" strike="noStrike" kern="1200" cap="none" spc="0" normalizeH="0" baseline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000" b="1" i="0" u="none" strike="noStrike" kern="1200" cap="none" spc="0" normalizeH="0" baseline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423</a:t>
                      </a:r>
                      <a:endParaRPr kumimoji="0" lang="en-US" sz="1000" b="1" i="0" u="none" strike="noStrike" kern="1200" cap="none" spc="0" normalizeH="0" baseline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08619373"/>
                  </a:ext>
                </a:extLst>
              </a:tr>
              <a:tr h="229975"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kumimoji="0" lang="ko-KR" altLang="en-US" sz="1000" b="0" i="0" u="none" strike="noStrike" kern="1200" cap="none" spc="0" normalizeH="0" baseline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인천종합E</a:t>
                      </a:r>
                      <a:r>
                        <a:rPr kumimoji="0" lang="ko-KR" altLang="en-US" sz="1000" b="0" i="0" u="none" strike="noStrike" kern="1200" cap="none" spc="0" normalizeH="0" baseline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A</a:t>
                      </a:r>
                      <a:r>
                        <a:rPr kumimoji="0" lang="ko-KR" altLang="en-US" sz="1000" b="0" i="0" u="none" strike="noStrike" kern="1200" cap="none" spc="0" normalizeH="0" baseline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)</a:t>
                      </a:r>
                      <a:endParaRPr kumimoji="0" lang="en-US" altLang="ko-KR" sz="1000" b="0" i="0" u="none" strike="noStrike" kern="1200" cap="none" spc="0" normalizeH="0" baseline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Arial"/>
                      </a:endParaRP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</a:lnL>
                    <a:lnR w="9524">
                      <a:solidFill>
                        <a:srgbClr val="D9D9D9"/>
                      </a:solidFill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n-US" sz="1000" b="0" i="0" u="none" strike="noStrike" kern="1200" cap="none" spc="0" normalizeH="0" baseline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240</a:t>
                      </a:r>
                      <a:endParaRPr kumimoji="0" lang="en-US" sz="1000" b="0" i="0" u="none" strike="noStrike" kern="1200" cap="none" spc="0" normalizeH="0" baseline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Arial"/>
                      </a:endParaRPr>
                    </a:p>
                  </a:txBody>
                  <a:tcPr anchor="ctr">
                    <a:lnL w="9524">
                      <a:solidFill>
                        <a:srgbClr val="D9D9D9"/>
                      </a:solidFill>
                    </a:lnL>
                    <a:lnR w="9524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n-US" sz="1000" b="0" i="0" u="none" strike="noStrike" kern="1200" cap="none" spc="0" normalizeH="0" baseline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307</a:t>
                      </a:r>
                      <a:endParaRPr kumimoji="0" lang="en-US" sz="1000" b="0" i="0" u="none" strike="noStrike" kern="1200" cap="none" spc="0" normalizeH="0" baseline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Arial"/>
                      </a:endParaRPr>
                    </a:p>
                  </a:txBody>
                  <a:tcPr anchor="ctr">
                    <a:lnL w="9524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D9D9D9"/>
                      </a:solidFill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n-US" sz="1000" b="0" i="0" u="none" strike="noStrike" kern="1200" cap="none" spc="0" normalizeH="0" baseline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411</a:t>
                      </a:r>
                      <a:endParaRPr kumimoji="0" lang="en-US" sz="1000" b="0" i="0" u="none" strike="noStrike" kern="1200" cap="none" spc="0" normalizeH="0" baseline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Arial"/>
                      </a:endParaRPr>
                    </a:p>
                  </a:txBody>
                  <a:tcPr anchor="ctr">
                    <a:lnL w="9524">
                      <a:solidFill>
                        <a:srgbClr val="D9D9D9"/>
                      </a:solidFill>
                    </a:lnL>
                    <a:lnR w="9524">
                      <a:solidFill>
                        <a:srgbClr val="D9D9D9"/>
                      </a:solidFill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D9D9D9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n-US" sz="1000" b="0" i="0" u="none" strike="noStrike" kern="1200" cap="none" spc="0" normalizeH="0" baseline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447</a:t>
                      </a:r>
                      <a:endParaRPr kumimoji="0" lang="en-US" sz="1000" b="0" i="0" u="none" strike="noStrike" kern="1200" cap="none" spc="0" normalizeH="0" baseline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Arial"/>
                      </a:endParaRPr>
                    </a:p>
                  </a:txBody>
                  <a:tcPr anchor="ctr">
                    <a:lnL w="9524">
                      <a:solidFill>
                        <a:srgbClr val="D9D9D9"/>
                      </a:solidFill>
                    </a:lnL>
                    <a:lnR w="9524">
                      <a:solidFill>
                        <a:srgbClr val="D9D9D9"/>
                      </a:solidFill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D9D9D9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n-US" sz="1000" b="0" i="0" u="none" strike="noStrike" kern="1200" cap="none" spc="0" normalizeH="0" baseline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417</a:t>
                      </a:r>
                      <a:endParaRPr kumimoji="0" lang="en-US" sz="1000" b="0" i="0" u="none" strike="noStrike" kern="1200" cap="none" spc="0" normalizeH="0" baseline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Arial"/>
                      </a:endParaRPr>
                    </a:p>
                  </a:txBody>
                  <a:tcPr anchor="ctr">
                    <a:lnL w="9524">
                      <a:solidFill>
                        <a:srgbClr val="D9D9D9"/>
                      </a:solidFill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D9D9D9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35247239"/>
                  </a:ext>
                </a:extLst>
              </a:tr>
              <a:tr h="229975">
                <a:tc>
                  <a:txBody>
                    <a:bodyPr/>
                    <a:lstStyle/>
                    <a:p>
                      <a:pPr algn="ctr" rtl="0" fontAlgn="base"/>
                      <a:r>
                        <a:rPr kumimoji="0" lang="ko-KR" altLang="en-US" sz="1000" b="0" i="0" u="none" strike="noStrike" kern="1200" cap="none" spc="0" normalizeH="0" baseline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위드인천E</a:t>
                      </a:r>
                      <a:r>
                        <a:rPr kumimoji="0" lang="ko-KR" altLang="en-US" sz="1000" b="0" i="0" u="none" strike="noStrike" kern="1200" cap="none" spc="0" normalizeH="0" baseline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B</a:t>
                      </a:r>
                      <a:r>
                        <a:rPr kumimoji="0" lang="ko-KR" altLang="en-US" sz="1000" b="0" i="0" u="none" strike="noStrike" kern="1200" cap="none" spc="0" normalizeH="0" baseline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i="0" u="none" strike="noStrike" kern="1200" cap="none" spc="0" normalizeH="0" baseline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4</a:t>
                      </a:r>
                      <a:endParaRPr kumimoji="0" lang="en-US" sz="1000" b="0" i="0" u="none" strike="noStrike" kern="1200" cap="none" spc="0" normalizeH="0" baseline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000" b="0" i="0" u="none" strike="noStrike" kern="1200" cap="none" spc="0" normalizeH="0" baseline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55</a:t>
                      </a:r>
                      <a:endParaRPr kumimoji="0" lang="en-US" sz="1000" b="0" i="0" u="none" strike="noStrike" kern="1200" cap="none" spc="0" normalizeH="0" baseline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n-US" sz="1000" b="0" i="0" u="none" strike="noStrike" kern="1200" cap="none" spc="0" normalizeH="0" baseline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74</a:t>
                      </a:r>
                      <a:endParaRPr kumimoji="0" lang="en-US" sz="1000" b="0" i="0" u="none" strike="noStrike" kern="1200" cap="none" spc="0" normalizeH="0" baseline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n-US" sz="1000" b="0" i="0" u="none" strike="noStrike" kern="1200" cap="none" spc="0" normalizeH="0" baseline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67</a:t>
                      </a:r>
                      <a:endParaRPr kumimoji="0" lang="en-US" sz="1000" b="0" i="0" u="none" strike="noStrike" kern="1200" cap="none" spc="0" normalizeH="0" baseline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n-US" sz="1000" b="0" i="0" u="none" strike="noStrike" kern="1200" cap="none" spc="0" normalizeH="0" baseline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/>
                          <a:ea typeface="나눔고딕"/>
                          <a:cs typeface="Arial"/>
                        </a:rPr>
                        <a:t>63</a:t>
                      </a:r>
                      <a:endParaRPr kumimoji="0" lang="en-US" sz="1000" b="0" i="0" u="none" strike="noStrike" kern="1200" cap="none" spc="0" normalizeH="0" baseline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802197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A85528C-C21D-017B-816F-6B819F3C93F4}"/>
              </a:ext>
            </a:extLst>
          </p:cNvPr>
          <p:cNvSpPr txBox="1"/>
          <p:nvPr/>
        </p:nvSpPr>
        <p:spPr>
          <a:xfrm>
            <a:off x="6318458" y="3685345"/>
            <a:ext cx="2460672" cy="297927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배당수익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(From </a:t>
            </a:r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위드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defTabSz="623888"/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25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25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26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67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27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61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28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57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A85528C-C21D-017B-816F-6B819F3C93F4}"/>
              </a:ext>
            </a:extLst>
          </p:cNvPr>
          <p:cNvSpPr txBox="1"/>
          <p:nvPr/>
        </p:nvSpPr>
        <p:spPr>
          <a:xfrm>
            <a:off x="8805107" y="4097469"/>
            <a:ext cx="1012569" cy="320088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marL="0" lvl="1" defTabSz="623888">
              <a:lnSpc>
                <a:spcPct val="130000"/>
              </a:lnSpc>
              <a:spcBef>
                <a:spcPts val="600"/>
              </a:spcBef>
              <a:defRPr/>
            </a:pP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'24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 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157</a:t>
            </a:r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천세대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'33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248천 세대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A85528C-C21D-017B-816F-6B819F3C93F4}"/>
              </a:ext>
            </a:extLst>
          </p:cNvPr>
          <p:cNvSpPr txBox="1"/>
          <p:nvPr/>
        </p:nvSpPr>
        <p:spPr>
          <a:xfrm>
            <a:off x="3642483" y="4253276"/>
            <a:ext cx="1267209" cy="615553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t">
            <a:spAutoFit/>
          </a:bodyPr>
          <a:lstStyle/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연료전지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: 12.5G/h</a:t>
            </a:r>
          </a:p>
          <a:p>
            <a:pPr defTabSz="623888"/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SKIPC : 35G/h</a:t>
            </a:r>
            <a:b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</a:b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 - 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추가 수열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10G/h</a:t>
            </a:r>
          </a:p>
          <a:p>
            <a:pPr defTabSz="623888"/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 - 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기존 </a:t>
            </a:r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청라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수열량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25G/h</a:t>
            </a:r>
            <a:b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</a:b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   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탄소배출 내용도 포함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230647" y="3615673"/>
            <a:ext cx="10807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*) </a:t>
            </a:r>
            <a:r>
              <a:rPr lang="ko-KR" altLang="en-US" sz="7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염가매수차익 </a:t>
            </a:r>
            <a:r>
              <a:rPr lang="en-US" altLang="ko-KR" sz="7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337</a:t>
            </a:r>
            <a:r>
              <a:rPr lang="ko-KR" altLang="en-US" sz="7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억</a:t>
            </a:r>
            <a:endParaRPr lang="ko-KR" altLang="en-US" sz="70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429456"/>
              </p:ext>
            </p:extLst>
          </p:nvPr>
        </p:nvGraphicFramePr>
        <p:xfrm>
          <a:off x="914400" y="5761600"/>
          <a:ext cx="3986345" cy="789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20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63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637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637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637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4637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4637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34637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34637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34637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34637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</a:tblGrid>
              <a:tr h="175021">
                <a:tc gridSpan="2"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ko-KR" altLang="en-US" sz="800" kern="120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세대수</a:t>
                      </a:r>
                      <a:r>
                        <a:rPr lang="ko-KR" altLang="en-US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endParaRPr lang="en-US" altLang="ko-KR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천세대</a:t>
                      </a: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‘24</a:t>
                      </a:r>
                      <a:r>
                        <a:rPr lang="ko-KR" altLang="en-US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‘25</a:t>
                      </a:r>
                      <a:r>
                        <a:rPr lang="ko-KR" altLang="en-US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‘26</a:t>
                      </a:r>
                      <a:r>
                        <a:rPr lang="ko-KR" altLang="en-US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’27</a:t>
                      </a:r>
                      <a:r>
                        <a:rPr lang="ko-KR" altLang="en-US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’28</a:t>
                      </a:r>
                      <a:r>
                        <a:rPr lang="ko-KR" altLang="en-US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’29</a:t>
                      </a:r>
                      <a:r>
                        <a:rPr lang="ko-KR" altLang="en-US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‘30</a:t>
                      </a:r>
                      <a:r>
                        <a:rPr lang="ko-KR" altLang="en-US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‘31</a:t>
                      </a:r>
                      <a:r>
                        <a:rPr lang="ko-KR" altLang="en-US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‘32</a:t>
                      </a:r>
                      <a:r>
                        <a:rPr lang="ko-KR" altLang="en-US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’33</a:t>
                      </a:r>
                      <a:r>
                        <a:rPr lang="ko-KR" altLang="en-US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6305">
                <a:tc rowSpan="2"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인종</a:t>
                      </a: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+3</a:t>
                      </a:r>
                      <a:endParaRPr lang="ko-KR" altLang="en-US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+14</a:t>
                      </a:r>
                      <a:endParaRPr lang="ko-KR" altLang="en-US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+20</a:t>
                      </a:r>
                      <a:endParaRPr lang="ko-KR" altLang="en-US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+13</a:t>
                      </a:r>
                      <a:endParaRPr lang="ko-KR" altLang="en-US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+2</a:t>
                      </a:r>
                      <a:endParaRPr lang="ko-KR" altLang="en-US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+3</a:t>
                      </a:r>
                      <a:endParaRPr lang="ko-KR" altLang="en-US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+1</a:t>
                      </a:r>
                      <a:endParaRPr lang="ko-KR" altLang="en-US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+2</a:t>
                      </a:r>
                      <a:endParaRPr lang="ko-KR" altLang="en-US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+2</a:t>
                      </a:r>
                      <a:endParaRPr lang="ko-KR" altLang="en-US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6305">
                <a:tc vMerge="1">
                  <a:txBody>
                    <a:bodyPr/>
                    <a:lstStyle/>
                    <a:p>
                      <a:pPr marL="0" lvl="0" algn="r" defTabSz="914400" rtl="0" eaLnBrk="1" latinLnBrk="1" hangingPunct="1">
                        <a:buNone/>
                      </a:pPr>
                      <a:endParaRPr lang="ko-KR" altLang="en-US" sz="700" b="1" i="0" u="none" strike="noStrike" kern="1200" cap="none" spc="0" normalizeH="0" baseline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Arial"/>
                      </a:endParaRPr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누적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87</a:t>
                      </a:r>
                      <a:endParaRPr lang="ko-KR" altLang="en-US" sz="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90</a:t>
                      </a:r>
                      <a:endParaRPr lang="ko-KR" altLang="en-US" sz="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104</a:t>
                      </a:r>
                      <a:endParaRPr lang="ko-KR" altLang="en-US" sz="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124</a:t>
                      </a:r>
                      <a:endParaRPr lang="ko-KR" altLang="en-US" sz="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137</a:t>
                      </a:r>
                      <a:endParaRPr lang="ko-KR" altLang="en-US" sz="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139</a:t>
                      </a:r>
                      <a:endParaRPr lang="ko-KR" altLang="en-US" sz="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142</a:t>
                      </a:r>
                      <a:endParaRPr lang="ko-KR" altLang="en-US" sz="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143</a:t>
                      </a:r>
                      <a:endParaRPr lang="ko-KR" altLang="en-US" sz="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145</a:t>
                      </a:r>
                      <a:endParaRPr lang="ko-KR" altLang="en-US" sz="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147</a:t>
                      </a:r>
                      <a:endParaRPr lang="ko-KR" altLang="en-US" sz="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36305">
                <a:tc rowSpan="2"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ko-KR" altLang="en-US" sz="800" kern="120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위드</a:t>
                      </a:r>
                      <a:endParaRPr lang="ko-KR" altLang="en-US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endParaRPr lang="ko-KR" altLang="en-US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endParaRPr lang="ko-KR" altLang="en-US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endParaRPr lang="ko-KR" altLang="en-US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+2</a:t>
                      </a:r>
                      <a:endParaRPr lang="ko-KR" altLang="en-US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+1</a:t>
                      </a:r>
                      <a:endParaRPr lang="ko-KR" altLang="en-US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endParaRPr lang="ko-KR" altLang="en-US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endParaRPr lang="ko-KR" altLang="en-US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endParaRPr lang="ko-KR" altLang="en-US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+19</a:t>
                      </a:r>
                      <a:endParaRPr lang="ko-KR" altLang="en-US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</a:t>
                      </a:r>
                      <a:endParaRPr lang="ko-KR" altLang="en-US" sz="80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36305">
                <a:tc vMerge="1">
                  <a:txBody>
                    <a:bodyPr/>
                    <a:lstStyle/>
                    <a:p>
                      <a:pPr marL="0" lvl="0" algn="r" defTabSz="914400" rtl="0" eaLnBrk="1" latinLnBrk="1" hangingPunct="1">
                        <a:buNone/>
                      </a:pPr>
                      <a:endParaRPr lang="ko-KR" altLang="en-US" sz="700" b="1" i="0" u="none" strike="noStrike" kern="1200" cap="none" spc="0" normalizeH="0" baseline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나눔고딕"/>
                        <a:ea typeface="나눔고딕"/>
                        <a:cs typeface="Arial"/>
                      </a:endParaRPr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ko-KR" altLang="en-US" sz="8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누적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70</a:t>
                      </a:r>
                      <a:endParaRPr lang="ko-KR" altLang="en-US" sz="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70</a:t>
                      </a:r>
                      <a:endParaRPr lang="ko-KR" altLang="en-US" sz="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70</a:t>
                      </a:r>
                      <a:endParaRPr lang="ko-KR" altLang="en-US" sz="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72</a:t>
                      </a:r>
                      <a:endParaRPr lang="ko-KR" altLang="en-US" sz="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73</a:t>
                      </a:r>
                      <a:endParaRPr lang="ko-KR" altLang="en-US" sz="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73</a:t>
                      </a:r>
                      <a:endParaRPr lang="ko-KR" altLang="en-US" sz="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73</a:t>
                      </a:r>
                      <a:endParaRPr lang="ko-KR" altLang="en-US" sz="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73</a:t>
                      </a:r>
                      <a:endParaRPr lang="ko-KR" altLang="en-US" sz="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92</a:t>
                      </a:r>
                      <a:endParaRPr lang="ko-KR" altLang="en-US" sz="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101</a:t>
                      </a:r>
                      <a:endParaRPr lang="ko-KR" altLang="en-US" sz="800" b="1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A85528C-C21D-017B-816F-6B819F3C93F4}"/>
              </a:ext>
            </a:extLst>
          </p:cNvPr>
          <p:cNvSpPr txBox="1"/>
          <p:nvPr/>
        </p:nvSpPr>
        <p:spPr>
          <a:xfrm>
            <a:off x="2815819" y="547609"/>
            <a:ext cx="3502639" cy="246221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623888"/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EBITDA (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연결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defTabSz="623888"/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874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25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1,009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26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1,003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27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964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28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1,000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</a:p>
        </p:txBody>
      </p:sp>
      <p:cxnSp>
        <p:nvCxnSpPr>
          <p:cNvPr id="6" name="꺾인 연결선 5"/>
          <p:cNvCxnSpPr/>
          <p:nvPr/>
        </p:nvCxnSpPr>
        <p:spPr>
          <a:xfrm rot="10800000" flipV="1">
            <a:off x="4909693" y="4116727"/>
            <a:ext cx="385065" cy="2002690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 rot="16200000" flipH="1">
            <a:off x="4201800" y="3679896"/>
            <a:ext cx="793103" cy="291310"/>
          </a:xfrm>
          <a:prstGeom prst="bentConnector3">
            <a:avLst>
              <a:gd name="adj1" fmla="val 160"/>
            </a:avLst>
          </a:prstGeom>
          <a:ln w="3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A85528C-C21D-017B-816F-6B819F3C93F4}"/>
              </a:ext>
            </a:extLst>
          </p:cNvPr>
          <p:cNvSpPr txBox="1"/>
          <p:nvPr/>
        </p:nvSpPr>
        <p:spPr>
          <a:xfrm>
            <a:off x="2815819" y="147104"/>
            <a:ext cx="3273894" cy="369332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현금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defTabSz="623888"/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(INT) 24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34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25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42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26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139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27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116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28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62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23888"/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위드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)24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47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25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86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26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70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27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103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28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131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AFD3FE51-C4F7-297B-A480-60666D170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592584"/>
              </p:ext>
            </p:extLst>
          </p:nvPr>
        </p:nvGraphicFramePr>
        <p:xfrm>
          <a:off x="5603344" y="1000344"/>
          <a:ext cx="4214332" cy="1169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237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373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2373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2373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15949"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‘24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‘25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‘26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’27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0601"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인천</a:t>
                      </a:r>
                      <a:endParaRPr lang="en-US" altLang="ko-KR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종합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800" b="0" kern="120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세대수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+8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천 세대</a:t>
                      </a:r>
                      <a:endParaRPr lang="en-US" altLang="ko-KR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ctr" defTabSz="62388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열판매량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+122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천</a:t>
                      </a: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G</a:t>
                      </a:r>
                    </a:p>
                    <a:p>
                      <a:pPr marL="0" marR="0" lvl="0" indent="0" algn="ctr" defTabSz="62388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열판매단가</a:t>
                      </a: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+11%</a:t>
                      </a:r>
                    </a:p>
                    <a:p>
                      <a:pPr marL="0" marR="0" lvl="0" indent="0" algn="ctr" defTabSz="62388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외부수열량</a:t>
                      </a: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+19%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800" b="0" kern="120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세대수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+6.5</a:t>
                      </a:r>
                      <a:r>
                        <a:rPr lang="ko-KR" altLang="en-US" sz="800" b="0" kern="120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천세대</a:t>
                      </a:r>
                      <a:endParaRPr lang="en-US" altLang="ko-KR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ctr" defTabSz="62388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열판매량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+110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천</a:t>
                      </a: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G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ctr" defTabSz="62388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CHP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생산단가△</a:t>
                      </a: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21%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800" b="0" kern="120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열전기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마진감소</a:t>
                      </a:r>
                      <a:endParaRPr lang="en-US" altLang="ko-KR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ctr" defTabSz="623888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공사비부담금 </a:t>
                      </a: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+55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억</a:t>
                      </a:r>
                    </a:p>
                    <a:p>
                      <a:pPr marL="0" lvl="0" algn="ctr" defTabSz="623888" rtl="0" eaLnBrk="1" latinLnBrk="1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8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감가율</a:t>
                      </a:r>
                      <a:r>
                        <a:rPr lang="ko-KR" altLang="en-US" sz="8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8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r>
                        <a:rPr lang="ko-KR" altLang="en-US" sz="8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수령액 반영</a:t>
                      </a:r>
                      <a:r>
                        <a:rPr lang="en-US" altLang="ko-KR" sz="8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800" b="0" kern="120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세대수</a:t>
                      </a: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+12.5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천 세대</a:t>
                      </a:r>
                      <a:endParaRPr lang="en-US" altLang="ko-KR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algn="ctr" defTabSz="623888" rtl="0" eaLnBrk="1" latinLnBrk="1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8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PLB +58</a:t>
                      </a:r>
                      <a:r>
                        <a:rPr lang="ko-KR" altLang="en-US" sz="8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</a:t>
                      </a:r>
                      <a:r>
                        <a:rPr lang="en-US" altLang="ko-KR" sz="8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G(+41%)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0601"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ko-KR" altLang="en-US" sz="800" b="0" kern="120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위드</a:t>
                      </a:r>
                      <a:endParaRPr lang="en-US" altLang="ko-KR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수열단가</a:t>
                      </a:r>
                      <a:endParaRPr lang="en-US" altLang="ko-KR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(LNG)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감소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수열단가</a:t>
                      </a:r>
                      <a:endParaRPr lang="en-US" altLang="ko-KR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(LNG)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감소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ko-KR" altLang="en-US" sz="800" b="0" kern="120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열판매단가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감소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623888" rtl="0" eaLnBrk="1" latinLnBrk="1" hangingPunct="1">
                        <a:buNone/>
                      </a:pP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ko-KR" altLang="en-US" sz="800" b="0" kern="120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열판매단가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감소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175241" y="578090"/>
            <a:ext cx="2616407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단가</a:t>
            </a:r>
            <a:r>
              <a:rPr lang="en-US" altLang="ko-KR" sz="16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6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양 변동</a:t>
            </a:r>
            <a:r>
              <a:rPr lang="en-US" altLang="ko-KR" sz="16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금액표현</a:t>
            </a:r>
            <a:endParaRPr lang="ko-KR" altLang="en-US" sz="1600" b="1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7955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첨부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4. 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차입금 현황 및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Schedule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ko-KR" altLang="en-US" sz="16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(</a:t>
            </a:r>
            <a:r>
              <a:rPr lang="ko-KR" altLang="en-US" sz="1600" b="1" err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위드인천에너지</a:t>
            </a:r>
            <a:r>
              <a:rPr lang="ko-KR" altLang="en-US" sz="16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)</a:t>
            </a:r>
            <a:endParaRPr lang="ko-KR" altLang="en-US" sz="16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420393"/>
              </p:ext>
            </p:extLst>
          </p:nvPr>
        </p:nvGraphicFramePr>
        <p:xfrm>
          <a:off x="498095" y="996506"/>
          <a:ext cx="8969901" cy="1711835"/>
        </p:xfrm>
        <a:graphic>
          <a:graphicData uri="http://schemas.openxmlformats.org/drawingml/2006/table">
            <a:tbl>
              <a:tblPr firstRow="1" bandRow="1"/>
              <a:tblGrid>
                <a:gridCol w="11757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588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588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588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5882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5882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844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   분</a:t>
                      </a:r>
                    </a:p>
                  </a:txBody>
                  <a:tcPr marL="86310" marR="86310" marT="43155" marB="431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신한은행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운영대</a:t>
                      </a:r>
                      <a:endParaRPr lang="ko-KR" altLang="en-US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산업은행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운영대</a:t>
                      </a:r>
                      <a:endParaRPr lang="ko-KR" altLang="en-US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산업은행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운영대</a:t>
                      </a:r>
                      <a:endParaRPr lang="ko-KR" altLang="en-US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산업은행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운영대</a:t>
                      </a:r>
                      <a:endParaRPr lang="ko-KR" altLang="en-US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</a:p>
                  </a:txBody>
                  <a:tcPr marL="86310" marR="86310" marT="43155" marB="4315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547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대출잔액</a:t>
                      </a:r>
                      <a:endParaRPr lang="en-US" altLang="ko-KR" sz="1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310" marR="86310" marT="43155" marB="431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억</a:t>
                      </a: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억</a:t>
                      </a: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억</a:t>
                      </a: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150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억</a:t>
                      </a: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000" b="1" spc="-15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310" marR="86310" marT="43155" marB="4315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547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대출금리</a:t>
                      </a:r>
                      <a:r>
                        <a:rPr lang="en-US" altLang="ko-KR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현기준</a:t>
                      </a:r>
                      <a:r>
                        <a:rPr lang="en-US" altLang="ko-KR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310" marR="86310" marT="43155" marB="431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4.29%</a:t>
                      </a: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4.65%</a:t>
                      </a: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4.77%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4.31%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310" marR="86310" marT="43155" marB="4315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547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차입일</a:t>
                      </a:r>
                    </a:p>
                  </a:txBody>
                  <a:tcPr marL="86310" marR="86310" marT="43155" marB="431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23.09.22</a:t>
                      </a:r>
                      <a:endParaRPr lang="ko-KR" altLang="en-US" sz="1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23.10.18</a:t>
                      </a:r>
                      <a:endParaRPr lang="ko-KR" altLang="en-US" sz="1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23.10.18</a:t>
                      </a:r>
                      <a:endParaRPr lang="ko-KR" altLang="en-US" sz="1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22.09.22</a:t>
                      </a:r>
                      <a:endParaRPr lang="ko-KR" altLang="en-US" sz="1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310" marR="86310" marT="43155" marB="4315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547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만기일</a:t>
                      </a:r>
                    </a:p>
                  </a:txBody>
                  <a:tcPr marL="86310" marR="86310" marT="43155" marB="431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24.09.22</a:t>
                      </a:r>
                      <a:endParaRPr lang="ko-KR" altLang="en-US" sz="1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24.10.18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24.10.18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24.09.22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9671" marR="79671" marT="39835" marB="3983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310" marR="86310" marT="43155" marB="4315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547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</a:t>
                      </a:r>
                    </a:p>
                  </a:txBody>
                  <a:tcPr marL="86310" marR="86310" marT="43155" marB="4315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3M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변동</a:t>
                      </a:r>
                    </a:p>
                  </a:txBody>
                  <a:tcPr marL="86310" marR="86310" marT="43155" marB="4315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1Y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고정</a:t>
                      </a:r>
                    </a:p>
                  </a:txBody>
                  <a:tcPr marL="86310" marR="86310" marT="43155" marB="4315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2Y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변동</a:t>
                      </a:r>
                    </a:p>
                  </a:txBody>
                  <a:tcPr marL="86310" marR="86310" marT="43155" marB="4315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6M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변동</a:t>
                      </a:r>
                    </a:p>
                  </a:txBody>
                  <a:tcPr marL="86310" marR="86310" marT="43155" marB="4315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1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310" marR="86310" marT="43155" marB="4315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내용 개체 틀 2"/>
          <p:cNvSpPr txBox="1">
            <a:spLocks/>
          </p:cNvSpPr>
          <p:nvPr/>
        </p:nvSpPr>
        <p:spPr bwMode="auto">
          <a:xfrm>
            <a:off x="393665" y="657558"/>
            <a:ext cx="9402134" cy="3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12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장기차입금 현황  </a:t>
            </a:r>
            <a:r>
              <a:rPr lang="en-US" altLang="ko-KR" sz="1200" ker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lang="en-US" altLang="ko-KR" sz="1200" kern="0">
                <a:latin typeface="나눔고딕" panose="020D0604000000000000" pitchFamily="50" charset="-127"/>
                <a:ea typeface="나눔고딕" panose="020D0604000000000000" pitchFamily="50" charset="-127"/>
              </a:rPr>
              <a:t>23. 12. 31 </a:t>
            </a:r>
            <a:r>
              <a:rPr lang="ko-KR" altLang="en-US" sz="1200" kern="0">
                <a:latin typeface="나눔고딕" panose="020D0604000000000000" pitchFamily="50" charset="-127"/>
                <a:ea typeface="나눔고딕" panose="020D0604000000000000" pitchFamily="50" charset="-127"/>
              </a:rPr>
              <a:t>기준 약 </a:t>
            </a:r>
            <a:r>
              <a:rPr lang="en-US" altLang="ko-KR" sz="1200" kern="0">
                <a:latin typeface="나눔고딕" panose="020D0604000000000000" pitchFamily="50" charset="-127"/>
                <a:ea typeface="나눔고딕" panose="020D0604000000000000" pitchFamily="50" charset="-127"/>
              </a:rPr>
              <a:t>400</a:t>
            </a:r>
            <a:r>
              <a:rPr lang="ko-KR" altLang="en-US" sz="12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en-US" altLang="ko-KR" sz="1200" ker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 bwMode="auto">
          <a:xfrm>
            <a:off x="393665" y="2767330"/>
            <a:ext cx="9402134" cy="3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85750" indent="-285750" latinLnBrk="0">
              <a:spcBef>
                <a:spcPct val="50000"/>
              </a:spcBef>
              <a:defRPr/>
            </a:pPr>
            <a:r>
              <a:rPr lang="ko-KR" altLang="en-US" sz="1200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차입금 상환 </a:t>
            </a:r>
            <a:r>
              <a:rPr lang="en-US" altLang="ko-KR" sz="1200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Schedule (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lang="en-US" altLang="ko-KR" sz="1200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23. 12. 31 </a:t>
            </a:r>
            <a:r>
              <a:rPr lang="ko-KR" altLang="en-US" sz="1200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기준</a:t>
            </a:r>
            <a:r>
              <a:rPr lang="en-US" altLang="ko-KR" sz="1200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="" xmlns:a16="http://schemas.microsoft.com/office/drawing/2014/main" id="{819B4E95-960C-4E56-B9B6-E9A9E8D6E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001022"/>
              </p:ext>
            </p:extLst>
          </p:nvPr>
        </p:nvGraphicFramePr>
        <p:xfrm>
          <a:off x="502216" y="3106280"/>
          <a:ext cx="8965779" cy="338342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66673">
                  <a:extLst>
                    <a:ext uri="{9D8B030D-6E8A-4147-A177-3AD203B41FA5}">
                      <a16:colId xmlns="" xmlns:a16="http://schemas.microsoft.com/office/drawing/2014/main" val="2881413458"/>
                    </a:ext>
                  </a:extLst>
                </a:gridCol>
                <a:gridCol w="22831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35333">
                  <a:extLst>
                    <a:ext uri="{9D8B030D-6E8A-4147-A177-3AD203B41FA5}">
                      <a16:colId xmlns="" xmlns:a16="http://schemas.microsoft.com/office/drawing/2014/main" val="4284069895"/>
                    </a:ext>
                  </a:extLst>
                </a:gridCol>
                <a:gridCol w="68295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295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8295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8295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8295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82952">
                  <a:extLst>
                    <a:ext uri="{9D8B030D-6E8A-4147-A177-3AD203B41FA5}">
                      <a16:colId xmlns="" xmlns:a16="http://schemas.microsoft.com/office/drawing/2014/main" val="1409576172"/>
                    </a:ext>
                  </a:extLst>
                </a:gridCol>
                <a:gridCol w="682952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579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000" b="1" kern="0">
                          <a:latin typeface="나눔고딕"/>
                          <a:ea typeface="나눔고딕"/>
                        </a:rPr>
                        <a:t>단위 </a:t>
                      </a:r>
                      <a:r>
                        <a:rPr lang="en-US" altLang="ko-KR" sz="1000" b="1" kern="0">
                          <a:latin typeface="나눔고딕"/>
                          <a:ea typeface="나눔고딕"/>
                        </a:rPr>
                        <a:t>: </a:t>
                      </a:r>
                      <a:r>
                        <a:rPr lang="ko-KR" altLang="en-US" sz="1000" b="1" kern="0">
                          <a:latin typeface="나눔고딕"/>
                          <a:ea typeface="나눔고딕"/>
                        </a:rPr>
                        <a:t>억원</a:t>
                      </a:r>
                      <a:r>
                        <a:rPr lang="en-US" altLang="ko-KR" sz="1000" b="1" kern="0">
                          <a:latin typeface="나눔고딕"/>
                          <a:ea typeface="나눔고딕"/>
                        </a:rPr>
                        <a:t>)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구분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금리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2023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2024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2025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2026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2027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2028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합계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82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신규 차입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/>
                      </a:r>
                      <a:b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</a:b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(A)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신한은행 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운영대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50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4.29%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82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산업은행 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운영대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100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4.65%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40909764"/>
                  </a:ext>
                </a:extLst>
              </a:tr>
              <a:tr h="2182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산업은행 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운영대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100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4.77%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1825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1825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상환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/>
                      </a:r>
                      <a:b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</a:b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(B)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신한은행 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에특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자금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2.50%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13307751"/>
                  </a:ext>
                </a:extLst>
              </a:tr>
              <a:tr h="2182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산업은행 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운영대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200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4.56%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200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825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산업은행 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운영대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50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4.41%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50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13969768"/>
                  </a:ext>
                </a:extLst>
              </a:tr>
              <a:tr h="2182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신한은행 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운영대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50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4.29%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50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182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산업은행 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운영대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100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4.65%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50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182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산업은행 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운영대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100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4.77%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182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산업은행 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운영대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150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억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4.31%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50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1825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251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651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07835465"/>
                  </a:ext>
                </a:extLst>
              </a:tr>
              <a:tr h="69993">
                <a:tc gridSpan="10">
                  <a:txBody>
                    <a:bodyPr/>
                    <a:lstStyle/>
                    <a:p>
                      <a:pPr algn="ctr" fontAlgn="ctr"/>
                      <a:endParaRPr lang="ko-KR" altLang="en-US" sz="2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2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77326601"/>
                  </a:ext>
                </a:extLst>
              </a:tr>
              <a:tr h="2182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증감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(A+B)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09144706"/>
                  </a:ext>
                </a:extLst>
              </a:tr>
              <a:tr h="2182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차입금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(Balance)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100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13404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02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첨부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5. 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온실가스 </a:t>
            </a:r>
            <a:r>
              <a:rPr lang="ko-KR" altLang="en-US" b="1" err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배출권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 </a:t>
            </a:r>
            <a:r>
              <a:rPr lang="ko-KR" sz="16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(인천종합에너지)</a:t>
            </a:r>
            <a:endParaRPr lang="ko-KR" altLang="en-US" sz="16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408029" y="825394"/>
            <a:ext cx="4248472" cy="33007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72000" tIns="72000" rIns="72000" bIns="72000">
            <a:spAutoFit/>
          </a:bodyPr>
          <a:lstStyle/>
          <a:p>
            <a:pPr marL="285750" indent="-285750" latinLnBrk="0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altLang="ko-KR" sz="1200" b="1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3</a:t>
            </a:r>
            <a:r>
              <a:rPr lang="ko-KR" altLang="en-US" sz="1200" b="1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차 계획기간 할당 및 배출 </a:t>
            </a:r>
            <a:r>
              <a:rPr lang="ko-KR" altLang="en-US" sz="1200" b="1" kern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예상량</a:t>
            </a:r>
            <a:r>
              <a:rPr lang="ko-KR" altLang="en-US" sz="1200" b="1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b="1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sz="1200" b="1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단위 </a:t>
            </a:r>
            <a:r>
              <a:rPr lang="en-US" altLang="ko-KR" sz="1200" b="1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: </a:t>
            </a:r>
            <a:r>
              <a:rPr lang="ko-KR" altLang="en-US" sz="1200" b="1" kern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천톤</a:t>
            </a:r>
            <a:r>
              <a:rPr lang="en-US" altLang="ko-KR" sz="1200" b="1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639120"/>
              </p:ext>
            </p:extLst>
          </p:nvPr>
        </p:nvGraphicFramePr>
        <p:xfrm>
          <a:off x="501646" y="1264057"/>
          <a:ext cx="8951919" cy="2197659"/>
        </p:xfrm>
        <a:graphic>
          <a:graphicData uri="http://schemas.openxmlformats.org/drawingml/2006/table">
            <a:tbl>
              <a:tblPr/>
              <a:tblGrid>
                <a:gridCol w="8893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49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49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49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6356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8635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7496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848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6852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10342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1946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7227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851041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1006298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</a:tblGrid>
              <a:tr h="37480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구분</a:t>
                      </a:r>
                    </a:p>
                  </a:txBody>
                  <a:tcPr marL="7343" marR="7343" marT="7343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할당량①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배출량②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err="1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과부족량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(③=①-②)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err="1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매도량</a:t>
                      </a:r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④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err="1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이월량</a:t>
                      </a:r>
                      <a:endParaRPr lang="en-US" altLang="ko-KR" sz="1100" b="1" i="0" u="none" strike="noStrike">
                        <a:solidFill>
                          <a:srgbClr val="FFFF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(⑤=③-④)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비고</a:t>
                      </a:r>
                      <a:endParaRPr lang="en-US" altLang="ko-KR" sz="1100" b="1" i="0" u="none" strike="noStrike">
                        <a:solidFill>
                          <a:srgbClr val="FFFFFF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사전할당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추가할당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전년이월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GSC </a:t>
                      </a:r>
                      <a:r>
                        <a:rPr lang="ko-KR" altLang="en-US" sz="1100" b="1" i="0" u="none" strike="noStrike" err="1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스왑</a:t>
                      </a:r>
                      <a:endParaRPr lang="ko-KR" altLang="en-US" sz="1100" b="1" i="0" u="none" strike="noStrike">
                        <a:solidFill>
                          <a:srgbClr val="FFFFFF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매수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소계①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무상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err="1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스왑잔여</a:t>
                      </a:r>
                      <a:endParaRPr lang="ko-KR" altLang="en-US" sz="1100" b="1" i="0" u="none" strike="noStrike">
                        <a:solidFill>
                          <a:srgbClr val="FFFF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소계③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37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2021</a:t>
                      </a:r>
                    </a:p>
                  </a:txBody>
                  <a:tcPr marL="7343" marR="7343" marT="7343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364 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128 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25 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517 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382 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110 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25 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135 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45 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37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2022</a:t>
                      </a:r>
                    </a:p>
                  </a:txBody>
                  <a:tcPr marL="7343" marR="7343" marT="7343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364 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105 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560 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374 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161 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25 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186 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62 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124 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37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2023</a:t>
                      </a:r>
                    </a:p>
                  </a:txBody>
                  <a:tcPr marL="7343" marR="7343" marT="7343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364 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158 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124 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나눔고딕"/>
                          <a:ea typeface="나눔고딕"/>
                        </a:rPr>
                        <a:t>(50)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/>
                          <a:ea typeface="나눔고딕"/>
                        </a:rPr>
                        <a:t>12 </a:t>
                      </a:r>
                      <a:endParaRPr lang="en-US" altLang="ko-KR" sz="1000" b="0" i="0" u="none" strike="noStrike">
                        <a:solidFill>
                          <a:srgbClr val="0000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608 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386 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197 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25 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222 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68 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154 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10~11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월 급전 반영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37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2024</a:t>
                      </a:r>
                    </a:p>
                  </a:txBody>
                  <a:tcPr marL="7343" marR="7343" marT="7343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376 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154 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나눔고딕"/>
                          <a:ea typeface="나눔고딕"/>
                        </a:rPr>
                        <a:t>(50)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480 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372 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83 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25 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108 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27 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81 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개별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BM·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조정계수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0.87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적용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37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2025</a:t>
                      </a:r>
                    </a:p>
                  </a:txBody>
                  <a:tcPr marL="7343" marR="7343" marT="7343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376 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83 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81 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나눔고딕"/>
                          <a:ea typeface="나눔고딕"/>
                        </a:rPr>
                        <a:t>(50)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490 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438 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27 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25 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52 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39 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97369"/>
              </p:ext>
            </p:extLst>
          </p:nvPr>
        </p:nvGraphicFramePr>
        <p:xfrm>
          <a:off x="501649" y="4352128"/>
          <a:ext cx="8951910" cy="1857631"/>
        </p:xfrm>
        <a:graphic>
          <a:graphicData uri="http://schemas.openxmlformats.org/drawingml/2006/table">
            <a:tbl>
              <a:tblPr/>
              <a:tblGrid>
                <a:gridCol w="83042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67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67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67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5387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9957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7672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1018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491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5933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712311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72800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851042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1006295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</a:tblGrid>
              <a:tr h="2462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구분</a:t>
                      </a:r>
                    </a:p>
                  </a:txBody>
                  <a:tcPr marL="7343" marR="7343" marT="7343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할당량①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배출량②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err="1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과부족량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(③=①-②)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err="1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매도량</a:t>
                      </a:r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④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err="1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이월량</a:t>
                      </a:r>
                      <a:endParaRPr lang="en-US" altLang="ko-KR" sz="1100" b="1" i="0" u="none" strike="noStrike">
                        <a:solidFill>
                          <a:srgbClr val="FFFF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(⑤=③-④)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비고</a:t>
                      </a:r>
                      <a:endParaRPr lang="en-US" altLang="ko-KR" sz="1100" b="1" i="0" u="none" strike="noStrike">
                        <a:solidFill>
                          <a:srgbClr val="FFFFFF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9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사전할당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추가할당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전년이월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GSC </a:t>
                      </a:r>
                      <a:r>
                        <a:rPr lang="ko-KR" altLang="en-US" sz="1100" b="1" i="0" u="none" strike="noStrike" err="1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스왑</a:t>
                      </a:r>
                      <a:endParaRPr lang="ko-KR" altLang="en-US" sz="1100" b="1" i="0" u="none" strike="noStrike">
                        <a:solidFill>
                          <a:srgbClr val="FFFFFF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매수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소계①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무상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err="1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스왑잔여</a:t>
                      </a:r>
                      <a:endParaRPr lang="ko-KR" altLang="en-US" sz="1100" b="1" i="0" u="none" strike="noStrike">
                        <a:solidFill>
                          <a:srgbClr val="FFFF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소계③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2026</a:t>
                      </a:r>
                    </a:p>
                  </a:txBody>
                  <a:tcPr marL="7343" marR="7343" marT="7343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376 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63 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39 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478 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452 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25 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26 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24~25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년 할당량 적용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스왑잔여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천 매도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2027</a:t>
                      </a:r>
                    </a:p>
                  </a:txBody>
                  <a:tcPr marL="7343" marR="7343" marT="7343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376 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459 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475 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나눔고딕"/>
                          <a:ea typeface="나눔고딕"/>
                        </a:rPr>
                        <a:t>(29)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나눔고딕"/>
                          <a:ea typeface="나눔고딕"/>
                        </a:rPr>
                        <a:t>(16)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2028</a:t>
                      </a:r>
                    </a:p>
                  </a:txBody>
                  <a:tcPr marL="7343" marR="7343" marT="7343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376 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456 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533 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나눔고딕"/>
                          <a:ea typeface="나눔고딕"/>
                        </a:rPr>
                        <a:t>(77)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나눔고딕"/>
                          <a:ea typeface="나눔고딕"/>
                        </a:rPr>
                        <a:t>(77)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408029" y="3976896"/>
            <a:ext cx="4248472" cy="33007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72000" tIns="72000" rIns="72000" bIns="72000">
            <a:spAutoFit/>
          </a:bodyPr>
          <a:lstStyle/>
          <a:p>
            <a:pPr marL="285750" indent="-285750" latinLnBrk="0">
              <a:spcBef>
                <a:spcPct val="50000"/>
              </a:spcBef>
              <a:buFont typeface="Wingdings" panose="05000000000000000000" pitchFamily="2" charset="2"/>
              <a:buChar char="q"/>
              <a:defRPr/>
            </a:pPr>
            <a:r>
              <a:rPr lang="en-US" altLang="ko-KR" sz="1200" b="1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4</a:t>
            </a:r>
            <a:r>
              <a:rPr lang="ko-KR" altLang="en-US" sz="1200" b="1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차 계획기간 할당 및 배출 </a:t>
            </a:r>
            <a:r>
              <a:rPr lang="ko-KR" altLang="en-US" sz="1200" b="1" kern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예상량</a:t>
            </a:r>
            <a:r>
              <a:rPr lang="ko-KR" altLang="en-US" sz="1200" b="1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b="1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sz="1200" b="1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단위 </a:t>
            </a:r>
            <a:r>
              <a:rPr lang="en-US" altLang="ko-KR" sz="1200" b="1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: </a:t>
            </a:r>
            <a:r>
              <a:rPr lang="ko-KR" altLang="en-US" sz="1200" b="1" kern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천톤</a:t>
            </a:r>
            <a:r>
              <a:rPr lang="en-US" altLang="ko-KR" sz="1200" b="1" ker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45896" y="3385641"/>
            <a:ext cx="3869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23~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25 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이월제한 </a:t>
            </a: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과부족량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¼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매도시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과부족량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¾ 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이월가능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45896" y="6120368"/>
            <a:ext cx="4124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26~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28 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이월제한 가정 </a:t>
            </a: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과부족량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½ </a:t>
            </a:r>
            <a:r>
              <a:rPr lang="ko-KR" altLang="en-US" sz="110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매도시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과부족량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½ 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이월가능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8839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첨부 </a:t>
            </a:r>
            <a:r>
              <a:rPr kumimoji="0" lang="en-US" altLang="ko-KR" sz="18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5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.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온실가스 </a:t>
            </a:r>
            <a:r>
              <a:rPr kumimoji="0" lang="ko-KR" alt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배출권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 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</a:t>
            </a:r>
            <a:r>
              <a:rPr kumimoji="0" lang="ko-KR" alt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위드인천에너지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)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408029" y="825394"/>
            <a:ext cx="4248472" cy="33007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72000" tIns="72000" rIns="72000" bIns="72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3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차 계획기간 할당 및 배출 </a:t>
            </a: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예상량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단위 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: </a:t>
            </a: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천톤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476097"/>
              </p:ext>
            </p:extLst>
          </p:nvPr>
        </p:nvGraphicFramePr>
        <p:xfrm>
          <a:off x="501646" y="1264057"/>
          <a:ext cx="8951909" cy="2197659"/>
        </p:xfrm>
        <a:graphic>
          <a:graphicData uri="http://schemas.openxmlformats.org/drawingml/2006/table">
            <a:tbl>
              <a:tblPr/>
              <a:tblGrid>
                <a:gridCol w="8893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49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49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495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6356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8635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7495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848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68526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10342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19462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72276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851041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100629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</a:tblGrid>
              <a:tr h="37480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7343" marR="7343" marT="7343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할당량①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배출량②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err="1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과부족량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(③=①-②)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err="1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매도량</a:t>
                      </a:r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④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err="1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이월량</a:t>
                      </a:r>
                      <a:endParaRPr lang="en-US" altLang="ko-KR" sz="1100" b="1" i="0" u="none" strike="noStrike">
                        <a:solidFill>
                          <a:srgbClr val="FFFF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(⑤=③-④)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  <a:endParaRPr lang="en-US" altLang="ko-KR" sz="1100" b="1" i="0" u="none" strike="noStrike">
                        <a:solidFill>
                          <a:srgbClr val="FFFF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4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사전할당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추가할당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전년이월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GSC </a:t>
                      </a:r>
                      <a:r>
                        <a:rPr lang="ko-KR" altLang="en-US" sz="1100" b="1" i="0" u="none" strike="noStrike" err="1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스왑</a:t>
                      </a:r>
                      <a:endParaRPr lang="ko-KR" altLang="en-US" sz="1100" b="1" i="0" u="none" strike="noStrike">
                        <a:solidFill>
                          <a:srgbClr val="FFFF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매수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소계①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무상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err="1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스왑잔여</a:t>
                      </a:r>
                      <a:endParaRPr lang="ko-KR" altLang="en-US" sz="1100" b="1" i="0" u="none" strike="noStrike">
                        <a:solidFill>
                          <a:srgbClr val="FFFF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소계③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37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2021</a:t>
                      </a:r>
                    </a:p>
                  </a:txBody>
                  <a:tcPr marL="7343" marR="7343" marT="7343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39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64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46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46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운영계획기준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(</a:t>
                      </a:r>
                      <a:r>
                        <a:rPr lang="en-US" altLang="ko-KR" sz="8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23.10.17) 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조정계수 적용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8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21~</a:t>
                      </a:r>
                      <a:r>
                        <a:rPr lang="en-US" altLang="ko-KR" sz="8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_0.8765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무상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100%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8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24~</a:t>
                      </a:r>
                      <a:r>
                        <a:rPr lang="en-US" altLang="ko-KR" sz="8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_0.8229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무상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90%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유상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10%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감축실적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미포함 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31,973KOC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보유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37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2022</a:t>
                      </a:r>
                    </a:p>
                  </a:txBody>
                  <a:tcPr marL="7343" marR="7343" marT="7343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39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36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36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*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조정계수 적용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’21~’23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_0.8765</a:t>
                      </a:r>
                    </a:p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무상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100%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’24~’25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_0.8229</a:t>
                      </a:r>
                    </a:p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무상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90%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유상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10%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37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2023</a:t>
                      </a:r>
                    </a:p>
                  </a:txBody>
                  <a:tcPr marL="7343" marR="7343" marT="7343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39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75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64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64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39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37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2024</a:t>
                      </a:r>
                    </a:p>
                  </a:txBody>
                  <a:tcPr marL="7343" marR="7343" marT="7343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39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72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68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68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51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37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2025</a:t>
                      </a:r>
                    </a:p>
                  </a:txBody>
                  <a:tcPr marL="7343" marR="7343" marT="7343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51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84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64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64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48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345677"/>
              </p:ext>
            </p:extLst>
          </p:nvPr>
        </p:nvGraphicFramePr>
        <p:xfrm>
          <a:off x="501649" y="4352128"/>
          <a:ext cx="8951910" cy="1857631"/>
        </p:xfrm>
        <a:graphic>
          <a:graphicData uri="http://schemas.openxmlformats.org/drawingml/2006/table">
            <a:tbl>
              <a:tblPr/>
              <a:tblGrid>
                <a:gridCol w="83042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67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67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67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5387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9957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7672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1018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491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5933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712311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72800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851042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1006295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</a:tblGrid>
              <a:tr h="2462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7343" marR="7343" marT="7343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할당량①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배출량②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err="1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과부족량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(③=①-②)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err="1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매도량</a:t>
                      </a:r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④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err="1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이월량</a:t>
                      </a:r>
                      <a:endParaRPr lang="en-US" altLang="ko-KR" sz="1100" b="1" i="0" u="none" strike="noStrike">
                        <a:solidFill>
                          <a:srgbClr val="FFFF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(⑤=③-④)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  <a:endParaRPr lang="en-US" altLang="ko-KR" sz="1100" b="1" i="0" u="none" strike="noStrike">
                        <a:solidFill>
                          <a:srgbClr val="FFFF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9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사전할당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추가할당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전년이월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GSC </a:t>
                      </a:r>
                      <a:r>
                        <a:rPr lang="ko-KR" altLang="en-US" sz="1100" b="1" i="0" u="none" strike="noStrike" err="1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스왑</a:t>
                      </a:r>
                      <a:endParaRPr lang="ko-KR" altLang="en-US" sz="1100" b="1" i="0" u="none" strike="noStrike">
                        <a:solidFill>
                          <a:srgbClr val="FFFF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매수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소계①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무상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err="1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스왑잔여</a:t>
                      </a:r>
                      <a:endParaRPr lang="ko-KR" altLang="en-US" sz="1100" b="1" i="0" u="none" strike="noStrike">
                        <a:solidFill>
                          <a:srgbClr val="FFFF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소계③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2026</a:t>
                      </a:r>
                    </a:p>
                  </a:txBody>
                  <a:tcPr marL="7343" marR="7343" marT="7343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39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48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86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66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66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33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33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운영계획기준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(</a:t>
                      </a:r>
                      <a:r>
                        <a:rPr lang="en-US" altLang="ko-KR" sz="8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23.10.17) 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조정계수 적용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8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‘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26~</a:t>
                      </a:r>
                      <a:r>
                        <a:rPr lang="en-US" altLang="ko-KR" sz="8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_0.8229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무상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90%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유상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10%</a:t>
                      </a:r>
                    </a:p>
                    <a:p>
                      <a:pPr algn="l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2027</a:t>
                      </a:r>
                    </a:p>
                  </a:txBody>
                  <a:tcPr marL="7343" marR="7343" marT="7343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39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33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71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54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54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*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조정계수 적용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’26~’28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_0.8229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무상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90%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유상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10%</a:t>
                      </a:r>
                    </a:p>
                    <a:p>
                      <a:pPr algn="l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41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2028</a:t>
                      </a:r>
                    </a:p>
                  </a:txBody>
                  <a:tcPr marL="7343" marR="7343" marT="7343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39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66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47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47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</a:t>
                      </a: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343" marR="7343" marT="7343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408029" y="3976896"/>
            <a:ext cx="4248472" cy="33007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72000" tIns="72000" rIns="72000" bIns="72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4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차 계획기간 할당 및 배출 </a:t>
            </a: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예상량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단위 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: </a:t>
            </a: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천톤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45896" y="3474904"/>
            <a:ext cx="38459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23~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25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이월제한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과부족량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¼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매도시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과부족량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¾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이월가능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45896" y="6204689"/>
            <a:ext cx="41408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26~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28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이월제한 가정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과부족량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½ </a:t>
            </a:r>
            <a:r>
              <a:rPr kumimoji="0" lang="ko-KR" alt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매도시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과부족량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½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이월가능 </a:t>
            </a:r>
          </a:p>
        </p:txBody>
      </p:sp>
    </p:spTree>
    <p:extLst>
      <p:ext uri="{BB962C8B-B14F-4D97-AF65-F5344CB8AC3E}">
        <p14:creationId xmlns:p14="http://schemas.microsoft.com/office/powerpoint/2010/main" val="2666551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AB08AD98-79DF-468E-9B34-A36ED3250F3C}"/>
              </a:ext>
            </a:extLst>
          </p:cNvPr>
          <p:cNvSpPr/>
          <p:nvPr/>
        </p:nvSpPr>
        <p:spPr>
          <a:xfrm>
            <a:off x="488515" y="253301"/>
            <a:ext cx="3402167" cy="33054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목차 </a:t>
            </a:r>
            <a:r>
              <a:rPr lang="en-US" altLang="ko-KR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참고</a:t>
            </a:r>
            <a:r>
              <a:rPr lang="en-US" altLang="ko-KR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  <a:endParaRPr lang="ko-KR" altLang="en-US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7211" y="842182"/>
            <a:ext cx="8074152" cy="565192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36000" rtlCol="0" anchor="t" anchorCtr="0"/>
          <a:lstStyle/>
          <a:p>
            <a:pPr marL="356870" indent="-35687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첨부자료 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(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인천종합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/</a:t>
            </a:r>
            <a:r>
              <a:rPr lang="ko-KR" altLang="en-US" sz="1200" b="1" err="1">
                <a:solidFill>
                  <a:schemeClr val="tx1"/>
                </a:solidFill>
                <a:latin typeface="나눔고딕"/>
                <a:ea typeface="나눔고딕"/>
              </a:rPr>
              <a:t>위드인천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)</a:t>
            </a:r>
            <a:endParaRPr lang="en-US">
              <a:solidFill>
                <a:schemeClr val="tx1"/>
              </a:solidFill>
              <a:latin typeface="나눔고딕"/>
              <a:ea typeface="나눔고딕"/>
            </a:endParaRPr>
          </a:p>
          <a:p>
            <a:pPr marL="356870" indent="-35687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재무상태표 및 현금흐름표 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(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연결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, ’23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년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)</a:t>
            </a:r>
          </a:p>
          <a:p>
            <a:pPr marL="356870" indent="-35687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ko-KR" altLang="en-US" sz="1200" b="1" err="1">
                <a:solidFill>
                  <a:schemeClr val="tx1"/>
                </a:solidFill>
                <a:latin typeface="나눔고딕"/>
                <a:ea typeface="나눔고딕"/>
              </a:rPr>
              <a:t>영업외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손익 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(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인천종합 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’23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년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)</a:t>
            </a:r>
          </a:p>
          <a:p>
            <a:pPr marL="356870" indent="-35687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OPEX 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상세내역 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– 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인건비  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(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인천종합 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’23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년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)</a:t>
            </a:r>
          </a:p>
          <a:p>
            <a:pPr marL="356870" indent="-35687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[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공급권역 확장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] 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중장기 공급 </a:t>
            </a:r>
            <a:r>
              <a:rPr lang="ko-KR" altLang="en-US" sz="1200" b="1" err="1">
                <a:solidFill>
                  <a:schemeClr val="tx1"/>
                </a:solidFill>
                <a:latin typeface="나눔고딕"/>
                <a:ea typeface="나눔고딕"/>
              </a:rPr>
              <a:t>세대수</a:t>
            </a:r>
            <a:endParaRPr lang="en-US" altLang="ko-KR" sz="1200" b="1">
              <a:solidFill>
                <a:schemeClr val="tx1"/>
              </a:solidFill>
              <a:latin typeface="나눔고딕"/>
              <a:ea typeface="나눔고딕"/>
            </a:endParaRPr>
          </a:p>
          <a:p>
            <a:pPr marL="356870" indent="-35687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[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공급권역 확장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] 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송도국제도시 현황</a:t>
            </a:r>
            <a:endParaRPr lang="en-US" altLang="ko-KR" sz="1200" b="1">
              <a:solidFill>
                <a:schemeClr val="tx1"/>
              </a:solidFill>
              <a:latin typeface="나눔고딕"/>
              <a:ea typeface="나눔고딕"/>
            </a:endParaRPr>
          </a:p>
          <a:p>
            <a:pPr marL="356870" indent="-35687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[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대형 </a:t>
            </a:r>
            <a:r>
              <a:rPr lang="ko-KR" altLang="en-US" sz="1200" b="1" err="1">
                <a:solidFill>
                  <a:schemeClr val="tx1"/>
                </a:solidFill>
                <a:latin typeface="나눔고딕"/>
                <a:ea typeface="나눔고딕"/>
              </a:rPr>
              <a:t>수요처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 확보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] 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배출계수 및 판매량</a:t>
            </a:r>
            <a:endParaRPr lang="en-US" altLang="ko-KR" sz="1200" b="1">
              <a:solidFill>
                <a:schemeClr val="tx1"/>
              </a:solidFill>
              <a:latin typeface="나눔고딕"/>
              <a:ea typeface="나눔고딕"/>
            </a:endParaRPr>
          </a:p>
          <a:p>
            <a:pPr marL="356870" indent="-35687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[</a:t>
            </a:r>
            <a:r>
              <a:rPr lang="ko-KR" altLang="en-US" sz="1200" b="1" err="1">
                <a:solidFill>
                  <a:schemeClr val="tx1"/>
                </a:solidFill>
                <a:latin typeface="나눔고딕"/>
                <a:ea typeface="나눔고딕"/>
              </a:rPr>
              <a:t>미활용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err="1">
                <a:solidFill>
                  <a:schemeClr val="tx1"/>
                </a:solidFill>
                <a:latin typeface="나눔고딕"/>
                <a:ea typeface="나눔고딕"/>
              </a:rPr>
              <a:t>저가열원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 개발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]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열원 확보 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6870" indent="-35687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200" b="1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신규열원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건설 추진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현안 및 투자비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6870" indent="-35687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[</a:t>
            </a:r>
            <a:r>
              <a:rPr lang="ko-KR" altLang="en-US" sz="1200" b="1" err="1">
                <a:solidFill>
                  <a:schemeClr val="tx1"/>
                </a:solidFill>
                <a:latin typeface="나눔고딕"/>
                <a:ea typeface="나눔고딕"/>
              </a:rPr>
              <a:t>유후부지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 활용 연료전지 개발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] 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열원확보</a:t>
            </a:r>
            <a:endParaRPr lang="en-US" altLang="ko-KR" sz="1200" b="1">
              <a:solidFill>
                <a:schemeClr val="tx1"/>
              </a:solidFill>
              <a:latin typeface="나눔고딕"/>
              <a:ea typeface="나눔고딕"/>
            </a:endParaRPr>
          </a:p>
          <a:p>
            <a:pPr marL="356870" indent="-35687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[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운영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/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설비 안정성 등 개선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] </a:t>
            </a:r>
            <a:r>
              <a:rPr lang="ko-KR" altLang="en-US" sz="1200" b="1" err="1">
                <a:solidFill>
                  <a:schemeClr val="tx1"/>
                </a:solidFill>
                <a:latin typeface="나눔고딕"/>
                <a:ea typeface="나눔고딕"/>
              </a:rPr>
              <a:t>축열조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2</a:t>
            </a:r>
            <a:r>
              <a:rPr lang="ko-KR" altLang="en-US" sz="1200" b="1" err="1">
                <a:solidFill>
                  <a:schemeClr val="tx1"/>
                </a:solidFill>
                <a:latin typeface="나눔고딕"/>
                <a:ea typeface="나눔고딕"/>
              </a:rPr>
              <a:t>만톤건설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/ </a:t>
            </a:r>
            <a:r>
              <a:rPr lang="ko-KR" altLang="en-US" sz="1200" b="1" err="1">
                <a:solidFill>
                  <a:schemeClr val="tx1"/>
                </a:solidFill>
                <a:latin typeface="나눔고딕"/>
                <a:ea typeface="나눔고딕"/>
              </a:rPr>
              <a:t>예비품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MOU / 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계획예방정보공사</a:t>
            </a:r>
            <a:endParaRPr lang="en-US" altLang="ko-KR" sz="1200" b="1">
              <a:solidFill>
                <a:schemeClr val="tx1"/>
              </a:solidFill>
              <a:latin typeface="나눔고딕"/>
              <a:ea typeface="나눔고딕"/>
            </a:endParaRPr>
          </a:p>
          <a:p>
            <a:pPr marL="356870" indent="-35687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제도변경 대응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조합별 비용함수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6870" indent="-35687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[DX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현황 및 추진 계획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DH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운전자동화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설비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공동주택 열수요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6870" indent="-35687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[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환경변화 대응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] SCR </a:t>
            </a:r>
            <a:r>
              <a:rPr lang="ko-KR" altLang="en-US" sz="1200" b="1" err="1">
                <a:solidFill>
                  <a:schemeClr val="tx1"/>
                </a:solidFill>
                <a:latin typeface="나눔고딕"/>
                <a:ea typeface="나눔고딕"/>
              </a:rPr>
              <a:t>저온촉매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/ </a:t>
            </a:r>
            <a:r>
              <a:rPr lang="ko-KR" altLang="en-US" sz="1200" b="1" err="1">
                <a:solidFill>
                  <a:schemeClr val="tx1"/>
                </a:solidFill>
                <a:latin typeface="나눔고딕"/>
                <a:ea typeface="나눔고딕"/>
              </a:rPr>
              <a:t>저탄소제품인증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/ LNG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기화열 활용 냉열공급 </a:t>
            </a:r>
            <a:r>
              <a:rPr lang="en-US" altLang="ko-KR" sz="1200" b="1">
                <a:solidFill>
                  <a:schemeClr val="tx1"/>
                </a:solidFill>
                <a:latin typeface="나눔고딕"/>
                <a:ea typeface="나눔고딕"/>
              </a:rPr>
              <a:t>/ </a:t>
            </a:r>
            <a:r>
              <a:rPr lang="ko-KR" altLang="en-US" sz="1200" b="1">
                <a:solidFill>
                  <a:schemeClr val="tx1"/>
                </a:solidFill>
                <a:latin typeface="나눔고딕"/>
                <a:ea typeface="나눔고딕"/>
              </a:rPr>
              <a:t>전기차 충전 사업</a:t>
            </a:r>
            <a:endParaRPr lang="en-US" altLang="ko-KR" sz="1200" b="1">
              <a:solidFill>
                <a:schemeClr val="tx1"/>
              </a:solidFill>
              <a:latin typeface="나눔고딕"/>
              <a:ea typeface="나눔고딕"/>
            </a:endParaRPr>
          </a:p>
          <a:p>
            <a:pPr marL="356870" indent="-35687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공사비부담금 수익효과 분석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6870" indent="-35687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507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CC1BDCC1-0CE2-4038-8D34-607C958DE7A8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참고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b="1" noProof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[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공급권역 확장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]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중장기 공급 </a:t>
            </a:r>
            <a:r>
              <a:rPr kumimoji="0" lang="ko-KR" alt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세대수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연결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(1/3) 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88515" y="716815"/>
          <a:ext cx="8929687" cy="1715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13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13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549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549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5491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5491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5491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5491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5491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5491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02936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654913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654913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654913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</a:tblGrid>
              <a:tr h="17152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공급연도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6E6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2022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2023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2024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2025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2026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2027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2028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2029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2030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2031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2032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2033</a:t>
                      </a:r>
                      <a:endParaRPr lang="en-US" altLang="ko-KR" sz="9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5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인천종합</a:t>
                      </a:r>
                      <a:b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에너지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고시내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59,950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61,852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68,318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70,135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75,855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82,847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87,112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89,430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92,099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93,728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95,357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96,986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1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고시외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13,769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17,274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18,679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19,794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28,121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41,235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49,684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49,684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49,684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49,684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49,684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49,684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1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73,719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79,126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86,997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89,929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103,976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124,082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136,796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139,114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141,783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143,412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145,041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146,670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15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위드인천</a:t>
                      </a:r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에너지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고시내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30,794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30,794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30,794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30,794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30,794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30,794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30,794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30,794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30,794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30,794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30,794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30,794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1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고시외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38,888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38,888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39,182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39,182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39,482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40,782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41,982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41,982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41,982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41,982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60,982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69,982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71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69,682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69,682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69,976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69,976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70,276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71,576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72,776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72,776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72,776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72,776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91,776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100,776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715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통합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고시내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90,744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92,646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99,112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100,929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106,649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113,641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117,906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120,224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122,893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124,522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126,151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127,780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71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고시외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52,657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56,162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57,861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58,976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67,603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82,017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91,666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91,666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91,666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91,666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110,666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119,666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71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143,401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148,808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156,973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159,905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174,252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195,658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209,572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211,890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214,559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216,188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236,817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en-US" altLang="ko-KR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247,446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797" marR="7797" marT="7797" marB="0" anchor="ctr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152974" y="2606301"/>
          <a:ext cx="3732535" cy="4020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2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674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7986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147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공급연도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C8C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사용자명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C8C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err="1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공급세대수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C8C9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ko-KR" altLang="en-US" sz="900" u="none" strike="noStrike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학익엑슬루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707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2011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ko-KR" altLang="en-US" sz="900" u="none" strike="noStrike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두산위브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432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2011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ko-KR" altLang="en-US" sz="900" u="none" strike="noStrike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용현엑슬루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630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2016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SK</a:t>
                      </a:r>
                      <a:r>
                        <a:rPr lang="ko-KR" altLang="en-US" sz="900" u="none" strike="noStrike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스카이뷰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3,971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2017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e-</a:t>
                      </a:r>
                      <a:r>
                        <a:rPr lang="ko-KR" altLang="en-US" sz="900" u="none" strike="noStrike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편한세상</a:t>
                      </a:r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932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2017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e-</a:t>
                      </a:r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편한세상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6-1</a:t>
                      </a:r>
                      <a:r>
                        <a:rPr 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1,173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2017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e-</a:t>
                      </a:r>
                      <a:r>
                        <a:rPr lang="ko-KR" altLang="en-US" sz="900" u="none" strike="noStrike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편한세상</a:t>
                      </a:r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6-2</a:t>
                      </a:r>
                      <a:r>
                        <a:rPr 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548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2018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용마루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870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2018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용마루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1,500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ko-KR" altLang="en-US" sz="900" u="none" strike="noStrike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힐스테이트</a:t>
                      </a:r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900" u="none" strike="noStrike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학익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616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2022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ko-KR" altLang="en-US" sz="900" u="none" strike="noStrike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주안파크자이</a:t>
                      </a:r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더 </a:t>
                      </a:r>
                      <a:r>
                        <a:rPr lang="ko-KR" altLang="en-US" sz="900" u="none" strike="noStrike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플래티넘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2,054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2022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ko-KR" altLang="en-US" sz="900" u="none" strike="noStrike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미추홀</a:t>
                      </a:r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900" u="none" strike="noStrike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트루엘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336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2023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ko-KR" altLang="en-US" sz="900" u="none" strike="noStrike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용현자이크레스트</a:t>
                      </a:r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공동주택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2,277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2023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ko-KR" altLang="en-US" sz="900" u="none" strike="noStrike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시티오씨엘</a:t>
                      </a:r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단지 공동주택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1,131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2023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숭의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가로주택정비사업 공동주택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97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시티오씨엘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단지 공동주택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977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시티오씨엘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단지 공동주택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428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두산위브더 제니스 센트럴 여의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1,115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914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2026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송림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지구 두산위브 더센트럴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</a:t>
                      </a:r>
                      <a:r>
                        <a:rPr lang="en-US" altLang="ko-KR" sz="9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1,321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914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</a:t>
                      </a:r>
                      <a:r>
                        <a:rPr lang="en-US" altLang="ko-KR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21,115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803239" y="2606301"/>
          <a:ext cx="3736889" cy="4020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2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674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8421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8277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공급연도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C8C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사용자명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C8C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err="1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공급세대수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C8C9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27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송림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1-2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3,693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27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학익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567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27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송도역세권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A2BL)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819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27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송도역세권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A3BL)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1,024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27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송도역세권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A4BL)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214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827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송도역세권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A5BL)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64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827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동춘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1-9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625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27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용현학익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블럭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공동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827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용현학익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블럭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공동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1541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827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용현학익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블럭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공동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1-2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717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827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용현학익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블럭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공동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1,369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827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용현학익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블럭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공동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1,774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827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시티오씨엘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단지 공동주택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1,088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827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송도역세권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A1BL)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706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827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용현학익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2-2</a:t>
                      </a:r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블럭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대우전자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1,459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827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학익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1,456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827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990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827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대우자판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5,122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827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인천용현행복주택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200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827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화수화평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3,127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8277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1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28,569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5203" y="2565039"/>
            <a:ext cx="872681" cy="408623"/>
          </a:xfrm>
          <a:prstGeom prst="roundRect">
            <a:avLst/>
          </a:prstGeom>
          <a:ln>
            <a:solidFill>
              <a:srgbClr val="BADD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체결완료</a:t>
            </a:r>
            <a:endParaRPr kumimoji="0" lang="en-US" altLang="ko-KR" sz="9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21,115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세대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5936" y="2565039"/>
            <a:ext cx="872681" cy="408623"/>
          </a:xfrm>
          <a:prstGeom prst="roundRect">
            <a:avLst/>
          </a:prstGeom>
          <a:ln>
            <a:solidFill>
              <a:srgbClr val="BADD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미체결</a:t>
            </a:r>
            <a:endParaRPr kumimoji="0" lang="en-US" altLang="ko-KR" sz="9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28,569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세대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19077"/>
            <a:ext cx="1319427" cy="6913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인천종합에너지</a:t>
            </a:r>
            <a:endParaRPr kumimoji="0" lang="en-US" altLang="ko-KR" sz="9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고시외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총 </a:t>
            </a:r>
            <a:r>
              <a:rPr kumimoji="0" lang="ko-KR" altLang="en-US" sz="9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세대수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endParaRPr kumimoji="0" lang="en-US" altLang="ko-KR" sz="9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49,684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세대</a:t>
            </a:r>
          </a:p>
        </p:txBody>
      </p:sp>
    </p:spTree>
    <p:extLst>
      <p:ext uri="{BB962C8B-B14F-4D97-AF65-F5344CB8AC3E}">
        <p14:creationId xmlns:p14="http://schemas.microsoft.com/office/powerpoint/2010/main" val="82168069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4" y="253301"/>
            <a:ext cx="8468873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lvl="0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5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. </a:t>
            </a:r>
            <a:r>
              <a:rPr lang="en-US" altLang="ko-KR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공급권역 확장</a:t>
            </a:r>
            <a:r>
              <a:rPr lang="en-US" altLang="ko-KR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]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중장기 공급 </a:t>
            </a:r>
            <a:r>
              <a:rPr kumimoji="0" lang="ko-KR" alt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세대수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-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연도별 </a:t>
            </a:r>
            <a:r>
              <a:rPr kumimoji="0" lang="ko-KR" alt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세대수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상세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인천종합에너지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) </a:t>
            </a:r>
            <a:r>
              <a:rPr kumimoji="0" lang="en-US" altLang="ko-KR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(2/3)</a:t>
            </a:r>
            <a:endParaRPr kumimoji="0" lang="ko-KR" altLang="en-US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488949" y="769310"/>
          <a:ext cx="9001125" cy="572038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6977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23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</a:tblGrid>
              <a:tr h="20726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구분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시설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2022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2023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2024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2025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2026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2027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2028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2029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2030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2031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2032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2033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공구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주택용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234 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802 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2,316 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3,352 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공구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주택용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123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공구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주택용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1,355 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1,544 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2,899 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123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4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공구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주택용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7123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공구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주택용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123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6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공구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주택용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1,100 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4,150 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1,319 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734 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690 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161 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689 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1,040 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9,883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123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공구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주택용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498 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498 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7123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공구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주택용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1,820 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650 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1,394 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846 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4,710 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7123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공구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주택용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1,650 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1,650 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7123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11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공구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주택용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2,792 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3,258 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3,258 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1,629 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1,629 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1,629 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 1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,629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1,629 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17,453 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72173"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고시지역</a:t>
                      </a: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/>
                      </a:r>
                      <a:b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</a:b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합계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주택용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3,409 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1,902 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6,466 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1,817 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5,720 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6,992 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4,265 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2,318 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2,669 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1,629 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1,629 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1,629 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40,445 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721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누계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59,950 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61,852 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68,318 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70,135 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75,855 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82,847 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87,112 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89,430 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92,099 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93,728 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95,357 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96,986 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8000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미추홀구</a:t>
                      </a:r>
                      <a:endParaRPr lang="ko-KR" altLang="en-US" sz="900" b="1" i="0" u="none" strike="noStrike" kern="1200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주택용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2,390 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3,505 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1,405 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1,115 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567 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12,408 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200 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21,590 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8000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동구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주택용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5,014 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3,127 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8,141 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8000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연수구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주택용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2,746 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706 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5,122 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8,574 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8000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중구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주택용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71339"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고시외지역</a:t>
                      </a:r>
                      <a:endParaRPr lang="en-US" altLang="ko-KR" sz="900" b="1" i="0" u="none" strike="noStrike" kern="1200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합계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주택용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2,390 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3,505 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1,405 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1,115 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8,327 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13,114 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8,449 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38,305 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713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누계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13,769 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17,274 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18,679 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19,794 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28,121 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41,235 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49,684 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49,684 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49,684 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49,684 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49,684 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49,684 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9687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총합계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주택용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5,799 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5,407 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7,871 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2,932 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14,047 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20,106 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12,714 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2,318 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2,669 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1,629 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1,629 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1,629 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29687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총계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누계</a:t>
                      </a: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호</a:t>
                      </a: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)</a:t>
                      </a:r>
                      <a:endParaRPr lang="ko-KR" altLang="en-US" sz="900" b="1" i="0" u="none" strike="noStrike" kern="1200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73,719 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79,126 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86,997 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89,929 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103,976 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124,082 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136,796 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139,114 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141,783 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143,412 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145,041 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146,670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218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4" y="253301"/>
            <a:ext cx="8552849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lvl="0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5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. </a:t>
            </a:r>
            <a:r>
              <a:rPr lang="en-US" altLang="ko-KR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공급권역 확장</a:t>
            </a:r>
            <a:r>
              <a:rPr lang="en-US" altLang="ko-KR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]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중장기 공급 </a:t>
            </a:r>
            <a:r>
              <a:rPr kumimoji="0" lang="ko-KR" alt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세대수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-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연도별 </a:t>
            </a:r>
            <a:r>
              <a:rPr kumimoji="0" lang="ko-KR" alt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세대수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상세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</a:t>
            </a:r>
            <a:r>
              <a:rPr kumimoji="0" lang="ko-KR" alt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위드인천에너지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) </a:t>
            </a:r>
            <a:r>
              <a:rPr kumimoji="0" lang="en-US" altLang="ko-KR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(3/3)</a:t>
            </a:r>
            <a:endParaRPr kumimoji="0" lang="ko-KR" altLang="en-US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488949" y="769310"/>
          <a:ext cx="9001125" cy="572038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6977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23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600075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</a:tblGrid>
              <a:tr h="20721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구분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시설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2022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2023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2024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2025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2026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2027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2028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2029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2030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2031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2032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2033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043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논현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지구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주택용</a:t>
                      </a:r>
                      <a:endParaRPr lang="en-US" altLang="ko-KR" sz="900" b="1" i="0" u="none" strike="noStrike" kern="1200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415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서창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지구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주택용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4159"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고시지역</a:t>
                      </a: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/>
                      </a:r>
                      <a:b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</a:b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합계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주택용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741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누계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30,794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30,794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30,794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30,794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30,794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30,794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30,794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30,794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30,794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30,794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30,794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30,794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7415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소래논현지구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주택용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294 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7415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도림지구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주택용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7415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연수지구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주택용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7415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만수향촌지구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주택용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7415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구월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지구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주택용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9,000 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9,000 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18,000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0787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만수통합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재건축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주택용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10,000 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10,000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7415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미추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구역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주택용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300 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7415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선학시영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주택용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1,300 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1,300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27415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연수솔밭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주택용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1,200 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1,200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27415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관교동아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주택용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27415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관교풍림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주택용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27415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우신구역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주택용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274159"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고시외지역</a:t>
                      </a:r>
                      <a:endParaRPr lang="en-US" altLang="ko-KR" sz="900" b="1" i="0" u="none" strike="noStrike" kern="1200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합계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주택용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294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1,300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1,200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19,000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9,000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31,094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741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누계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38,888 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38,888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39,182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39,182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39,482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40,782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41,982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41,982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41,982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41,982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60,982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69,982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74159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총합계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주택용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294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1,300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1,200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   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19,000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9,000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31,094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274159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총계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누계</a:t>
                      </a: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호</a:t>
                      </a:r>
                      <a:r>
                        <a:rPr lang="en-US" altLang="ko-K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)</a:t>
                      </a:r>
                      <a:endParaRPr lang="ko-KR" altLang="en-US" sz="900" b="1" i="0" u="none" strike="noStrike" kern="1200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69,682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69,682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69,976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69,976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70,276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71,576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72,776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72,776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72,776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72,776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91,776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100,776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7A2797B-06BF-B1D7-0BD8-CF695DFC69CB}"/>
              </a:ext>
            </a:extLst>
          </p:cNvPr>
          <p:cNvSpPr txBox="1"/>
          <p:nvPr/>
        </p:nvSpPr>
        <p:spPr>
          <a:xfrm>
            <a:off x="8009418" y="1068669"/>
            <a:ext cx="1329805" cy="461665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623888"/>
            <a:r>
              <a:rPr lang="ko-KR" altLang="en-US" sz="10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논현</a:t>
            </a:r>
            <a:r>
              <a:rPr lang="en-US" altLang="ko-KR" sz="10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2 15,530</a:t>
            </a:r>
            <a:r>
              <a:rPr lang="ko-KR" altLang="en-US" sz="10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세대 </a:t>
            </a:r>
            <a:endParaRPr lang="en-US" altLang="ko-KR" sz="100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defTabSz="623888"/>
            <a:r>
              <a:rPr lang="ko-KR" altLang="en-US" sz="10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서창</a:t>
            </a:r>
            <a:r>
              <a:rPr lang="en-US" altLang="ko-KR" sz="10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2 15,264</a:t>
            </a:r>
            <a:r>
              <a:rPr lang="ko-KR" altLang="en-US" sz="10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세대 </a:t>
            </a:r>
            <a:endParaRPr lang="en-US" altLang="ko-KR" sz="100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defTabSz="623888"/>
            <a:r>
              <a:rPr lang="ko-KR" altLang="en-US" sz="10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계 </a:t>
            </a:r>
            <a:r>
              <a:rPr lang="en-US" altLang="ko-KR" sz="10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30,794</a:t>
            </a:r>
            <a:r>
              <a:rPr lang="ko-KR" altLang="en-US" sz="10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세대</a:t>
            </a:r>
            <a:endParaRPr lang="en-US" altLang="ko-KR" sz="10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35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참고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1. 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[</a:t>
            </a:r>
            <a:r>
              <a:rPr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공급권역 확장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]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송도국제도시 현황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232059" y="1102640"/>
          <a:ext cx="4215198" cy="52060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748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532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0700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589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개발면적</a:t>
                      </a:r>
                      <a:endParaRPr lang="en-US" altLang="ko-KR" sz="12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kern="1200">
                          <a:solidFill>
                            <a:schemeClr val="lt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㎢</a:t>
                      </a:r>
                      <a:r>
                        <a:rPr lang="en-US" altLang="ko-KR" sz="1200" b="1" kern="1200">
                          <a:solidFill>
                            <a:schemeClr val="lt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200" b="1" kern="1200">
                        <a:solidFill>
                          <a:schemeClr val="lt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세대수</a:t>
                      </a:r>
                      <a:r>
                        <a:rPr lang="en-US" altLang="ko-KR" sz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</a:t>
                      </a:r>
                      <a:r>
                        <a:rPr lang="en-US" altLang="ko-KR" sz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2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 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2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4.3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16,770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고시지역 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2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2.5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9,700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2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2.6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8,490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2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3.3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4,210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2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3.4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9,966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2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2.6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8,674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2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3.0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4,364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2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3.7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16,890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96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</a:t>
                      </a:r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5.0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1,650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0" spc="-160" baseline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국제여객터미널 복합지원용지 허가  완료 및</a:t>
                      </a:r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kern="0" spc="-150" baseline="0" err="1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아암물류단지</a:t>
                      </a:r>
                      <a:r>
                        <a:rPr lang="ko-KR" altLang="en-US" sz="1100" b="0" kern="0" spc="-150" baseline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협의 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2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9.9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공급지역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72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6.6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19,082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고시지역 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428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합 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47.2</a:t>
                      </a:r>
                    </a:p>
                    <a:p>
                      <a:pPr algn="ctr" latinLnBrk="1"/>
                      <a:r>
                        <a:rPr lang="en-US" altLang="ko-KR" sz="1100" b="0" kern="0" spc="-50" baseline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0" spc="-50" baseline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약 </a:t>
                      </a:r>
                      <a:r>
                        <a:rPr lang="en-US" altLang="ko-KR" sz="1100" b="0" kern="0" spc="-50" baseline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1,430</a:t>
                      </a:r>
                      <a:r>
                        <a:rPr lang="ko-KR" altLang="en-US" sz="1100" b="0" kern="0" spc="-50" baseline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만평</a:t>
                      </a:r>
                      <a:r>
                        <a:rPr lang="en-US" altLang="ko-KR" sz="1100" b="0" kern="0" spc="-50" baseline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100" b="0" kern="0" spc="-50" baseline="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kern="0" spc="-4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99,796</a:t>
                      </a:r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kern="0" spc="-4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4" name="_x218568856" descr="EMB00000abc245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4" b="6347"/>
          <a:stretch/>
        </p:blipFill>
        <p:spPr bwMode="auto">
          <a:xfrm>
            <a:off x="501086" y="1122278"/>
            <a:ext cx="4578914" cy="5166738"/>
          </a:xfrm>
          <a:prstGeom prst="rect">
            <a:avLst/>
          </a:prstGeom>
          <a:ln w="3810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507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7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. [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대형 </a:t>
            </a:r>
            <a:r>
              <a:rPr kumimoji="0" lang="ko-KR" alt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수요처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확보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]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배출계수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(1/2)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760884D8-7A3B-FE03-80DB-5309A531143A}"/>
              </a:ext>
            </a:extLst>
          </p:cNvPr>
          <p:cNvGraphicFramePr>
            <a:graphicFrameLocks noGrp="1"/>
          </p:cNvGraphicFramePr>
          <p:nvPr/>
        </p:nvGraphicFramePr>
        <p:xfrm>
          <a:off x="5606476" y="1305705"/>
          <a:ext cx="3883600" cy="464424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{8A107856-5554-42FB-B03E-39F5DBC370BA}</a:tableStyleId>
              </a:tblPr>
              <a:tblGrid>
                <a:gridCol w="3883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6442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308" marR="81308" marT="40654" marB="4065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E9BAB382-1402-E1CF-D3CB-25874B05F874}"/>
              </a:ext>
            </a:extLst>
          </p:cNvPr>
          <p:cNvGrpSpPr/>
          <p:nvPr/>
        </p:nvGrpSpPr>
        <p:grpSpPr>
          <a:xfrm>
            <a:off x="5700541" y="1477816"/>
            <a:ext cx="3741105" cy="4304976"/>
            <a:chOff x="5478867" y="1581424"/>
            <a:chExt cx="4185446" cy="4830592"/>
          </a:xfrm>
        </p:grpSpPr>
        <p:pic>
          <p:nvPicPr>
            <p:cNvPr id="8" name="그림 7" descr="텍스트, 하늘, 엔진, 밀러이(가) 표시된 사진&#10;&#10;자동 생성된 설명">
              <a:extLst>
                <a:ext uri="{FF2B5EF4-FFF2-40B4-BE49-F238E27FC236}">
                  <a16:creationId xmlns="" xmlns:a16="http://schemas.microsoft.com/office/drawing/2014/main" id="{F43A3EFB-D869-4668-645E-393890246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=""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157988" y="2633695"/>
              <a:ext cx="805826" cy="787403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D0AF36F1-80A6-7A05-8CE6-7626E54CBF1A}"/>
                </a:ext>
              </a:extLst>
            </p:cNvPr>
            <p:cNvSpPr/>
            <p:nvPr/>
          </p:nvSpPr>
          <p:spPr bwMode="auto">
            <a:xfrm>
              <a:off x="6128706" y="2562392"/>
              <a:ext cx="864389" cy="1173325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non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BAA3F20A-BF1D-BB01-74AB-E5F44CC09E0A}"/>
                </a:ext>
              </a:extLst>
            </p:cNvPr>
            <p:cNvSpPr txBox="1"/>
            <p:nvPr/>
          </p:nvSpPr>
          <p:spPr>
            <a:xfrm>
              <a:off x="6282956" y="3493128"/>
              <a:ext cx="516499" cy="2072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보일러</a:t>
              </a:r>
            </a:p>
          </p:txBody>
        </p:sp>
        <p:sp>
          <p:nvSpPr>
            <p:cNvPr id="11" name="순서도: 대체 처리 10">
              <a:extLst>
                <a:ext uri="{FF2B5EF4-FFF2-40B4-BE49-F238E27FC236}">
                  <a16:creationId xmlns="" xmlns:a16="http://schemas.microsoft.com/office/drawing/2014/main" id="{968F702C-D558-9534-01A7-F1E9B26FEA76}"/>
                </a:ext>
              </a:extLst>
            </p:cNvPr>
            <p:cNvSpPr/>
            <p:nvPr/>
          </p:nvSpPr>
          <p:spPr bwMode="auto">
            <a:xfrm>
              <a:off x="6128706" y="4150314"/>
              <a:ext cx="864389" cy="514147"/>
            </a:xfrm>
            <a:prstGeom prst="flowChartAlternateProcess">
              <a:avLst/>
            </a:prstGeom>
            <a:noFill/>
            <a:ln w="1905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응축수</a:t>
              </a:r>
              <a:endPara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Tank</a:t>
              </a:r>
              <a:endPara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사각형: 둥근 모서리 12">
              <a:extLst>
                <a:ext uri="{FF2B5EF4-FFF2-40B4-BE49-F238E27FC236}">
                  <a16:creationId xmlns="" xmlns:a16="http://schemas.microsoft.com/office/drawing/2014/main" id="{5A2FDC6F-D036-1F98-ABFB-B8AE617D2B9F}"/>
                </a:ext>
              </a:extLst>
            </p:cNvPr>
            <p:cNvSpPr/>
            <p:nvPr/>
          </p:nvSpPr>
          <p:spPr bwMode="auto">
            <a:xfrm rot="10800000">
              <a:off x="5967300" y="5097831"/>
              <a:ext cx="1187202" cy="423089"/>
            </a:xfrm>
            <a:prstGeom prst="roundRect">
              <a:avLst>
                <a:gd name="adj" fmla="val 50000"/>
              </a:avLst>
            </a:prstGeom>
            <a:noFill/>
            <a:ln w="1905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연결선: 꺾임 22">
              <a:extLst>
                <a:ext uri="{FF2B5EF4-FFF2-40B4-BE49-F238E27FC236}">
                  <a16:creationId xmlns="" xmlns:a16="http://schemas.microsoft.com/office/drawing/2014/main" id="{78E72E0C-59C7-9E39-62D0-141360E50221}"/>
                </a:ext>
              </a:extLst>
            </p:cNvPr>
            <p:cNvCxnSpPr>
              <a:cxnSpLocks/>
              <a:stCxn id="26" idx="0"/>
            </p:cNvCxnSpPr>
            <p:nvPr/>
          </p:nvCxnSpPr>
          <p:spPr bwMode="auto">
            <a:xfrm rot="16200000" flipV="1">
              <a:off x="5854957" y="4738323"/>
              <a:ext cx="111010" cy="548355"/>
            </a:xfrm>
            <a:prstGeom prst="bentConnector2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연결선: 꺾임 31">
              <a:extLst>
                <a:ext uri="{FF2B5EF4-FFF2-40B4-BE49-F238E27FC236}">
                  <a16:creationId xmlns="" xmlns:a16="http://schemas.microsoft.com/office/drawing/2014/main" id="{C25B0A71-1DDB-3DDC-A2F2-940A4D70825E}"/>
                </a:ext>
              </a:extLst>
            </p:cNvPr>
            <p:cNvCxnSpPr>
              <a:cxnSpLocks/>
              <a:endCxn id="27" idx="2"/>
            </p:cNvCxnSpPr>
            <p:nvPr/>
          </p:nvCxnSpPr>
          <p:spPr bwMode="auto">
            <a:xfrm flipV="1">
              <a:off x="5644037" y="5547285"/>
              <a:ext cx="540401" cy="350235"/>
            </a:xfrm>
            <a:prstGeom prst="bentConnector2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직선 화살표 연결선 14">
              <a:extLst>
                <a:ext uri="{FF2B5EF4-FFF2-40B4-BE49-F238E27FC236}">
                  <a16:creationId xmlns="" xmlns:a16="http://schemas.microsoft.com/office/drawing/2014/main" id="{D72AAEC0-57C7-4A6E-7728-A3563FB27C81}"/>
                </a:ext>
              </a:extLst>
            </p:cNvPr>
            <p:cNvCxnSpPr>
              <a:cxnSpLocks/>
              <a:endCxn id="12" idx="0"/>
            </p:cNvCxnSpPr>
            <p:nvPr/>
          </p:nvCxnSpPr>
          <p:spPr bwMode="auto">
            <a:xfrm flipV="1">
              <a:off x="6560901" y="5520920"/>
              <a:ext cx="0" cy="79503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직선 화살표 연결선 15">
              <a:extLst>
                <a:ext uri="{FF2B5EF4-FFF2-40B4-BE49-F238E27FC236}">
                  <a16:creationId xmlns="" xmlns:a16="http://schemas.microsoft.com/office/drawing/2014/main" id="{3ED881E9-B9AA-CA2F-D576-9BF6637ACEBD}"/>
                </a:ext>
              </a:extLst>
            </p:cNvPr>
            <p:cNvCxnSpPr>
              <a:cxnSpLocks/>
              <a:stCxn id="12" idx="2"/>
              <a:endCxn id="11" idx="2"/>
            </p:cNvCxnSpPr>
            <p:nvPr/>
          </p:nvCxnSpPr>
          <p:spPr bwMode="auto">
            <a:xfrm flipV="1">
              <a:off x="6560901" y="4664461"/>
              <a:ext cx="0" cy="43337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="" xmlns:a16="http://schemas.microsoft.com/office/drawing/2014/main" id="{797665FE-59B5-09F0-B011-327A5D845B62}"/>
                </a:ext>
              </a:extLst>
            </p:cNvPr>
            <p:cNvCxnSpPr>
              <a:cxnSpLocks/>
              <a:stCxn id="11" idx="0"/>
              <a:endCxn id="9" idx="2"/>
            </p:cNvCxnSpPr>
            <p:nvPr/>
          </p:nvCxnSpPr>
          <p:spPr bwMode="auto">
            <a:xfrm flipV="1">
              <a:off x="6560901" y="3735717"/>
              <a:ext cx="0" cy="4145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사각형: 둥근 모서리 45">
              <a:extLst>
                <a:ext uri="{FF2B5EF4-FFF2-40B4-BE49-F238E27FC236}">
                  <a16:creationId xmlns="" xmlns:a16="http://schemas.microsoft.com/office/drawing/2014/main" id="{D567122D-62FA-2FA5-B9DB-6371964044EA}"/>
                </a:ext>
              </a:extLst>
            </p:cNvPr>
            <p:cNvSpPr/>
            <p:nvPr/>
          </p:nvSpPr>
          <p:spPr bwMode="auto">
            <a:xfrm>
              <a:off x="6120703" y="1581424"/>
              <a:ext cx="880397" cy="621883"/>
            </a:xfrm>
            <a:prstGeom prst="roundRect">
              <a:avLst/>
            </a:prstGeom>
            <a:noFill/>
            <a:ln w="1905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Steam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Header</a:t>
              </a:r>
              <a:endPara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="" xmlns:a16="http://schemas.microsoft.com/office/drawing/2014/main" id="{F04B402C-FD5B-AF35-7EFA-04085CF0AAC4}"/>
                </a:ext>
              </a:extLst>
            </p:cNvPr>
            <p:cNvCxnSpPr>
              <a:cxnSpLocks/>
              <a:stCxn id="9" idx="0"/>
              <a:endCxn id="18" idx="2"/>
            </p:cNvCxnSpPr>
            <p:nvPr/>
          </p:nvCxnSpPr>
          <p:spPr bwMode="auto">
            <a:xfrm flipV="1">
              <a:off x="6560901" y="2203307"/>
              <a:ext cx="0" cy="359085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8DE6BB37-B39C-1BFE-EF97-59C4FD88C52E}"/>
                </a:ext>
              </a:extLst>
            </p:cNvPr>
            <p:cNvSpPr/>
            <p:nvPr/>
          </p:nvSpPr>
          <p:spPr bwMode="auto">
            <a:xfrm>
              <a:off x="7731255" y="1581424"/>
              <a:ext cx="880397" cy="621883"/>
            </a:xfrm>
            <a:prstGeom prst="ellipse">
              <a:avLst/>
            </a:prstGeom>
            <a:noFill/>
            <a:ln w="1905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사용처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="" xmlns:a16="http://schemas.microsoft.com/office/drawing/2014/main" id="{4EBCECB1-2B81-E00B-74FE-894CC556D9A5}"/>
                </a:ext>
              </a:extLst>
            </p:cNvPr>
            <p:cNvCxnSpPr>
              <a:cxnSpLocks/>
              <a:stCxn id="18" idx="3"/>
              <a:endCxn id="20" idx="2"/>
            </p:cNvCxnSpPr>
            <p:nvPr/>
          </p:nvCxnSpPr>
          <p:spPr bwMode="auto">
            <a:xfrm>
              <a:off x="7001099" y="1892366"/>
              <a:ext cx="730155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사각형: 둥근 모서리 92">
              <a:extLst>
                <a:ext uri="{FF2B5EF4-FFF2-40B4-BE49-F238E27FC236}">
                  <a16:creationId xmlns="" xmlns:a16="http://schemas.microsoft.com/office/drawing/2014/main" id="{5B183AE6-263C-9ACF-BEE5-B8C78DB35B97}"/>
                </a:ext>
              </a:extLst>
            </p:cNvPr>
            <p:cNvSpPr/>
            <p:nvPr/>
          </p:nvSpPr>
          <p:spPr bwMode="auto">
            <a:xfrm rot="10800000">
              <a:off x="6068743" y="5166651"/>
              <a:ext cx="984316" cy="2759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4000">
                  <a:srgbClr val="800080"/>
                </a:gs>
                <a:gs pos="0">
                  <a:srgbClr val="FF0000"/>
                </a:gs>
                <a:gs pos="100000">
                  <a:srgbClr val="0000FF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="" xmlns:a16="http://schemas.microsoft.com/office/drawing/2014/main" id="{F1659268-0297-0D27-89D1-0899E901EB58}"/>
                </a:ext>
              </a:extLst>
            </p:cNvPr>
            <p:cNvCxnSpPr>
              <a:cxnSpLocks/>
              <a:stCxn id="20" idx="4"/>
              <a:endCxn id="32" idx="2"/>
            </p:cNvCxnSpPr>
            <p:nvPr/>
          </p:nvCxnSpPr>
          <p:spPr bwMode="auto">
            <a:xfrm>
              <a:off x="8171453" y="2203307"/>
              <a:ext cx="0" cy="760732"/>
            </a:xfrm>
            <a:prstGeom prst="straightConnector1">
              <a:avLst/>
            </a:pr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연결선: 꺾임 91">
              <a:extLst>
                <a:ext uri="{FF2B5EF4-FFF2-40B4-BE49-F238E27FC236}">
                  <a16:creationId xmlns="" xmlns:a16="http://schemas.microsoft.com/office/drawing/2014/main" id="{AC5634AD-DEFB-7538-0624-735CB9820836}"/>
                </a:ext>
              </a:extLst>
            </p:cNvPr>
            <p:cNvCxnSpPr>
              <a:cxnSpLocks/>
              <a:stCxn id="32" idx="0"/>
              <a:endCxn id="11" idx="3"/>
            </p:cNvCxnSpPr>
            <p:nvPr/>
          </p:nvCxnSpPr>
          <p:spPr bwMode="auto">
            <a:xfrm rot="5400000">
              <a:off x="7072144" y="3308079"/>
              <a:ext cx="1020260" cy="1178357"/>
            </a:xfrm>
            <a:prstGeom prst="bentConnector2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사각형: 둥근 모서리 77">
              <a:extLst>
                <a:ext uri="{FF2B5EF4-FFF2-40B4-BE49-F238E27FC236}">
                  <a16:creationId xmlns="" xmlns:a16="http://schemas.microsoft.com/office/drawing/2014/main" id="{EB52C8AF-07C4-5489-EBEE-46196932FE56}"/>
                </a:ext>
              </a:extLst>
            </p:cNvPr>
            <p:cNvSpPr/>
            <p:nvPr/>
          </p:nvSpPr>
          <p:spPr bwMode="auto">
            <a:xfrm rot="10800000">
              <a:off x="6139148" y="5250955"/>
              <a:ext cx="843506" cy="1225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06DA8293-463F-001B-8091-22CFD90B69D8}"/>
                </a:ext>
              </a:extLst>
            </p:cNvPr>
            <p:cNvSpPr/>
            <p:nvPr/>
          </p:nvSpPr>
          <p:spPr bwMode="auto">
            <a:xfrm>
              <a:off x="5963765" y="5068005"/>
              <a:ext cx="441750" cy="248047"/>
            </a:xfrm>
            <a:prstGeom prst="rect">
              <a:avLst/>
            </a:prstGeom>
            <a:gradFill flip="none" rotWithShape="1">
              <a:gsLst>
                <a:gs pos="0">
                  <a:srgbClr val="0000FF">
                    <a:shade val="30000"/>
                    <a:satMod val="115000"/>
                  </a:srgbClr>
                </a:gs>
                <a:gs pos="50000">
                  <a:srgbClr val="0000FF">
                    <a:shade val="67500"/>
                    <a:satMod val="115000"/>
                  </a:srgbClr>
                </a:gs>
                <a:gs pos="100000">
                  <a:srgbClr val="0000FF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02E72414-4B89-3F90-8EB0-B33CF40E4703}"/>
                </a:ext>
              </a:extLst>
            </p:cNvPr>
            <p:cNvSpPr/>
            <p:nvPr/>
          </p:nvSpPr>
          <p:spPr bwMode="auto">
            <a:xfrm>
              <a:off x="5963764" y="5320336"/>
              <a:ext cx="441347" cy="226949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D54AB5D1-4C51-F7A7-199C-ECD99CA7D0B4}"/>
                </a:ext>
              </a:extLst>
            </p:cNvPr>
            <p:cNvSpPr txBox="1"/>
            <p:nvPr/>
          </p:nvSpPr>
          <p:spPr>
            <a:xfrm>
              <a:off x="7158038" y="5176061"/>
              <a:ext cx="837875" cy="293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열교환기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C4A7DFA6-22FA-AE0F-7134-EE5AE020B692}"/>
                </a:ext>
              </a:extLst>
            </p:cNvPr>
            <p:cNvSpPr txBox="1"/>
            <p:nvPr/>
          </p:nvSpPr>
          <p:spPr>
            <a:xfrm>
              <a:off x="5478867" y="6032126"/>
              <a:ext cx="926242" cy="379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지역난방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(95 ~ 105℃)</a:t>
              </a: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66867AE0-C7E9-D1BA-82BF-EC6D1408C772}"/>
                </a:ext>
              </a:extLst>
            </p:cNvPr>
            <p:cNvSpPr txBox="1"/>
            <p:nvPr/>
          </p:nvSpPr>
          <p:spPr>
            <a:xfrm>
              <a:off x="6580432" y="6028751"/>
              <a:ext cx="473457" cy="1899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보충수</a:t>
              </a: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BA6DF37F-AEFF-D66F-9C39-2466E627F36A}"/>
                </a:ext>
              </a:extLst>
            </p:cNvPr>
            <p:cNvSpPr txBox="1"/>
            <p:nvPr/>
          </p:nvSpPr>
          <p:spPr>
            <a:xfrm>
              <a:off x="7652000" y="2437637"/>
              <a:ext cx="473457" cy="1899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응축수</a:t>
              </a: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사각형: 둥근 모서리 146">
              <a:extLst>
                <a:ext uri="{FF2B5EF4-FFF2-40B4-BE49-F238E27FC236}">
                  <a16:creationId xmlns="" xmlns:a16="http://schemas.microsoft.com/office/drawing/2014/main" id="{A54E2A8F-C407-745B-860C-5E77146C2BCF}"/>
                </a:ext>
              </a:extLst>
            </p:cNvPr>
            <p:cNvSpPr/>
            <p:nvPr/>
          </p:nvSpPr>
          <p:spPr bwMode="auto">
            <a:xfrm rot="10800000">
              <a:off x="7577852" y="2964039"/>
              <a:ext cx="1187202" cy="423089"/>
            </a:xfrm>
            <a:prstGeom prst="roundRect">
              <a:avLst>
                <a:gd name="adj" fmla="val 50000"/>
              </a:avLst>
            </a:prstGeom>
            <a:noFill/>
            <a:ln w="1905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3" name="연결선: 꺾임 147">
              <a:extLst>
                <a:ext uri="{FF2B5EF4-FFF2-40B4-BE49-F238E27FC236}">
                  <a16:creationId xmlns="" xmlns:a16="http://schemas.microsoft.com/office/drawing/2014/main" id="{274489DA-136C-0DA7-DAE5-CA96943BD6EE}"/>
                </a:ext>
              </a:extLst>
            </p:cNvPr>
            <p:cNvCxnSpPr>
              <a:cxnSpLocks/>
              <a:stCxn id="37" idx="0"/>
            </p:cNvCxnSpPr>
            <p:nvPr/>
          </p:nvCxnSpPr>
          <p:spPr bwMode="auto">
            <a:xfrm rot="5400000" flipH="1" flipV="1">
              <a:off x="8811364" y="2249660"/>
              <a:ext cx="443422" cy="966328"/>
            </a:xfrm>
            <a:prstGeom prst="bentConnector2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연결선: 꺾임 148">
              <a:extLst>
                <a:ext uri="{FF2B5EF4-FFF2-40B4-BE49-F238E27FC236}">
                  <a16:creationId xmlns="" xmlns:a16="http://schemas.microsoft.com/office/drawing/2014/main" id="{DDACDDE5-6AD0-F53D-974E-E604EC5FEC34}"/>
                </a:ext>
              </a:extLst>
            </p:cNvPr>
            <p:cNvCxnSpPr>
              <a:cxnSpLocks/>
              <a:endCxn id="38" idx="2"/>
            </p:cNvCxnSpPr>
            <p:nvPr/>
          </p:nvCxnSpPr>
          <p:spPr bwMode="auto">
            <a:xfrm rot="10800000">
              <a:off x="8549709" y="3407201"/>
              <a:ext cx="866854" cy="473240"/>
            </a:xfrm>
            <a:prstGeom prst="bentConnector2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5" name="사각형: 둥근 모서리 149">
              <a:extLst>
                <a:ext uri="{FF2B5EF4-FFF2-40B4-BE49-F238E27FC236}">
                  <a16:creationId xmlns="" xmlns:a16="http://schemas.microsoft.com/office/drawing/2014/main" id="{7989120E-9F4A-0EEB-4A2B-20C23D749571}"/>
                </a:ext>
              </a:extLst>
            </p:cNvPr>
            <p:cNvSpPr/>
            <p:nvPr/>
          </p:nvSpPr>
          <p:spPr bwMode="auto">
            <a:xfrm rot="10800000">
              <a:off x="7679296" y="3032859"/>
              <a:ext cx="984316" cy="2759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4000">
                  <a:srgbClr val="800080"/>
                </a:gs>
                <a:gs pos="0">
                  <a:srgbClr val="FF0000"/>
                </a:gs>
                <a:gs pos="100000">
                  <a:srgbClr val="0000FF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사각형: 둥근 모서리 150">
              <a:extLst>
                <a:ext uri="{FF2B5EF4-FFF2-40B4-BE49-F238E27FC236}">
                  <a16:creationId xmlns="" xmlns:a16="http://schemas.microsoft.com/office/drawing/2014/main" id="{D20ECE9A-1ADF-1569-AA07-6FA2F39DC987}"/>
                </a:ext>
              </a:extLst>
            </p:cNvPr>
            <p:cNvSpPr/>
            <p:nvPr/>
          </p:nvSpPr>
          <p:spPr bwMode="auto">
            <a:xfrm rot="10800000">
              <a:off x="7749701" y="3117163"/>
              <a:ext cx="843506" cy="1225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EF9DB59D-AC3C-485B-A213-595DF448C764}"/>
                </a:ext>
              </a:extLst>
            </p:cNvPr>
            <p:cNvSpPr/>
            <p:nvPr/>
          </p:nvSpPr>
          <p:spPr bwMode="auto">
            <a:xfrm>
              <a:off x="8329036" y="2954535"/>
              <a:ext cx="441750" cy="227725"/>
            </a:xfrm>
            <a:prstGeom prst="rect">
              <a:avLst/>
            </a:prstGeom>
            <a:gradFill flip="none" rotWithShape="1">
              <a:gsLst>
                <a:gs pos="0">
                  <a:srgbClr val="0000FF">
                    <a:shade val="30000"/>
                    <a:satMod val="115000"/>
                  </a:srgbClr>
                </a:gs>
                <a:gs pos="50000">
                  <a:srgbClr val="0000FF">
                    <a:shade val="67500"/>
                    <a:satMod val="115000"/>
                  </a:srgbClr>
                </a:gs>
                <a:gs pos="100000">
                  <a:srgbClr val="0000FF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10C061A6-F709-C25B-485C-A86E27365FB6}"/>
                </a:ext>
              </a:extLst>
            </p:cNvPr>
            <p:cNvSpPr/>
            <p:nvPr/>
          </p:nvSpPr>
          <p:spPr bwMode="auto">
            <a:xfrm>
              <a:off x="8329035" y="3186545"/>
              <a:ext cx="441347" cy="220656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E8284B9D-48BB-72F4-1551-2443E130F39A}"/>
                </a:ext>
              </a:extLst>
            </p:cNvPr>
            <p:cNvSpPr txBox="1"/>
            <p:nvPr/>
          </p:nvSpPr>
          <p:spPr>
            <a:xfrm>
              <a:off x="8826438" y="3048045"/>
              <a:ext cx="837875" cy="293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열교환기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2B3F73CA-59E2-18F5-5CB7-290FA415E3C5}"/>
                </a:ext>
              </a:extLst>
            </p:cNvPr>
            <p:cNvSpPr txBox="1"/>
            <p:nvPr/>
          </p:nvSpPr>
          <p:spPr>
            <a:xfrm>
              <a:off x="8532578" y="4002796"/>
              <a:ext cx="883985" cy="3798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지역난방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(95 ~ 105℃)</a:t>
              </a: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41" name="표 40">
            <a:extLst>
              <a:ext uri="{FF2B5EF4-FFF2-40B4-BE49-F238E27FC236}">
                <a16:creationId xmlns="" xmlns:a16="http://schemas.microsoft.com/office/drawing/2014/main" id="{382FCDDD-14DD-FF50-3177-FD3CB1A7B4E5}"/>
              </a:ext>
            </a:extLst>
          </p:cNvPr>
          <p:cNvGraphicFramePr>
            <a:graphicFrameLocks noGrp="1"/>
          </p:cNvGraphicFramePr>
          <p:nvPr/>
        </p:nvGraphicFramePr>
        <p:xfrm>
          <a:off x="420561" y="1305704"/>
          <a:ext cx="5072384" cy="464424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{8A107856-5554-42FB-B03E-39F5DBC370BA}</a:tableStyleId>
              </a:tblPr>
              <a:tblGrid>
                <a:gridCol w="50723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644247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ko-KR" altLang="en-US" sz="1400" b="1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CB0D595C-0474-87A0-3A85-52809EDD34A7}"/>
              </a:ext>
            </a:extLst>
          </p:cNvPr>
          <p:cNvSpPr/>
          <p:nvPr/>
        </p:nvSpPr>
        <p:spPr bwMode="auto">
          <a:xfrm>
            <a:off x="556704" y="1443240"/>
            <a:ext cx="624027" cy="26388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탄소</a:t>
            </a: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배출권</a:t>
            </a: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확보</a:t>
            </a: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가능</a:t>
            </a: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친환경</a:t>
            </a: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</a:t>
            </a: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53726BD3-4E5F-25E3-251A-887FB380045A}"/>
              </a:ext>
            </a:extLst>
          </p:cNvPr>
          <p:cNvSpPr/>
          <p:nvPr/>
        </p:nvSpPr>
        <p:spPr>
          <a:xfrm>
            <a:off x="1223581" y="1443241"/>
            <a:ext cx="4152291" cy="2638804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HY헤드라인M"/>
              <a:cs typeface="+mn-cs"/>
            </a:endParaRPr>
          </a:p>
        </p:txBody>
      </p:sp>
      <p:graphicFrame>
        <p:nvGraphicFramePr>
          <p:cNvPr id="46" name="표 174">
            <a:extLst>
              <a:ext uri="{FF2B5EF4-FFF2-40B4-BE49-F238E27FC236}">
                <a16:creationId xmlns="" xmlns:a16="http://schemas.microsoft.com/office/drawing/2014/main" id="{CF84397A-37D2-BC95-867D-D31ACBED6B9B}"/>
              </a:ext>
            </a:extLst>
          </p:cNvPr>
          <p:cNvGraphicFramePr>
            <a:graphicFrameLocks noGrp="1"/>
          </p:cNvGraphicFramePr>
          <p:nvPr/>
        </p:nvGraphicFramePr>
        <p:xfrm>
          <a:off x="1278082" y="1940199"/>
          <a:ext cx="4043288" cy="605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822">
                  <a:extLst>
                    <a:ext uri="{9D8B030D-6E8A-4147-A177-3AD203B41FA5}">
                      <a16:colId xmlns="" xmlns:a16="http://schemas.microsoft.com/office/drawing/2014/main" val="2772393862"/>
                    </a:ext>
                  </a:extLst>
                </a:gridCol>
                <a:gridCol w="1010822">
                  <a:extLst>
                    <a:ext uri="{9D8B030D-6E8A-4147-A177-3AD203B41FA5}">
                      <a16:colId xmlns="" xmlns:a16="http://schemas.microsoft.com/office/drawing/2014/main" val="3630501413"/>
                    </a:ext>
                  </a:extLst>
                </a:gridCol>
                <a:gridCol w="1010822">
                  <a:extLst>
                    <a:ext uri="{9D8B030D-6E8A-4147-A177-3AD203B41FA5}">
                      <a16:colId xmlns="" xmlns:a16="http://schemas.microsoft.com/office/drawing/2014/main" val="686245141"/>
                    </a:ext>
                  </a:extLst>
                </a:gridCol>
                <a:gridCol w="1010822">
                  <a:extLst>
                    <a:ext uri="{9D8B030D-6E8A-4147-A177-3AD203B41FA5}">
                      <a16:colId xmlns="" xmlns:a16="http://schemas.microsoft.com/office/drawing/2014/main" val="2995029735"/>
                    </a:ext>
                  </a:extLst>
                </a:gridCol>
              </a:tblGrid>
              <a:tr h="3025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 분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가스보일러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지역난방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5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판매가격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15968109"/>
                  </a:ext>
                </a:extLst>
              </a:tr>
              <a:tr h="302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배출계수</a:t>
                      </a:r>
                      <a:r>
                        <a:rPr lang="en-US" altLang="ko-KR" sz="105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(TJ)</a:t>
                      </a:r>
                      <a:endParaRPr lang="ko-KR" altLang="en-US" sz="105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약 </a:t>
                      </a: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54,500kg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약 </a:t>
                      </a: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26,000kg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약 </a:t>
                      </a: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52%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감축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47522075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870B9B5-D72C-F574-A64D-FDE02DEB4476}"/>
              </a:ext>
            </a:extLst>
          </p:cNvPr>
          <p:cNvSpPr txBox="1"/>
          <p:nvPr/>
        </p:nvSpPr>
        <p:spPr>
          <a:xfrm>
            <a:off x="1180731" y="1539294"/>
            <a:ext cx="273023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가스보일러 지역난방열 대체 효과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8FDE5CE6-0269-A79D-F265-96920553BAEA}"/>
              </a:ext>
            </a:extLst>
          </p:cNvPr>
          <p:cNvSpPr/>
          <p:nvPr/>
        </p:nvSpPr>
        <p:spPr bwMode="auto">
          <a:xfrm>
            <a:off x="556704" y="4219895"/>
            <a:ext cx="624027" cy="59136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적용</a:t>
            </a: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사업장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4E45B301-99ED-4DF8-FEEC-2784E45C5E2A}"/>
              </a:ext>
            </a:extLst>
          </p:cNvPr>
          <p:cNvSpPr/>
          <p:nvPr/>
        </p:nvSpPr>
        <p:spPr>
          <a:xfrm>
            <a:off x="1223581" y="4218719"/>
            <a:ext cx="4145017" cy="588204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100" b="1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삼성바이오로직스</a:t>
            </a:r>
            <a:r>
              <a:rPr kumimoji="1" lang="ko-KR" altLang="en-US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en-US" altLang="ko-KR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kumimoji="1" lang="ko-KR" altLang="en-US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공구 </a:t>
            </a:r>
            <a:r>
              <a:rPr kumimoji="1" lang="en-US" altLang="ko-KR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P1,</a:t>
            </a:r>
            <a:r>
              <a:rPr kumimoji="1" lang="ko-KR" altLang="en-US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en-US" altLang="ko-KR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P2</a:t>
            </a:r>
            <a:r>
              <a:rPr kumimoji="1" lang="ko-KR" altLang="en-US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플랜트 실증사업 진행중</a:t>
            </a:r>
            <a:r>
              <a:rPr kumimoji="1" lang="en-US" altLang="ko-KR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/>
            </a:r>
            <a:br>
              <a:rPr kumimoji="1" lang="en-US" altLang="ko-KR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kumimoji="1" lang="ko-KR" altLang="en-US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사업효과 확인 시 전사업장</a:t>
            </a:r>
            <a:r>
              <a:rPr kumimoji="1" lang="en-US" altLang="ko-KR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(P1 ~ P8)</a:t>
            </a:r>
            <a:r>
              <a:rPr kumimoji="1" lang="ko-KR" altLang="en-US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적용 예정</a:t>
            </a:r>
            <a:endParaRPr kumimoji="1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294815" y="2652270"/>
            <a:ext cx="40737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2050</a:t>
            </a: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탄소중립 선언에 따른 기업들에게 탄소배출량 감축 </a:t>
            </a: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Needs</a:t>
            </a: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 높아지고 있는 상황에서 가스보일러 </a:t>
            </a: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200" b="0" i="0" u="none" strike="noStrike" kern="120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 대비 탄소배출량을 약 </a:t>
            </a: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52%</a:t>
            </a: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정도 감축할 수 있는 친환경 사업임</a:t>
            </a: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200" b="0" i="0" u="none" strike="noStrike" kern="1200" cap="none" spc="0" normalizeH="0" baseline="0" noProof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A6DBBAF6-30CF-4D2B-86B2-2DB75228AA6B}"/>
              </a:ext>
            </a:extLst>
          </p:cNvPr>
          <p:cNvSpPr/>
          <p:nvPr/>
        </p:nvSpPr>
        <p:spPr bwMode="auto">
          <a:xfrm>
            <a:off x="415924" y="654596"/>
            <a:ext cx="9074151" cy="6612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ko-KR" alt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지역난방수를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활용하여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“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온실가스 배출감축 및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ESG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목표 달성 가능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LNG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연료비 절감 가능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8994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7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. [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대형 </a:t>
            </a:r>
            <a:r>
              <a:rPr kumimoji="0" lang="ko-KR" alt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수요처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확보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]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판매량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(2/2)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223790"/>
              </p:ext>
            </p:extLst>
          </p:nvPr>
        </p:nvGraphicFramePr>
        <p:xfrm>
          <a:off x="521600" y="693434"/>
          <a:ext cx="8937352" cy="51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0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89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72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972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972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9726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9726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9726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9726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9726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59726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597260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597260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597260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597260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</a:tblGrid>
              <a:tr h="254881"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판매량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(G/h)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2026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2027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2028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2029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2030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2031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2032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2033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r>
                        <a:rPr lang="ko-KR" altLang="en-US" sz="1000" b="1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률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48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SBL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1P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20%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48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SBL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2P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48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SBL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3P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48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SBL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4P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48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SBL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5P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30%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48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SBL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6P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488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SBL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7P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48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SBL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8P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548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바이오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4%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48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싸토리우스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4%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548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롯데바이오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p1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30%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548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롯데바이오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p2,3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4030696"/>
                  </a:ext>
                </a:extLst>
              </a:tr>
              <a:tr h="2548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인천타워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02348852"/>
                  </a:ext>
                </a:extLst>
              </a:tr>
              <a:tr h="2548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세브란스 병원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09163434"/>
                  </a:ext>
                </a:extLst>
              </a:tr>
              <a:tr h="2548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롯데몰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04774016"/>
                  </a:ext>
                </a:extLst>
              </a:tr>
              <a:tr h="2548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(G/h)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101.5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5488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누계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(G/h)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68.5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68.5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68.5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81.5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81.5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91.5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91.5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91.5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101.5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101.5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037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열판매량</a:t>
                      </a:r>
                      <a:endParaRPr lang="en-US" altLang="ko-KR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</a:t>
                      </a:r>
                      <a:r>
                        <a:rPr lang="en-US" altLang="ko-KR" sz="1000" b="1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Gcal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1,384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888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827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1,004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1,181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1,384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1,384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4763CAD-3CA6-22A0-18BB-C60038C0C4FA}"/>
              </a:ext>
            </a:extLst>
          </p:cNvPr>
          <p:cNvSpPr txBox="1"/>
          <p:nvPr/>
        </p:nvSpPr>
        <p:spPr>
          <a:xfrm>
            <a:off x="588127" y="5931586"/>
            <a:ext cx="77721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9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삼성바이오로직스</a:t>
            </a:r>
            <a:r>
              <a:rPr kumimoji="0" lang="ko-KR" altLang="en-US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kumimoji="0" lang="en-US" altLang="ko-KR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P1~P5 : </a:t>
            </a:r>
            <a:r>
              <a:rPr kumimoji="0" lang="ko-KR" altLang="en-US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계약용량 </a:t>
            </a:r>
            <a:r>
              <a:rPr kumimoji="0" lang="en-US" altLang="ko-KR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– 57G/h, </a:t>
            </a:r>
            <a:r>
              <a:rPr kumimoji="0" lang="ko-KR" altLang="en-US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실질 사용용량 </a:t>
            </a:r>
            <a:r>
              <a:rPr kumimoji="0" lang="en-US" altLang="ko-KR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– 44.5G/h </a:t>
            </a:r>
            <a:r>
              <a:rPr kumimoji="0" lang="ko-KR" altLang="en-US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차이발생</a:t>
            </a:r>
            <a:endParaRPr kumimoji="0" lang="en-US" altLang="ko-KR" sz="9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9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삼성바이오로직스</a:t>
            </a:r>
            <a:r>
              <a:rPr kumimoji="0" lang="ko-KR" altLang="en-US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kumimoji="0" lang="en-US" altLang="ko-KR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P1~P4 : </a:t>
            </a:r>
            <a:r>
              <a:rPr kumimoji="0" lang="ko-KR" altLang="en-US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사용률 </a:t>
            </a:r>
            <a:r>
              <a:rPr kumimoji="0" lang="en-US" altLang="ko-KR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20%(</a:t>
            </a:r>
            <a:r>
              <a:rPr kumimoji="0" lang="ko-KR" altLang="en-US" sz="9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준공이후</a:t>
            </a:r>
            <a:r>
              <a:rPr kumimoji="0" lang="ko-KR" altLang="en-US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적용에 따른 사용률 차이</a:t>
            </a:r>
            <a:r>
              <a:rPr kumimoji="0" lang="en-US" altLang="ko-KR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9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삼성바이오로직스</a:t>
            </a:r>
            <a:r>
              <a:rPr kumimoji="0" lang="ko-KR" altLang="en-US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kumimoji="0" lang="en-US" altLang="ko-KR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P5~P8, </a:t>
            </a:r>
            <a:r>
              <a:rPr kumimoji="0" lang="ko-KR" altLang="en-US" sz="9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롯데바이오</a:t>
            </a:r>
            <a:r>
              <a:rPr kumimoji="0" lang="ko-KR" altLang="en-US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kumimoji="0" lang="en-US" altLang="ko-KR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사용률 </a:t>
            </a:r>
            <a:r>
              <a:rPr kumimoji="0" lang="en-US" altLang="ko-KR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30%(</a:t>
            </a:r>
            <a:r>
              <a:rPr kumimoji="0" lang="ko-KR" altLang="en-US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설계단계부터 적용</a:t>
            </a:r>
            <a:r>
              <a:rPr kumimoji="0" lang="en-US" altLang="ko-KR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SK</a:t>
            </a:r>
            <a:r>
              <a:rPr kumimoji="0" lang="ko-KR" altLang="en-US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바이오</a:t>
            </a:r>
            <a:r>
              <a:rPr kumimoji="0" lang="en-US" altLang="ko-KR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, </a:t>
            </a:r>
            <a:r>
              <a:rPr kumimoji="0" lang="ko-KR" altLang="en-US" sz="9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싸토리우스</a:t>
            </a:r>
            <a:r>
              <a:rPr kumimoji="0" lang="ko-KR" altLang="en-US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kumimoji="0" lang="en-US" altLang="ko-KR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연구소로 </a:t>
            </a:r>
            <a:r>
              <a:rPr kumimoji="0" lang="en-US" altLang="ko-KR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4.2% </a:t>
            </a:r>
            <a:r>
              <a:rPr kumimoji="0" lang="ko-KR" altLang="en-US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사용률</a:t>
            </a:r>
            <a:r>
              <a:rPr kumimoji="0" lang="en-US" altLang="ko-KR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(</a:t>
            </a:r>
            <a:r>
              <a:rPr kumimoji="0" lang="ko-KR" altLang="en-US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업무용 단위열사용량 적용 산출</a:t>
            </a:r>
            <a:r>
              <a:rPr kumimoji="0" lang="en-US" altLang="ko-KR" sz="9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)</a:t>
            </a:r>
            <a:endParaRPr kumimoji="0" lang="ko-KR" altLang="en-US" sz="105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295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09240833"/>
              </p:ext>
            </p:ext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AB08AD98-79DF-468E-9B34-A36ED3250F3C}"/>
              </a:ext>
            </a:extLst>
          </p:cNvPr>
          <p:cNvSpPr/>
          <p:nvPr/>
        </p:nvSpPr>
        <p:spPr>
          <a:xfrm>
            <a:off x="488515" y="253301"/>
            <a:ext cx="5144534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Ⅰ.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경영 전략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–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수요 확대</a:t>
            </a: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1903AE91-03CD-42E1-98AF-A9C43BFE64F1}"/>
              </a:ext>
            </a:extLst>
          </p:cNvPr>
          <p:cNvSpPr/>
          <p:nvPr/>
        </p:nvSpPr>
        <p:spPr>
          <a:xfrm>
            <a:off x="554624" y="850515"/>
            <a:ext cx="116302" cy="329387"/>
          </a:xfrm>
          <a:prstGeom prst="rect">
            <a:avLst/>
          </a:prstGeom>
          <a:solidFill>
            <a:srgbClr val="0D6E6E"/>
          </a:solidFill>
          <a:ln w="12700" algn="ctr">
            <a:noFill/>
            <a:miter lim="800000"/>
            <a:headEnd/>
            <a:tailEnd/>
          </a:ln>
          <a:effectLst/>
        </p:spPr>
        <p:txBody>
          <a:bodyPr vert="horz" lIns="72000" r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556147" y="1172380"/>
            <a:ext cx="1332000" cy="0"/>
          </a:xfrm>
          <a:prstGeom prst="line">
            <a:avLst/>
          </a:prstGeom>
          <a:ln w="12700">
            <a:solidFill>
              <a:srgbClr val="0D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678564" y="850515"/>
            <a:ext cx="124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공급권역 확장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78542" y="1189069"/>
            <a:ext cx="4364908" cy="5665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92100" lvl="1" indent="-112395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100" b="0" i="0" u="none" strike="noStrike" kern="1200" cap="none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공급 </a:t>
            </a:r>
            <a:r>
              <a:rPr kumimoji="0" lang="ko-KR" altLang="en-US" sz="1100" b="0" i="0" u="none" strike="noStrike" kern="1200" cap="none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세대수</a:t>
            </a:r>
            <a:r>
              <a:rPr kumimoji="0" lang="ko-KR" altLang="en-US" sz="1100" b="0" i="0" u="none" strike="noStrike" kern="1200" cap="none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en-US" altLang="ko-KR" sz="1100" b="0" i="0" u="none" strike="noStrike" kern="1200" cap="none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: 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149천 </a:t>
            </a:r>
            <a:r>
              <a:rPr lang="en-US" altLang="ko-KR" sz="110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세대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(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인천종합</a:t>
            </a:r>
            <a:r>
              <a:rPr kumimoji="0" lang="en-US" altLang="ko-KR" sz="1100" b="0" i="0" u="none" strike="noStrike" kern="1200" cap="none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E </a:t>
            </a:r>
            <a:r>
              <a:rPr kumimoji="0" lang="en-US" altLang="ko-KR" sz="1100" b="0" i="0" u="none" strike="noStrike" kern="1200" cap="none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79</a:t>
            </a:r>
            <a:r>
              <a:rPr kumimoji="0" lang="ko-KR" altLang="en-US" sz="1100" b="0" i="0" u="none" strike="noStrike" kern="1200" cap="none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천</a:t>
            </a:r>
            <a:r>
              <a:rPr kumimoji="0" lang="en-US" altLang="ko-KR" sz="1100" b="0" i="0" u="none" strike="noStrike" kern="1200" cap="none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+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 </a:t>
            </a:r>
            <a:r>
              <a:rPr kumimoji="0" lang="ko-KR" altLang="en-US" sz="1100" b="0" i="0" u="none" strike="noStrike" kern="1200" cap="none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위드인천</a:t>
            </a:r>
            <a:r>
              <a:rPr kumimoji="0" lang="en-US" altLang="ko-KR" sz="1100" b="0" i="0" u="none" strike="noStrike" kern="1200" cap="none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E</a:t>
            </a:r>
            <a:r>
              <a:rPr kumimoji="0" lang="ko-KR" altLang="en-US" sz="1100" b="0" i="0" u="none" strike="noStrike" kern="1200" cap="none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70</a:t>
            </a:r>
            <a:r>
              <a:rPr kumimoji="0" lang="ko-KR" altLang="en-US" sz="1100" b="0" i="0" u="none" strike="noStrike" kern="1200" cap="none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천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)</a:t>
            </a:r>
            <a:r>
              <a:rPr lang="en-US" altLang="ko-KR" sz="1100" b="0" i="0" u="none" strike="noStrike" kern="1200" cap="none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/>
            </a:r>
            <a:br>
              <a:rPr lang="en-US" altLang="ko-KR" sz="1100" b="0" i="0" u="none" strike="noStrike" kern="1200" cap="none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</a:br>
            <a:r>
              <a:rPr kumimoji="0" lang="ko-KR" altLang="en-US" sz="1100" b="0" i="0" u="none" strike="noStrike" kern="1200" cap="none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en-US" altLang="ko-KR" sz="1100" b="0" i="0" u="none" strike="noStrike" kern="1200" cap="none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– 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'33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년 248천 세대 공급 목표 </a:t>
            </a:r>
            <a:endParaRPr lang="ko-KR" altLang="en-US" sz="1100" b="0" i="0" u="none" strike="noStrike" kern="1200" cap="none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1903AE91-03CD-42E1-98AF-A9C43BFE64F1}"/>
              </a:ext>
            </a:extLst>
          </p:cNvPr>
          <p:cNvSpPr/>
          <p:nvPr/>
        </p:nvSpPr>
        <p:spPr>
          <a:xfrm>
            <a:off x="5145816" y="850515"/>
            <a:ext cx="116302" cy="329387"/>
          </a:xfrm>
          <a:prstGeom prst="rect">
            <a:avLst/>
          </a:prstGeom>
          <a:solidFill>
            <a:srgbClr val="0D6E6E"/>
          </a:solidFill>
          <a:ln w="12700" algn="ctr">
            <a:noFill/>
            <a:miter lim="800000"/>
            <a:headEnd/>
            <a:tailEnd/>
          </a:ln>
          <a:effectLst/>
        </p:spPr>
        <p:txBody>
          <a:bodyPr vert="horz" lIns="72000" r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5160006" y="1170946"/>
            <a:ext cx="1512000" cy="0"/>
          </a:xfrm>
          <a:prstGeom prst="line">
            <a:avLst/>
          </a:prstGeom>
          <a:ln w="12700">
            <a:solidFill>
              <a:srgbClr val="0D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5263934" y="850515"/>
            <a:ext cx="1502334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대형 </a:t>
            </a:r>
            <a:r>
              <a:rPr kumimoji="0" lang="ko-KR" altLang="en-US" sz="1400" b="1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수요처</a:t>
            </a:r>
            <a:r>
              <a:rPr kumimoji="0" lang="ko-KR" altLang="en-US" sz="14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확보 </a:t>
            </a:r>
          </a:p>
        </p:txBody>
      </p:sp>
      <p:sp>
        <p:nvSpPr>
          <p:cNvPr id="9" name="직사각형 104">
            <a:extLst>
              <a:ext uri="{FF2B5EF4-FFF2-40B4-BE49-F238E27FC236}">
                <a16:creationId xmlns="" xmlns:a16="http://schemas.microsoft.com/office/drawing/2014/main" id="{51ACB784-AFC0-3905-31E0-221BD6B67567}"/>
              </a:ext>
            </a:extLst>
          </p:cNvPr>
          <p:cNvSpPr/>
          <p:nvPr/>
        </p:nvSpPr>
        <p:spPr>
          <a:xfrm>
            <a:off x="4954005" y="1187220"/>
            <a:ext cx="4953000" cy="16158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92100" lvl="1" indent="-112395">
              <a:lnSpc>
                <a:spcPct val="18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송도 </a:t>
            </a:r>
            <a:r>
              <a:rPr kumimoji="0" lang="ko-KR" altLang="en-US" sz="11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바이오기업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2050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년 탄소중립 선언 등 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ESG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경영 강화</a:t>
            </a:r>
            <a:r>
              <a:rPr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/>
            </a:r>
            <a:br>
              <a:rPr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</a:br>
            <a:r>
              <a:rPr kumimoji="0" lang="en-US" altLang="ko-KR" sz="1100" b="0" i="0" u="none" strike="noStrike" kern="1200" cap="none" spc="-11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-</a:t>
            </a:r>
            <a:r>
              <a:rPr lang="en-US" altLang="ko-KR" sz="1100" spc="-11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  </a:t>
            </a:r>
            <a:r>
              <a:rPr lang="en-US" altLang="ko-KR" sz="110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미활용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en-US" altLang="ko-KR" sz="110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열원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en-US" altLang="ko-KR" sz="110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확보로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 </a:t>
            </a:r>
            <a:r>
              <a:rPr lang="en-US" altLang="ko-KR" sz="110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저탄소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en-US" altLang="ko-KR" sz="110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에너지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en-US" altLang="ko-KR" sz="110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공급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kumimoji="0" lang="en-US" altLang="ko-KR" sz="1100" b="0" i="0" u="none" strike="noStrike" kern="1200" cap="none" normalizeH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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 </a:t>
            </a:r>
            <a:r>
              <a:rPr lang="en-US" altLang="ko-KR" sz="110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탄소배출계수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약 52% </a:t>
            </a:r>
            <a:r>
              <a:rPr lang="en-US" altLang="ko-KR" sz="110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감축</a:t>
            </a:r>
            <a:endParaRPr lang="en-US" altLang="ko-KR" sz="1100" spc="-110">
              <a:ln>
                <a:solidFill>
                  <a:prstClr val="white">
                    <a:alpha val="0"/>
                  </a:prstClr>
                </a:solidFill>
              </a:ln>
              <a:latin typeface="나눔고딕"/>
              <a:ea typeface="나눔고딕"/>
              <a:cs typeface="Arial"/>
            </a:endParaRPr>
          </a:p>
          <a:p>
            <a:pPr marL="292100" lvl="1" indent="-112395">
              <a:lnSpc>
                <a:spcPct val="18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4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개 업체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 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(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+mn-cs"/>
              </a:rPr>
              <a:t>81G/h) 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+mn-cs"/>
              </a:rPr>
              <a:t>공급계약 완료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 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+mn-cs"/>
              </a:rPr>
              <a:t>33G/h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개발 목표 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(~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'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28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년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)</a:t>
            </a:r>
            <a:r>
              <a:rPr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/>
            </a:r>
            <a:br>
              <a:rPr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</a:b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- 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대형 </a:t>
            </a:r>
            <a:r>
              <a:rPr kumimoji="0" lang="ko-KR" altLang="en-US" sz="11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수요처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ko-KR" altLang="en-US" sz="11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개발시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 연간 </a:t>
            </a:r>
            <a:r>
              <a:rPr kumimoji="0" lang="ko-KR" altLang="en-US" sz="11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열판매량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30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만</a:t>
            </a:r>
            <a:r>
              <a:rPr kumimoji="0" lang="en-US" altLang="ko-KR" sz="11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Gcal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 (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총 판매량의 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16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고딕"/>
                <a:ea typeface="나눔고딕"/>
                <a:cs typeface="Arial"/>
              </a:rPr>
              <a:t>%)</a:t>
            </a:r>
          </a:p>
          <a:p>
            <a:pPr marL="292100" lvl="1" indent="-112395">
              <a:lnSpc>
                <a:spcPct val="18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100" err="1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세브란스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 병원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, 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인천타워 등 </a:t>
            </a:r>
            <a:r>
              <a:rPr lang="ko-KR" altLang="en-US" sz="1100" err="1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대형수요처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 확보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 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latin typeface="나눔고딕"/>
                <a:ea typeface="나눔고딕"/>
                <a:cs typeface="Arial"/>
              </a:rPr>
              <a:t>추진 </a:t>
            </a:r>
            <a:endParaRPr lang="en-US" altLang="ko-KR" sz="11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</p:txBody>
      </p:sp>
      <p:graphicFrame>
        <p:nvGraphicFramePr>
          <p:cNvPr id="11" name="표 174">
            <a:extLst>
              <a:ext uri="{FF2B5EF4-FFF2-40B4-BE49-F238E27FC236}">
                <a16:creationId xmlns="" xmlns:a16="http://schemas.microsoft.com/office/drawing/2014/main" id="{ABAC45A5-7D13-E153-05B7-A426E5249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491438"/>
              </p:ext>
            </p:extLst>
          </p:nvPr>
        </p:nvGraphicFramePr>
        <p:xfrm>
          <a:off x="5152467" y="2831287"/>
          <a:ext cx="4318694" cy="3493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734">
                  <a:extLst>
                    <a:ext uri="{9D8B030D-6E8A-4147-A177-3AD203B41FA5}">
                      <a16:colId xmlns="" xmlns:a16="http://schemas.microsoft.com/office/drawing/2014/main" val="2772393862"/>
                    </a:ext>
                  </a:extLst>
                </a:gridCol>
                <a:gridCol w="7796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1635">
                  <a:extLst>
                    <a:ext uri="{9D8B030D-6E8A-4147-A177-3AD203B41FA5}">
                      <a16:colId xmlns="" xmlns:a16="http://schemas.microsoft.com/office/drawing/2014/main" val="3630501413"/>
                    </a:ext>
                  </a:extLst>
                </a:gridCol>
                <a:gridCol w="1541635">
                  <a:extLst>
                    <a:ext uri="{9D8B030D-6E8A-4147-A177-3AD203B41FA5}">
                      <a16:colId xmlns="" xmlns:a16="http://schemas.microsoft.com/office/drawing/2014/main" val="686245141"/>
                    </a:ext>
                  </a:extLst>
                </a:gridCol>
              </a:tblGrid>
              <a:tr h="35832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구 분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계약 용량</a:t>
                      </a:r>
                      <a:endParaRPr lang="ko-KR" altLang="en-US" sz="10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공급</a:t>
                      </a:r>
                      <a:r>
                        <a:rPr lang="ko-KR" altLang="en-US" sz="1000" b="1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계획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15968109"/>
                  </a:ext>
                </a:extLst>
              </a:tr>
              <a:tr h="447908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계약</a:t>
                      </a:r>
                      <a:endParaRPr lang="en-US" altLang="ko-KR" sz="10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삼성바이오</a:t>
                      </a:r>
                      <a:endParaRPr lang="en-US" altLang="ko-KR" sz="10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P1</a:t>
                      </a: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~P5</a:t>
                      </a:r>
                      <a:endParaRPr lang="ko-KR" altLang="en-US" sz="10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57G/h (</a:t>
                      </a:r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23.4Q)</a:t>
                      </a:r>
                      <a:endParaRPr lang="en-US" altLang="ko-KR" sz="10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</a:rPr>
                        <a:t>24.3Q </a:t>
                      </a:r>
                      <a:r>
                        <a:rPr lang="ko-KR" altLang="ko-KR" sz="1000" b="0" i="0" u="none" strike="noStrike" kern="1200" noProof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열공급</a:t>
                      </a:r>
                      <a:endParaRPr lang="ko-KR" altLang="ko-KR" sz="1000" b="0" i="0" u="none" strike="noStrike" kern="120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47522075"/>
                  </a:ext>
                </a:extLst>
              </a:tr>
              <a:tr h="4479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SK</a:t>
                      </a:r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바이오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9G/h (</a:t>
                      </a:r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23.2Q)</a:t>
                      </a:r>
                      <a:endParaRPr lang="en-US" altLang="ko-KR" sz="10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</a:rPr>
                        <a:t>25.2Q </a:t>
                      </a:r>
                      <a:r>
                        <a:rPr lang="ko-KR" altLang="ko-KR" sz="1000" b="0" i="0" u="none" strike="noStrike" kern="1200" noProof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열공급</a:t>
                      </a:r>
                      <a:endParaRPr lang="ko-KR" altLang="ko-KR" sz="1000" b="0" i="0" u="none" strike="noStrike" kern="120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7908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싸토리우스</a:t>
                      </a:r>
                      <a:endParaRPr lang="ko-KR" altLang="en-US" sz="10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7G/h (</a:t>
                      </a:r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23.1Q)</a:t>
                      </a:r>
                      <a:endParaRPr lang="en-US" altLang="ko-KR" sz="10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</a:rPr>
                        <a:t>25.2Q </a:t>
                      </a:r>
                      <a:r>
                        <a:rPr lang="ko-KR" altLang="ko-KR" sz="1000" b="0" i="0" u="none" strike="noStrike" kern="1200" noProof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열공급</a:t>
                      </a:r>
                      <a:endParaRPr lang="ko-KR" altLang="ko-KR" sz="1000" b="0" i="0" u="none" strike="noStrike" kern="120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47908">
                <a:tc vMerge="1">
                  <a:txBody>
                    <a:bodyPr/>
                    <a:lstStyle/>
                    <a:p>
                      <a:pPr algn="ctr"/>
                      <a:endParaRPr lang="ko-KR" altLang="en-US" sz="10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롯데바이오</a:t>
                      </a:r>
                      <a:endParaRPr lang="en-US" altLang="ko-KR" sz="10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Phase 1-1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8G/h (</a:t>
                      </a:r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23.4Q)</a:t>
                      </a:r>
                      <a:endParaRPr lang="en-US" altLang="ko-KR" sz="10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</a:rPr>
                        <a:t>25.4Q </a:t>
                      </a:r>
                      <a:r>
                        <a:rPr lang="ko-KR" sz="1000" b="0" i="0" u="none" strike="noStrike" kern="1200" noProof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열공급</a:t>
                      </a:r>
                      <a:endParaRPr lang="ko-KR" sz="1000" b="0" i="0" u="none" strike="noStrike" kern="120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47908"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추진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삼성바이오</a:t>
                      </a:r>
                      <a:endParaRPr lang="en-US" altLang="ko-KR" sz="10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P6 ~ P8</a:t>
                      </a:r>
                      <a:endParaRPr lang="ko-KR" altLang="en-US" sz="10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33G/h</a:t>
                      </a:r>
                      <a:endParaRPr lang="en-US" altLang="ko-KR" sz="10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0" algn="ctr" font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28</a:t>
                      </a:r>
                      <a:r>
                        <a:rPr lang="ko-KR" altLang="en-US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  <a:r>
                        <a:rPr lang="en-US" altLang="ko-KR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 ~ </a:t>
                      </a:r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33년 </a:t>
                      </a:r>
                      <a:endParaRPr lang="ko-KR" altLang="en-US" sz="10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 marL="85725" lvl="0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000" b="0" kern="120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순차적</a:t>
                      </a:r>
                      <a:r>
                        <a:rPr lang="en-US" altLang="ko-KR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lang="en-US" altLang="ko-KR" sz="1000" b="0" kern="120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열공급</a:t>
                      </a:r>
                      <a:endParaRPr lang="ko-KR" altLang="en-US" sz="10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47908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롯데바이오</a:t>
                      </a:r>
                      <a:endParaRPr lang="en-US" altLang="ko-KR" sz="10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Phase 1-2,3</a:t>
                      </a:r>
                      <a:endParaRPr lang="ko-KR" altLang="en-US" sz="10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16G/h</a:t>
                      </a:r>
                      <a:endParaRPr lang="en-US" altLang="ko-KR" sz="10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lvl="0" indent="0" algn="ctr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0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47908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인천타워 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40G/h</a:t>
                      </a:r>
                      <a:endParaRPr lang="en-US" altLang="ko-KR" sz="10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lvl="0" indent="0" algn="ctr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0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00A853F-C9A8-9C81-B838-38EAFB3EF76F}"/>
              </a:ext>
            </a:extLst>
          </p:cNvPr>
          <p:cNvSpPr txBox="1"/>
          <p:nvPr/>
        </p:nvSpPr>
        <p:spPr>
          <a:xfrm>
            <a:off x="2727433" y="1491621"/>
            <a:ext cx="1187893" cy="255070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인천종합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: 147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천 세대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</a:endParaRPr>
          </a:p>
          <a:p>
            <a:pPr defTabSz="623888"/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위드인천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: 101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천 세대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BEDCD65-E521-F26C-B565-3CB3A5D6D962}"/>
              </a:ext>
            </a:extLst>
          </p:cNvPr>
          <p:cNvSpPr txBox="1"/>
          <p:nvPr/>
        </p:nvSpPr>
        <p:spPr>
          <a:xfrm>
            <a:off x="2878841" y="428149"/>
            <a:ext cx="1767338" cy="246221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인천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 4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개 구  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23888"/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미추홀구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,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 연수구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, 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남동구, 동구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5321545-A8F1-6456-AB87-602304710B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261" y="1882924"/>
            <a:ext cx="3991918" cy="4442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117414D-4F5A-CEC5-9A66-A49BD06B1D4C}"/>
              </a:ext>
            </a:extLst>
          </p:cNvPr>
          <p:cNvSpPr txBox="1"/>
          <p:nvPr/>
        </p:nvSpPr>
        <p:spPr>
          <a:xfrm>
            <a:off x="8322860" y="2485921"/>
            <a:ext cx="1358856" cy="163860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총 판매량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: 191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만</a:t>
            </a:r>
            <a:r>
              <a:rPr lang="en-US" altLang="ko-KR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Gcal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 (`33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년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)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117414D-4F5A-CEC5-9A66-A49BD06B1D4C}"/>
              </a:ext>
            </a:extLst>
          </p:cNvPr>
          <p:cNvSpPr txBox="1"/>
          <p:nvPr/>
        </p:nvSpPr>
        <p:spPr>
          <a:xfrm>
            <a:off x="1970792" y="803649"/>
            <a:ext cx="1244250" cy="369332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인천종합에너지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</a:endParaRPr>
          </a:p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고시내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35,134 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세대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증가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</a:endParaRPr>
          </a:p>
          <a:p>
            <a:pPr defTabSz="623888"/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고시외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32,410 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세대 증가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9542A88-E3EB-D95A-50D6-2F9B5CC7AC86}"/>
              </a:ext>
            </a:extLst>
          </p:cNvPr>
          <p:cNvSpPr txBox="1"/>
          <p:nvPr/>
        </p:nvSpPr>
        <p:spPr>
          <a:xfrm>
            <a:off x="3329628" y="811393"/>
            <a:ext cx="1197933" cy="369332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623888"/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위드인천에너지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</a:endParaRPr>
          </a:p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고시내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  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증가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x</a:t>
            </a:r>
          </a:p>
          <a:p>
            <a:pPr defTabSz="623888"/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고시외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 31,094 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세대 증가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117414D-4F5A-CEC5-9A66-A49BD06B1D4C}"/>
              </a:ext>
            </a:extLst>
          </p:cNvPr>
          <p:cNvSpPr txBox="1"/>
          <p:nvPr/>
        </p:nvSpPr>
        <p:spPr>
          <a:xfrm>
            <a:off x="5097463" y="89595"/>
            <a:ext cx="1300251" cy="677108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공사비부담금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</a:endParaRPr>
          </a:p>
          <a:p>
            <a:pPr defTabSz="623888"/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 - (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합계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) 1,021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억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/>
            </a:r>
            <a:b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</a:b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 - (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신규 세대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_INT) 554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억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</a:endParaRPr>
          </a:p>
          <a:p>
            <a:pPr defTabSz="623888"/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 - (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구월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, 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만수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_</a:t>
            </a:r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위드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) 301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억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/>
            </a:r>
            <a:b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</a:b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 - (</a:t>
            </a:r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대형수요처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) 166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억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315003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2AAB303-37B1-F1E9-FE5F-E99F95D84BF1}"/>
              </a:ext>
            </a:extLst>
          </p:cNvPr>
          <p:cNvSpPr txBox="1"/>
          <p:nvPr/>
        </p:nvSpPr>
        <p:spPr>
          <a:xfrm>
            <a:off x="1713743" y="1024158"/>
            <a:ext cx="404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대형 </a:t>
            </a:r>
            <a:r>
              <a: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수요처</a:t>
            </a:r>
            <a:r>
              <a:rPr lang="ko-KR" altLang="en-US" sz="16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지도</a:t>
            </a:r>
            <a:endParaRPr lang="en-US" altLang="ko-KR" sz="16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6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E728EE9-A3BC-7099-B5D2-EB53166177D2}"/>
              </a:ext>
            </a:extLst>
          </p:cNvPr>
          <p:cNvSpPr txBox="1"/>
          <p:nvPr/>
        </p:nvSpPr>
        <p:spPr>
          <a:xfrm>
            <a:off x="4953000" y="980464"/>
            <a:ext cx="404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공사비 부담금</a:t>
            </a:r>
            <a:endParaRPr lang="ko-KR" altLang="en-US" sz="16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33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lvl="0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8. [</a:t>
            </a:r>
            <a:r>
              <a:rPr lang="ko-KR" altLang="en-US" b="1" err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미활용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저가 열원 개발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]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열원 확보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(2/4)</a:t>
            </a:r>
            <a:endParaRPr lang="ko-KR" altLang="en-US" sz="16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FFEB0504-03E5-3301-0F37-C7347DE72D1E}"/>
              </a:ext>
            </a:extLst>
          </p:cNvPr>
          <p:cNvSpPr/>
          <p:nvPr/>
        </p:nvSpPr>
        <p:spPr>
          <a:xfrm>
            <a:off x="488515" y="880145"/>
            <a:ext cx="1307860" cy="2660879"/>
          </a:xfrm>
          <a:prstGeom prst="rect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1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인천도시가스</a:t>
            </a:r>
            <a:endParaRPr kumimoji="0" lang="en-US" altLang="ko-KR" sz="1200" b="1" i="0" u="none" strike="noStrike" kern="0" cap="none" spc="-11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1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연료전지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D4A74B4-6F44-C6F4-9DFD-F66A21640794}"/>
              </a:ext>
            </a:extLst>
          </p:cNvPr>
          <p:cNvSpPr/>
          <p:nvPr/>
        </p:nvSpPr>
        <p:spPr>
          <a:xfrm>
            <a:off x="1931238" y="880145"/>
            <a:ext cx="7485812" cy="2660879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612000" rIns="72000" bIns="72000"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"/>
              <a:tabLst/>
              <a:defRPr/>
            </a:pPr>
            <a:endParaRPr kumimoji="0" lang="en-US" altLang="ko-KR" sz="11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2FA2070-9E8A-0DF3-6272-0AEDC8B2256C}"/>
              </a:ext>
            </a:extLst>
          </p:cNvPr>
          <p:cNvSpPr txBox="1"/>
          <p:nvPr/>
        </p:nvSpPr>
        <p:spPr>
          <a:xfrm>
            <a:off x="1998667" y="894146"/>
            <a:ext cx="6315599" cy="260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위 치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인천시 서구 </a:t>
            </a:r>
            <a:r>
              <a:rPr kumimoji="0" lang="ko-KR" alt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가좌동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178-466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번지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인천도시가스 부지 내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설비용량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19MW, PAFC (</a:t>
            </a:r>
            <a:r>
              <a:rPr kumimoji="0" lang="ko-KR" alt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인산형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연료전지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 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총사업비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약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1,000</a:t>
            </a:r>
            <a:r>
              <a:rPr kumimoji="0" lang="ko-KR" alt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억원</a:t>
            </a:r>
            <a:endParaRPr kumimoji="0" lang="en-US" altLang="ko-KR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참 여 사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씨앤코어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주관사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40%),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한국남부발전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(REC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구매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40%)</a:t>
            </a:r>
            <a:b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</a:b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                 	  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인천도시가스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가스 공급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10%),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한국종합기술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(EPC, 10%)</a:t>
            </a:r>
            <a:endParaRPr kumimoji="0" lang="en-US" altLang="ko-KR" sz="11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수 열 량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연간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27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천</a:t>
            </a:r>
            <a:r>
              <a:rPr kumimoji="0" lang="en-US" altLang="ko-KR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Gcal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~ 45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천</a:t>
            </a:r>
            <a:r>
              <a:rPr kumimoji="0" lang="en-US" altLang="ko-KR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Gcal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(12.3Gcal/h, 11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~3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 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수열가격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-9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협의 중</a:t>
            </a:r>
            <a:r>
              <a:rPr kumimoji="0" lang="en-US" altLang="ko-KR" sz="1100" b="1" i="0" u="none" strike="noStrike" kern="1200" cap="none" spc="-9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(11</a:t>
            </a:r>
            <a:r>
              <a:rPr kumimoji="0" lang="ko-KR" altLang="en-US" sz="1100" b="1" i="0" u="none" strike="noStrike" kern="1200" cap="none" spc="-9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</a:t>
            </a:r>
            <a:r>
              <a:rPr kumimoji="0" lang="en-US" altLang="ko-KR" sz="1100" b="1" i="0" u="none" strike="noStrike" kern="1200" cap="none" spc="-9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~3</a:t>
            </a:r>
            <a:r>
              <a:rPr kumimoji="0" lang="ko-KR" altLang="en-US" sz="1100" b="1" i="0" u="none" strike="noStrike" kern="1200" cap="none" spc="-9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 </a:t>
            </a:r>
            <a:r>
              <a:rPr kumimoji="0" lang="en-US" altLang="ko-KR" sz="1100" b="1" i="0" u="none" strike="noStrike" kern="1200" cap="none" spc="-9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ko-KR" altLang="en-US" sz="1100" b="1" i="0" u="none" strike="noStrike" kern="1200" cap="none" spc="-9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100" b="1" i="0" u="none" strike="noStrike" kern="1200" cap="none" spc="-9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32%, 4</a:t>
            </a:r>
            <a:r>
              <a:rPr kumimoji="0" lang="ko-KR" altLang="en-US" sz="1100" b="1" i="0" u="none" strike="noStrike" kern="1200" cap="none" spc="-9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</a:t>
            </a:r>
            <a:r>
              <a:rPr kumimoji="0" lang="en-US" altLang="ko-KR" sz="1100" b="1" i="0" u="none" strike="noStrike" kern="1200" cap="none" spc="-9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~10</a:t>
            </a:r>
            <a:r>
              <a:rPr kumimoji="0" lang="ko-KR" altLang="en-US" sz="1100" b="1" i="0" u="none" strike="noStrike" kern="1200" cap="none" spc="-9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 </a:t>
            </a:r>
            <a:r>
              <a:rPr kumimoji="0" lang="en-US" altLang="ko-KR" sz="1100" b="1" i="0" u="none" strike="noStrike" kern="1200" cap="none" spc="-9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27%, </a:t>
            </a:r>
            <a:r>
              <a:rPr kumimoji="0" lang="ko-KR" altLang="en-US" sz="1100" b="1" i="0" u="none" strike="noStrike" kern="1200" cap="none" spc="-9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주택용 </a:t>
            </a:r>
            <a:r>
              <a:rPr kumimoji="0" lang="ko-KR" altLang="en-US" sz="1100" b="1" i="0" u="none" strike="noStrike" kern="1200" cap="none" spc="-9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열요금</a:t>
            </a:r>
            <a:r>
              <a:rPr kumimoji="0" lang="ko-KR" altLang="en-US" sz="1100" b="1" i="0" u="none" strike="noStrike" kern="1200" cap="none" spc="-9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연동</a:t>
            </a:r>
            <a:r>
              <a:rPr kumimoji="0" lang="en-US" altLang="ko-KR" sz="1100" b="1" i="0" u="none" strike="noStrike" kern="1200" cap="none" spc="-9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진행현황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’18.8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발전사업 허가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/>
            </a:r>
            <a:b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</a:b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                     ’22.4Q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열거래 계약 체결 추진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  ‘22.4Q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착공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 ‘24.1Q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준공 및 열거래 개시</a:t>
            </a:r>
            <a:endParaRPr kumimoji="0" lang="en-US" altLang="ko-KR" sz="11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D5054B79-4D87-128A-CE6B-F633EE9B8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458" y="1125741"/>
            <a:ext cx="1843835" cy="188206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2542212E-206F-47F7-358C-BECBD35862A1}"/>
              </a:ext>
            </a:extLst>
          </p:cNvPr>
          <p:cNvGrpSpPr/>
          <p:nvPr/>
        </p:nvGrpSpPr>
        <p:grpSpPr>
          <a:xfrm>
            <a:off x="488515" y="3617725"/>
            <a:ext cx="8925302" cy="2892939"/>
            <a:chOff x="1280592" y="1322895"/>
            <a:chExt cx="8362651" cy="2892939"/>
          </a:xfrm>
        </p:grpSpPr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C0ED933B-5776-3C4A-8921-A740713E1429}"/>
                </a:ext>
              </a:extLst>
            </p:cNvPr>
            <p:cNvSpPr/>
            <p:nvPr/>
          </p:nvSpPr>
          <p:spPr>
            <a:xfrm>
              <a:off x="1280592" y="1322896"/>
              <a:ext cx="1225122" cy="2892938"/>
            </a:xfrm>
            <a:prstGeom prst="rect">
              <a:avLst/>
            </a:prstGeom>
            <a:solidFill>
              <a:srgbClr val="FFCB99"/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SK</a:t>
              </a: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인천석화</a:t>
              </a: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 </a:t>
              </a:r>
              <a:endPara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공정열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AA03A221-60D5-1F5D-F115-F5AB66F419FF}"/>
                </a:ext>
              </a:extLst>
            </p:cNvPr>
            <p:cNvSpPr/>
            <p:nvPr/>
          </p:nvSpPr>
          <p:spPr>
            <a:xfrm>
              <a:off x="2632094" y="1322895"/>
              <a:ext cx="7011149" cy="289293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612000" rIns="72000" bIns="72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Wingdings" panose="05000000000000000000" pitchFamily="2" charset="2"/>
                <a:buChar char=""/>
                <a:tabLst/>
                <a:defRPr/>
              </a:pPr>
              <a:endParaRPr kumimoji="0" lang="en-US" altLang="ko-KR" sz="1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DF222557-6EDE-BF11-3ED0-C8E3BFE00DFA}"/>
                </a:ext>
              </a:extLst>
            </p:cNvPr>
            <p:cNvSpPr txBox="1"/>
            <p:nvPr/>
          </p:nvSpPr>
          <p:spPr>
            <a:xfrm>
              <a:off x="2695209" y="1564693"/>
              <a:ext cx="6884180" cy="2352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marR="0" lvl="0" indent="-171450" algn="l" defTabSz="914400" rtl="0" eaLnBrk="1" fontAlgn="auto" latinLnBrk="1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개 요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	:  SK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인천석유화학 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P-X Raffinate Column </a:t>
              </a:r>
              <a:r>
                <a:rPr kumimoji="0" lang="ko-KR" alt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공정열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회수</a:t>
              </a:r>
              <a:endPara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투 자 비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	:  SK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인천석화 설비개조 약 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200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억원</a:t>
              </a:r>
              <a:endPara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투자기간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	:  ‘19.3Q (3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년 주기 대보수 기간 중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수 열 량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	:  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연간 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280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천</a:t>
              </a:r>
              <a:r>
                <a:rPr kumimoji="0" lang="en-US" altLang="ko-KR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Gcal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(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동절기 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40Gcal/h, </a:t>
              </a:r>
              <a:r>
                <a:rPr kumimoji="0" lang="ko-KR" alt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하절기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25Gcal/h)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수열가격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	:  </a:t>
              </a:r>
              <a:r>
                <a:rPr kumimoji="0" lang="en-US" altLang="ko-KR" sz="1100" b="1" i="0" u="none" strike="noStrike" kern="120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11~4</a:t>
              </a:r>
              <a:r>
                <a:rPr kumimoji="0" lang="ko-KR" altLang="en-US" sz="1100" b="1" i="0" u="none" strike="noStrike" kern="120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월 </a:t>
              </a:r>
              <a:r>
                <a:rPr kumimoji="0" lang="en-US" altLang="ko-KR" sz="1100" b="1" i="0" u="none" strike="noStrike" kern="120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30,000</a:t>
              </a:r>
              <a:r>
                <a:rPr kumimoji="0" lang="ko-KR" altLang="en-US" sz="1100" b="1" i="0" u="none" strike="noStrike" kern="120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원</a:t>
              </a:r>
              <a:r>
                <a:rPr kumimoji="0" lang="en-US" altLang="ko-KR" sz="1100" b="1" i="0" u="none" strike="noStrike" kern="120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/</a:t>
              </a:r>
              <a:r>
                <a:rPr kumimoji="0" lang="en-US" altLang="ko-KR" sz="1100" b="1" i="0" u="none" strike="noStrike" kern="1200" cap="none" spc="-5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Gcal</a:t>
              </a:r>
              <a:r>
                <a:rPr kumimoji="0" lang="en-US" altLang="ko-KR" sz="1100" b="1" i="0" u="none" strike="noStrike" kern="120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, 5~10</a:t>
              </a:r>
              <a:r>
                <a:rPr kumimoji="0" lang="ko-KR" altLang="en-US" sz="1100" b="1" i="0" u="none" strike="noStrike" kern="120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월 </a:t>
              </a:r>
              <a:r>
                <a:rPr kumimoji="0" lang="en-US" altLang="ko-KR" sz="1100" b="1" i="0" u="none" strike="noStrike" kern="120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20,000</a:t>
              </a:r>
              <a:r>
                <a:rPr kumimoji="0" lang="ko-KR" altLang="en-US" sz="1100" b="1" i="0" u="none" strike="noStrike" kern="120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원</a:t>
              </a:r>
              <a:r>
                <a:rPr kumimoji="0" lang="en-US" altLang="ko-KR" sz="1100" b="1" i="0" u="none" strike="noStrike" kern="120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/</a:t>
              </a:r>
              <a:r>
                <a:rPr kumimoji="0" lang="en-US" altLang="ko-KR" sz="1100" b="1" i="0" u="none" strike="noStrike" kern="1200" cap="none" spc="-5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Gcal</a:t>
              </a:r>
              <a:r>
                <a:rPr kumimoji="0" lang="en-US" altLang="ko-KR" sz="1100" b="1" i="0" u="none" strike="noStrike" kern="120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(’20~’21</a:t>
              </a:r>
              <a:r>
                <a:rPr kumimoji="0" lang="ko-KR" altLang="en-US" sz="1100" b="1" i="0" u="none" strike="noStrike" kern="120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년 </a:t>
              </a:r>
              <a:r>
                <a:rPr kumimoji="0" lang="en-US" altLang="ko-KR" sz="1100" b="1" i="0" u="none" strike="noStrike" kern="120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15,000</a:t>
              </a:r>
              <a:r>
                <a:rPr kumimoji="0" lang="ko-KR" altLang="en-US" sz="1100" b="1" i="0" u="none" strike="noStrike" kern="120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원</a:t>
              </a:r>
              <a:r>
                <a:rPr kumimoji="0" lang="en-US" altLang="ko-KR" sz="1100" b="1" i="0" u="none" strike="noStrike" kern="120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), </a:t>
              </a:r>
              <a:r>
                <a:rPr kumimoji="0" lang="ko-KR" altLang="en-US" sz="1100" b="1" i="0" u="none" strike="noStrike" kern="120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주택용 </a:t>
              </a:r>
              <a:r>
                <a:rPr kumimoji="0" lang="ko-KR" altLang="en-US" sz="1100" b="1" i="0" u="none" strike="noStrike" kern="1200" cap="none" spc="-5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열요금</a:t>
              </a:r>
              <a:r>
                <a:rPr kumimoji="0" lang="ko-KR" altLang="en-US" sz="1100" b="1" i="0" u="none" strike="noStrike" kern="120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연동</a:t>
              </a:r>
              <a:endParaRPr kumimoji="0" lang="en-US" altLang="ko-KR" sz="1100" b="1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1200" cap="none" spc="-3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청라에너지와</a:t>
              </a:r>
              <a:r>
                <a:rPr kumimoji="0" lang="ko-KR" altLang="en-US" sz="1100" b="1" i="0" u="none" strike="noStrike" kern="1200" cap="none" spc="-3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별도협약을 통해 </a:t>
              </a:r>
              <a:r>
                <a:rPr kumimoji="0" lang="en-US" altLang="ko-KR" sz="1100" b="1" i="0" u="none" strike="noStrike" kern="1200" cap="none" spc="-3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2023</a:t>
              </a:r>
              <a:r>
                <a:rPr kumimoji="0" lang="ko-KR" altLang="en-US" sz="1100" b="1" i="0" u="none" strike="noStrike" kern="1200" cap="none" spc="-3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년까지는 </a:t>
              </a:r>
              <a:r>
                <a:rPr kumimoji="0" lang="ko-KR" altLang="en-US" sz="1100" b="1" i="0" u="none" strike="noStrike" kern="1200" cap="none" spc="-3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공동수열</a:t>
              </a:r>
              <a:r>
                <a:rPr kumimoji="0" lang="en-US" altLang="ko-KR" sz="1100" b="1" i="0" u="none" strike="noStrike" kern="1200" cap="none" spc="-3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, </a:t>
              </a:r>
              <a:r>
                <a:rPr kumimoji="0" lang="ko-KR" altLang="en-US" sz="1100" b="1" i="0" u="none" strike="noStrike" kern="1200" cap="none" spc="-3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이후</a:t>
              </a:r>
              <a:r>
                <a:rPr kumimoji="0" lang="en-US" altLang="ko-KR" sz="1100" b="1" i="0" u="none" strike="noStrike" kern="1200" cap="none" spc="-3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INTECO</a:t>
              </a:r>
              <a:r>
                <a:rPr kumimoji="0" lang="ko-KR" altLang="en-US" sz="1100" b="1" i="0" u="none" strike="noStrike" kern="1200" cap="none" spc="-3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단독 수열</a:t>
              </a:r>
              <a:r>
                <a:rPr kumimoji="0" lang="ko-KR" altLang="en-US" sz="1100" b="0" i="0" u="none" strike="noStrike" kern="1200" cap="none" spc="-3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</a:t>
              </a:r>
              <a:r>
                <a:rPr kumimoji="0" lang="en-US" altLang="ko-KR" sz="1100" b="1" i="0" u="none" strike="noStrike" kern="1200" cap="none" spc="-3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ko-KR" altLang="en-US" sz="1100" b="1" i="0" u="none" strike="noStrike" kern="1200" cap="none" spc="-3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청라에너지와</a:t>
              </a:r>
              <a:r>
                <a:rPr kumimoji="0" lang="ko-KR" altLang="en-US" sz="1100" b="1" i="0" u="none" strike="noStrike" kern="1200" cap="none" spc="-3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협의 진행</a:t>
              </a:r>
              <a:r>
                <a:rPr kumimoji="0" lang="en-US" altLang="ko-KR" sz="1100" b="1" i="0" u="none" strike="noStrike" kern="1200" cap="none" spc="-3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</a:p>
            <a:p>
              <a:pPr marL="171450" indent="-171450">
                <a:lnSpc>
                  <a:spcPct val="120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진행경과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	:  ’19.11 </a:t>
              </a:r>
              <a:r>
                <a:rPr kumimoji="0" lang="ko-KR" alt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열거래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개시</a:t>
              </a:r>
              <a:endPara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171450" indent="-171450">
                <a:lnSpc>
                  <a:spcPct val="120000"/>
                </a:lnSpc>
                <a:spcBef>
                  <a:spcPts val="500"/>
                </a:spcBef>
                <a:buFont typeface="Wingdings" panose="05000000000000000000" pitchFamily="2" charset="2"/>
                <a:buChar char="§"/>
                <a:tabLst>
                  <a:tab pos="896938" algn="l"/>
                  <a:tab pos="987425" algn="l"/>
                </a:tabLst>
                <a:defRPr/>
              </a:pPr>
              <a:r>
                <a:rPr lang="ko-KR" altLang="en-US" sz="11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추가 거래 </a:t>
              </a:r>
              <a:r>
                <a:rPr lang="en-US" altLang="ko-KR" sz="11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: </a:t>
              </a:r>
              <a:r>
                <a:rPr lang="ko-KR" altLang="en-US" sz="11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추가 </a:t>
              </a:r>
              <a:r>
                <a:rPr lang="ko-KR" altLang="en-US" sz="1100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공정열</a:t>
              </a:r>
              <a:r>
                <a:rPr lang="ko-KR" altLang="en-US" sz="11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1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10G/h </a:t>
              </a:r>
              <a:r>
                <a:rPr lang="ko-KR" altLang="en-US" sz="11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계약 </a:t>
              </a:r>
              <a:r>
                <a:rPr lang="en-US" altLang="ko-KR" sz="11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(`23.1Q </a:t>
              </a:r>
              <a:r>
                <a:rPr lang="ko-KR" altLang="en-US" sz="11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공급</a:t>
              </a:r>
              <a:r>
                <a:rPr lang="en-US" altLang="ko-KR" sz="11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br>
                <a:rPr lang="en-US" altLang="ko-KR" sz="11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1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	</a:t>
              </a:r>
              <a:r>
                <a:rPr lang="ko-KR" altLang="en-US" sz="1100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청라</a:t>
              </a:r>
              <a:r>
                <a:rPr lang="ko-KR" altLang="en-US" sz="11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수열 물량 </a:t>
              </a:r>
              <a:r>
                <a:rPr lang="en-US" altLang="ko-KR" sz="1100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inteco</a:t>
              </a:r>
              <a:r>
                <a:rPr lang="en-US" altLang="ko-KR" sz="11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1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단독 수열 </a:t>
              </a:r>
              <a:r>
                <a:rPr lang="en-US" altLang="ko-KR" sz="11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25G/h (`23.2Q)</a:t>
              </a:r>
              <a:endPara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AB2F7179-C33F-4DFB-25A2-57BB65444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462" t="25447" r="36189" b="40954"/>
            <a:stretch/>
          </p:blipFill>
          <p:spPr>
            <a:xfrm>
              <a:off x="7814406" y="1435742"/>
              <a:ext cx="1720996" cy="10572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138106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lvl="0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8. [</a:t>
            </a:r>
            <a:r>
              <a:rPr lang="ko-KR" altLang="en-US" b="1" err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미활용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저가 열원 개발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]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열원 확보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(2/4)</a:t>
            </a:r>
            <a:endParaRPr lang="ko-KR" altLang="en-US" sz="16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D1C29118-3BC7-721D-F583-AF08A91C33CF}"/>
              </a:ext>
            </a:extLst>
          </p:cNvPr>
          <p:cNvSpPr/>
          <p:nvPr/>
        </p:nvSpPr>
        <p:spPr>
          <a:xfrm>
            <a:off x="488514" y="880144"/>
            <a:ext cx="1307860" cy="2553586"/>
          </a:xfrm>
          <a:prstGeom prst="rect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송도자원순환센터</a:t>
            </a:r>
            <a:endParaRPr kumimoji="0" lang="en-US" altLang="ko-KR" sz="1200" b="1" i="0" u="none" strike="noStrike" kern="0" cap="none" spc="-1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1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소각여열</a:t>
            </a:r>
            <a:endParaRPr kumimoji="0" lang="en-US" altLang="ko-KR" sz="1200" b="1" i="0" u="none" strike="noStrike" kern="0" cap="none" spc="-1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-1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(3</a:t>
            </a:r>
            <a:r>
              <a:rPr kumimoji="0" lang="ko-KR" altLang="en-US" sz="1200" b="1" i="0" u="none" strike="noStrike" kern="0" cap="none" spc="-1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호기</a:t>
            </a:r>
            <a:r>
              <a:rPr kumimoji="0" lang="en-US" altLang="ko-KR" sz="1200" b="1" i="0" u="none" strike="noStrike" kern="0" cap="none" spc="-1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0C611C31-A37A-5882-E98E-20090817EF3D}"/>
              </a:ext>
            </a:extLst>
          </p:cNvPr>
          <p:cNvSpPr/>
          <p:nvPr/>
        </p:nvSpPr>
        <p:spPr>
          <a:xfrm>
            <a:off x="1931237" y="880145"/>
            <a:ext cx="7485812" cy="255358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612000" rIns="72000" bIns="72000"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"/>
              <a:tabLst/>
              <a:defRPr/>
            </a:pPr>
            <a:endParaRPr kumimoji="0" lang="en-US" altLang="ko-KR" sz="11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B97E1DB-C0F0-C1AA-0089-1941A9BC490D}"/>
              </a:ext>
            </a:extLst>
          </p:cNvPr>
          <p:cNvSpPr txBox="1"/>
          <p:nvPr/>
        </p:nvSpPr>
        <p:spPr>
          <a:xfrm>
            <a:off x="1998667" y="902666"/>
            <a:ext cx="5397490" cy="244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위 치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송도자원순환센터 내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호기 신규 설치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송도동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380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번지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 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시설규모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생활폐기물 소각 설비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250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일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기존설비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500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일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총사업비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950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억원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정부지원금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2/3 +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민간자본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1/3)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참 여 사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테크로스 外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FI, SI (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출자비율 미정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사업기간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사업개시부터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년간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연소여열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연간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160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천</a:t>
            </a: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Gcal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(20Gcal/h)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수열가격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미정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진행경과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’21.6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소각장 증설 공동추진 합의서 체결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인천종합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테크로스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AF4291E5-A969-FCD8-5EF0-0DFA746EC1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092" t="35785" r="31827" b="37077"/>
          <a:stretch/>
        </p:blipFill>
        <p:spPr>
          <a:xfrm>
            <a:off x="7463586" y="1002171"/>
            <a:ext cx="1837222" cy="169250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71F3548A-DEF4-76E5-3C1F-DBFD2AF4AD6A}"/>
              </a:ext>
            </a:extLst>
          </p:cNvPr>
          <p:cNvSpPr/>
          <p:nvPr/>
        </p:nvSpPr>
        <p:spPr>
          <a:xfrm>
            <a:off x="488515" y="3577934"/>
            <a:ext cx="1307860" cy="2660879"/>
          </a:xfrm>
          <a:prstGeom prst="rect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1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인천 </a:t>
            </a:r>
            <a:r>
              <a:rPr kumimoji="0" lang="ko-KR" altLang="en-US" sz="1200" b="1" i="0" u="none" strike="noStrike" kern="0" cap="none" spc="-11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북항</a:t>
            </a:r>
            <a:endParaRPr kumimoji="0" lang="en-US" altLang="ko-KR" sz="1200" b="1" i="0" u="none" strike="noStrike" kern="0" cap="none" spc="-11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1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연료전지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9C633C2-D012-2ECF-CF21-919DD9BC358F}"/>
              </a:ext>
            </a:extLst>
          </p:cNvPr>
          <p:cNvSpPr/>
          <p:nvPr/>
        </p:nvSpPr>
        <p:spPr>
          <a:xfrm>
            <a:off x="1931238" y="3577934"/>
            <a:ext cx="7485812" cy="2660879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72000" bIns="72000" rtlCol="0" anchor="t"/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위 치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인천시 서구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원창동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394, 394-21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약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48,000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평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설비용량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39.6MW, PAFC(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인산형 연료전지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 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총사업비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약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2,500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억원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참 여 사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한국토지신탁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투자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운영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),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삼천리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ES(EPC)</a:t>
            </a:r>
          </a:p>
          <a:p>
            <a:pPr marL="914400" marR="0" lvl="2" indent="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  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두산퓨얼셀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주기기공급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),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인천도시가스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가스공급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수 열 량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22.5Gcal/h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진행현황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데이터센터 구축 타당성 용역 진행중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(’23. 4Q)</a:t>
            </a:r>
            <a:b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</a:b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                    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데이터센터 사업가능 여부에 따라 연료전지 발전소 추진예정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155DE4A2-26A4-3298-054D-78FA17FAC5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650"/>
          <a:stretch/>
        </p:blipFill>
        <p:spPr>
          <a:xfrm>
            <a:off x="7043093" y="3622380"/>
            <a:ext cx="2235503" cy="25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01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참고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8. [</a:t>
            </a:r>
            <a:r>
              <a:rPr kumimoji="0" lang="ko-KR" alt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미활용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저가 열원 개발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]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열원 확보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</a:t>
            </a:r>
            <a:r>
              <a:rPr lang="en-US" altLang="ko-KR" b="1" noProof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1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/4)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88515" y="880145"/>
            <a:ext cx="8928533" cy="5547287"/>
            <a:chOff x="1775520" y="908720"/>
            <a:chExt cx="8640960" cy="5547287"/>
          </a:xfrm>
        </p:grpSpPr>
        <p:sp>
          <p:nvSpPr>
            <p:cNvPr id="7" name="직사각형 6"/>
            <p:cNvSpPr/>
            <p:nvPr/>
          </p:nvSpPr>
          <p:spPr>
            <a:xfrm>
              <a:off x="1775520" y="908720"/>
              <a:ext cx="1265736" cy="2660879"/>
            </a:xfrm>
            <a:prstGeom prst="rect">
              <a:avLst/>
            </a:prstGeom>
            <a:solidFill>
              <a:srgbClr val="FFCC99"/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1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위드인천</a:t>
              </a:r>
              <a:r>
                <a:rPr kumimoji="0" lang="en-US" altLang="ko-KR" sz="1200" b="1" i="0" u="none" strike="noStrike" kern="0" cap="none" spc="-11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1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연료전지</a:t>
              </a:r>
              <a:endParaRPr kumimoji="0" lang="en-US" altLang="ko-KR" sz="1200" b="1" i="0" u="none" strike="noStrike" kern="0" cap="none" spc="-11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-11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ko-KR" altLang="en-US" sz="1200" b="1" i="0" u="none" strike="noStrike" kern="0" cap="none" spc="-11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쌍용건설</a:t>
              </a:r>
              <a:r>
                <a:rPr kumimoji="0" lang="en-US" altLang="ko-KR" sz="1200" b="1" i="0" u="none" strike="noStrike" kern="0" cap="none" spc="-11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171775" y="908720"/>
              <a:ext cx="7244705" cy="266087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612000" rIns="72000" bIns="72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Wingdings" panose="05000000000000000000" pitchFamily="2" charset="2"/>
                <a:buChar char=""/>
                <a:tabLst/>
                <a:defRPr/>
              </a:pPr>
              <a:endParaRPr kumimoji="0" lang="en-US" altLang="ko-KR" sz="1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37032" y="922721"/>
              <a:ext cx="6112183" cy="2652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위 치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	: 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인천시 남동구 </a:t>
              </a:r>
              <a:r>
                <a:rPr kumimoji="0" lang="ko-KR" altLang="en-US" sz="1100" b="1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논현고잔로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173(</a:t>
              </a:r>
              <a:r>
                <a:rPr kumimoji="0" lang="ko-KR" altLang="en-US" sz="1100" b="1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위드인천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E 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유휴부지 내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설비용량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	: </a:t>
              </a:r>
              <a:r>
                <a:rPr kumimoji="0" lang="en-US" altLang="ko-KR" sz="1100" b="1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10MW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,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</a:t>
              </a:r>
              <a:r>
                <a:rPr kumimoji="0" lang="en-US" altLang="ko-KR" sz="1100" b="1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PAFC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인산형 연료전지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총사업비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	: 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약 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500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억원</a:t>
              </a:r>
              <a:endPara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참 여 사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	: 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쌍용건설 등</a:t>
              </a:r>
              <a:endPara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수 열 량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	: 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연간 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47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천</a:t>
              </a:r>
              <a:r>
                <a:rPr kumimoji="0" lang="en-US" altLang="ko-KR" sz="1100" b="1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Gcal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(6Gcal/h)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수열가격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	: 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협의예정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남부소각장 </a:t>
              </a:r>
              <a:r>
                <a:rPr kumimoji="0" lang="ko-KR" altLang="en-US" sz="1100" b="1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소각열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단가 수준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위드인천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-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쌍용건설간 연료전지사업 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MOU 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체결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(23.10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월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향후일정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	: ‘24.1Q 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발전사업허가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, CHPS 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낙찰 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/ ’25.1Q 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착공 </a:t>
              </a:r>
              <a:endPara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                        / ’26.1Q 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준공 및 </a:t>
              </a:r>
              <a:r>
                <a:rPr kumimoji="0" lang="ko-KR" altLang="en-US" sz="1100" b="1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열거래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개시</a:t>
              </a:r>
              <a:endPara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775520" y="3730505"/>
              <a:ext cx="1265736" cy="2725502"/>
            </a:xfrm>
            <a:prstGeom prst="rect">
              <a:avLst/>
            </a:prstGeom>
            <a:solidFill>
              <a:srgbClr val="FFCC99"/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0" tIns="0" rIns="0" bIns="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1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위드인천</a:t>
              </a:r>
              <a:r>
                <a:rPr kumimoji="0" lang="en-US" altLang="ko-KR" sz="1200" b="1" i="0" u="none" strike="noStrike" kern="0" cap="none" spc="-11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1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연료전지</a:t>
              </a:r>
              <a:endParaRPr kumimoji="0" lang="en-US" altLang="ko-KR" sz="1200" b="1" i="0" u="none" strike="noStrike" kern="0" cap="none" spc="-11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-11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ko-KR" altLang="en-US" sz="1200" b="1" i="0" u="none" strike="noStrike" kern="0" cap="none" spc="-11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드림라인</a:t>
              </a:r>
              <a:r>
                <a:rPr kumimoji="0" lang="en-US" altLang="ko-KR" sz="1200" b="1" i="0" u="none" strike="noStrike" kern="0" cap="none" spc="-11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171775" y="3730504"/>
              <a:ext cx="7244705" cy="272550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612000" rIns="72000" bIns="72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Wingdings" panose="05000000000000000000" pitchFamily="2" charset="2"/>
                <a:buChar char=""/>
                <a:tabLst/>
                <a:defRPr/>
              </a:pPr>
              <a:endParaRPr kumimoji="0" lang="en-US" altLang="ko-KR" sz="1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37033" y="3744505"/>
              <a:ext cx="5720941" cy="2652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위 치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	: 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인천시 남동구 </a:t>
              </a:r>
              <a:r>
                <a:rPr kumimoji="0" lang="ko-KR" altLang="en-US" sz="1100" b="1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논현고잔로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173(</a:t>
              </a:r>
              <a:r>
                <a:rPr kumimoji="0" lang="ko-KR" altLang="en-US" sz="1100" b="1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위드인천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E 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유휴부지 내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설비용량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	: 10MW,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PAFC(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인산형 연료전지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총사업비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	: 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약 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500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억원</a:t>
              </a:r>
              <a:endPara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참 여 사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	: 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드림라인 등</a:t>
              </a:r>
              <a:endPara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수 열 량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	: 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연간 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47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천</a:t>
              </a:r>
              <a:r>
                <a:rPr kumimoji="0" lang="en-US" altLang="ko-KR" sz="1100" b="1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Gcal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(</a:t>
              </a:r>
              <a:r>
                <a:rPr kumimoji="0" lang="en-US" altLang="ko-KR" sz="1100" b="1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6Gcal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/h)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수열가격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	: 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협의예정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남부소각장 </a:t>
              </a:r>
              <a:r>
                <a:rPr kumimoji="0" lang="ko-KR" altLang="en-US" sz="1100" b="1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소각열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단가 수준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연료전지 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+ 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데이터센터 결합된 사업모델 검토</a:t>
              </a:r>
              <a:endPara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향후일정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	: ‘25.1Q 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발전사업허가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, CHPS 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낙찰 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/ ’26.1Q 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착공 </a:t>
              </a:r>
              <a:endPara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                       / ’27.1Q 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준공 및 </a:t>
              </a:r>
              <a:r>
                <a:rPr kumimoji="0" lang="ko-KR" altLang="en-US" sz="1100" b="1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열거래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개시</a:t>
              </a:r>
              <a:endPara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A608776-8FB3-E51C-D3DC-6B2E89BEA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1801" y="4168238"/>
            <a:ext cx="3080851" cy="20106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AEFD82C4-64CC-EF3C-83DD-5CC1D4732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9354" y="1336616"/>
            <a:ext cx="2903298" cy="191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54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8. [</a:t>
            </a:r>
            <a:r>
              <a:rPr lang="ko-KR" altLang="en-US" b="1" err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미활용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저가 열원 개발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]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열원 확보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(3/4)</a:t>
            </a:r>
            <a:endParaRPr lang="ko-KR" altLang="en-US" sz="16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88514" y="875354"/>
            <a:ext cx="1307860" cy="2504545"/>
          </a:xfrm>
          <a:prstGeom prst="rect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1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인천연료전지</a:t>
            </a:r>
            <a:endParaRPr kumimoji="0" lang="en-US" altLang="ko-KR" sz="1200" b="1" i="0" u="none" strike="noStrike" kern="0" cap="none" spc="-11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931237" y="875354"/>
            <a:ext cx="7485812" cy="250454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612000" rIns="72000" bIns="72000"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"/>
              <a:tabLst/>
              <a:defRPr/>
            </a:pPr>
            <a:endParaRPr kumimoji="0" lang="en-US" altLang="ko-KR" sz="11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98667" y="889648"/>
            <a:ext cx="5367790" cy="240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위 치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인천시 동구 </a:t>
            </a:r>
            <a:r>
              <a:rPr kumimoji="0" lang="ko-KR" alt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송림동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두산인프라코어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출하장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/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약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3,000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평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/>
            </a:r>
            <a:b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</a:b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  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기존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500A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배관에서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1km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이내 위치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 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설비용량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40MW, PAFC(</a:t>
            </a:r>
            <a:r>
              <a:rPr kumimoji="0" lang="ko-KR" alt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인산형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연료전지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 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총사업비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2,347 </a:t>
            </a:r>
            <a:r>
              <a:rPr kumimoji="0" lang="ko-KR" alt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억원</a:t>
            </a:r>
            <a:endParaRPr kumimoji="0" lang="en-US" altLang="ko-KR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참 여 사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한수원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60%,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삼천리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20%, </a:t>
            </a:r>
            <a:r>
              <a:rPr kumimoji="0" lang="ko-KR" alt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두산건설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20%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endParaRPr kumimoji="0" lang="en-US" altLang="ko-KR" sz="11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수 열 량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연간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160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천</a:t>
            </a:r>
            <a:r>
              <a:rPr kumimoji="0" lang="en-US" altLang="ko-KR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Gcal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(20Gcal/h) 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수열가격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계절별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22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천원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~27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천원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도시가스 연동</a:t>
            </a:r>
            <a:endParaRPr kumimoji="0" lang="en-US" altLang="ko-KR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진행경과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’18.8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SPC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설립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/ ’19.4Q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착공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 ’21.1Q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시운전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열거래 개시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endParaRPr kumimoji="0" lang="en-US" altLang="ko-KR" sz="11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rcRect l="9293" t="12524" r="25285" b="4770"/>
          <a:stretch/>
        </p:blipFill>
        <p:spPr>
          <a:xfrm>
            <a:off x="7463586" y="1023312"/>
            <a:ext cx="1837222" cy="180455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55E11FF-FE47-EEB2-3842-D33E9353449D}"/>
              </a:ext>
            </a:extLst>
          </p:cNvPr>
          <p:cNvSpPr/>
          <p:nvPr/>
        </p:nvSpPr>
        <p:spPr>
          <a:xfrm>
            <a:off x="488515" y="3684274"/>
            <a:ext cx="1307550" cy="2158979"/>
          </a:xfrm>
          <a:prstGeom prst="rect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1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송도자원순환센터</a:t>
            </a:r>
            <a:endParaRPr kumimoji="0" lang="en-US" altLang="ko-KR" sz="1200" b="1" i="0" u="none" strike="noStrike" kern="0" cap="none" spc="-11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-11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SRF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1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연소여열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A19C1034-968A-8C1C-5B94-6B3F7D971568}"/>
              </a:ext>
            </a:extLst>
          </p:cNvPr>
          <p:cNvSpPr/>
          <p:nvPr/>
        </p:nvSpPr>
        <p:spPr>
          <a:xfrm>
            <a:off x="1930896" y="3684274"/>
            <a:ext cx="7484037" cy="2158979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612000" rIns="72000" bIns="72000" rtlCol="0" anchor="t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"/>
              <a:tabLst/>
              <a:defRPr/>
            </a:pPr>
            <a:endParaRPr kumimoji="0" lang="en-US" altLang="ko-KR" sz="11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2FAA520-1C60-6F34-9A54-1DEFD80046F6}"/>
              </a:ext>
            </a:extLst>
          </p:cNvPr>
          <p:cNvSpPr txBox="1"/>
          <p:nvPr/>
        </p:nvSpPr>
        <p:spPr>
          <a:xfrm>
            <a:off x="1998310" y="3697866"/>
            <a:ext cx="5396210" cy="1948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위 치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송도자원순환센터 신규 고형연료보일러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연소여열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시설규모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고형연료 전용보일러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90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일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전처리시설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223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톤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일 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총사업비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630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억원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사업기간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사업개시부터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년간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이후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년 연장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연소여열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연간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60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천</a:t>
            </a: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Gcal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(4.4~7.7 </a:t>
            </a: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Gcal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/h)</a:t>
            </a:r>
            <a:b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</a:b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  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미래엔인천에너지와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50:50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공동수열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미래엔 보유 기존배관 이용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수열가격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22,500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원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</a:t>
            </a: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Gcal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(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미래엔인천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배관사용료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3,500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원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</a:t>
            </a: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Gcal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별도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진행경과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	:  ’18.8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계약체결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 ~’19.9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설계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공사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 ’19.10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시운전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준공 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B1C9442-3CD7-21BE-8058-962C0197B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92" t="35785" r="31827" b="37077"/>
          <a:stretch/>
        </p:blipFill>
        <p:spPr>
          <a:xfrm>
            <a:off x="7461933" y="3803798"/>
            <a:ext cx="1836787" cy="127923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88502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lvl="0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10. [</a:t>
            </a:r>
            <a:r>
              <a:rPr lang="ko-KR" altLang="en-US" b="1" err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유후부지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활용 연료전지 개발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] 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열원 확보</a:t>
            </a:r>
            <a:endParaRPr lang="ko-KR" altLang="en-US" sz="16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493958" y="712318"/>
            <a:ext cx="9025682" cy="124314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72000" tIns="72000" rIns="72000" bIns="72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위드인천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부지 내 연료전지 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(12G/h (6G/h + 6G/h))</a:t>
            </a:r>
          </a:p>
          <a:p>
            <a:pPr marL="442913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저가열원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개발로 동절기 고가 열원 대체하여 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20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억원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/y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수익개선 기대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42913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쌍용건설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(23.10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월 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MOU),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드림라인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데이터센터 연계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등과 사업검토 진행 中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42913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3275B15E-6912-8B12-6DA0-DFA367474437}"/>
              </a:ext>
            </a:extLst>
          </p:cNvPr>
          <p:cNvGrpSpPr/>
          <p:nvPr/>
        </p:nvGrpSpPr>
        <p:grpSpPr>
          <a:xfrm>
            <a:off x="614799" y="1762623"/>
            <a:ext cx="4392000" cy="4587661"/>
            <a:chOff x="5054566" y="1863136"/>
            <a:chExt cx="4392000" cy="4587661"/>
          </a:xfrm>
        </p:grpSpPr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25E9BC8E-60B8-767D-45CD-FECE61CDE2CC}"/>
                </a:ext>
              </a:extLst>
            </p:cNvPr>
            <p:cNvSpPr/>
            <p:nvPr/>
          </p:nvSpPr>
          <p:spPr>
            <a:xfrm>
              <a:off x="5054566" y="1863136"/>
              <a:ext cx="4392000" cy="288000"/>
            </a:xfrm>
            <a:prstGeom prst="rect">
              <a:avLst/>
            </a:prstGeom>
            <a:solidFill>
              <a:srgbClr val="E3E3E3"/>
            </a:solidFill>
            <a:ln w="12700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anchor="ctr"/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연료전지 사업 유치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BBC1F091-FDB4-7E44-5B22-FD00CFC6FECD}"/>
                </a:ext>
              </a:extLst>
            </p:cNvPr>
            <p:cNvSpPr/>
            <p:nvPr/>
          </p:nvSpPr>
          <p:spPr>
            <a:xfrm>
              <a:off x="5054566" y="2317690"/>
              <a:ext cx="4392000" cy="413310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2000" tIns="72000" rIns="0" bIns="72000" rtlCol="0" anchor="t"/>
            <a:lstStyle/>
            <a:p>
              <a:pPr marL="196850" marR="0" lvl="1" indent="-1968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유휴부지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활용하여 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20MW(10MW x2) 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연료전지 사업 유치</a:t>
              </a:r>
              <a:endPara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1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   (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유휴 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3.4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천평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/ 11,530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㎡)</a:t>
              </a:r>
            </a:p>
            <a:p>
              <a:pPr marL="0" marR="0" lvl="1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196850" marR="0" lvl="1" indent="-1968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저가열원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확보를 통한 약 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20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억원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/y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손익개선 기대</a:t>
              </a:r>
              <a:endPara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196850" marR="0" lvl="1" indent="-1968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q"/>
                <a:tabLst/>
                <a:defRPr/>
              </a:pPr>
              <a:endPara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196850" marR="0" lvl="1" indent="-1968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사업구조 </a:t>
              </a:r>
              <a:endPara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0" marR="0" lvl="1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    </a:t>
              </a:r>
              <a:endPara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8" name="Rectangle: Rounded Corners 2">
              <a:extLst>
                <a:ext uri="{FF2B5EF4-FFF2-40B4-BE49-F238E27FC236}">
                  <a16:creationId xmlns="" xmlns:a16="http://schemas.microsoft.com/office/drawing/2014/main" id="{861D2379-B662-8AA5-5CF8-C666BA906C3B}"/>
                </a:ext>
              </a:extLst>
            </p:cNvPr>
            <p:cNvSpPr/>
            <p:nvPr/>
          </p:nvSpPr>
          <p:spPr>
            <a:xfrm>
              <a:off x="5231372" y="3985397"/>
              <a:ext cx="1397085" cy="205060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9525" cap="rnd" cmpd="sng" algn="ctr">
              <a:solidFill>
                <a:srgbClr val="9A9A9A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bg1">
                  <a:lumMod val="75000"/>
                  <a:alpha val="60000"/>
                </a:schemeClr>
              </a:glow>
            </a:effectLst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="" xmlns:a16="http://schemas.microsoft.com/office/drawing/2014/main" id="{CCF2EBFC-2357-B3D2-0A04-B6AB302E0181}"/>
                </a:ext>
              </a:extLst>
            </p:cNvPr>
            <p:cNvSpPr/>
            <p:nvPr/>
          </p:nvSpPr>
          <p:spPr>
            <a:xfrm>
              <a:off x="5226112" y="3996212"/>
              <a:ext cx="1397085" cy="195576"/>
            </a:xfrm>
            <a:prstGeom prst="roundRect">
              <a:avLst>
                <a:gd name="adj" fmla="val 1096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위드인천</a:t>
              </a:r>
              <a:endPara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="" xmlns:a16="http://schemas.microsoft.com/office/drawing/2014/main" id="{9FAB81FF-1E7B-A502-ED27-66892F34D6CD}"/>
                </a:ext>
              </a:extLst>
            </p:cNvPr>
            <p:cNvSpPr/>
            <p:nvPr/>
          </p:nvSpPr>
          <p:spPr>
            <a:xfrm>
              <a:off x="5190599" y="4472603"/>
              <a:ext cx="1432597" cy="1234964"/>
            </a:xfrm>
            <a:prstGeom prst="roundRect">
              <a:avLst>
                <a:gd name="adj" fmla="val 10966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marR="0" lvl="0" indent="-17145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부지제공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임대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</a:p>
            <a:p>
              <a:pPr marL="171450" marR="0" lvl="0" indent="-171450" algn="just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열수급</a:t>
              </a:r>
              <a:endPara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171450" marR="0" lvl="0" indent="-171450" algn="just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O&amp;M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협력</a:t>
              </a:r>
              <a:endPara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주민수용성 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/>
              </a:r>
              <a:b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</a:b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확보 지원</a:t>
              </a:r>
              <a:endPara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1" name="Rectangle: Rounded Corners 2">
              <a:extLst>
                <a:ext uri="{FF2B5EF4-FFF2-40B4-BE49-F238E27FC236}">
                  <a16:creationId xmlns="" xmlns:a16="http://schemas.microsoft.com/office/drawing/2014/main" id="{50B9F6BA-0DA0-EABF-A10C-0AC2D73DA699}"/>
                </a:ext>
              </a:extLst>
            </p:cNvPr>
            <p:cNvSpPr/>
            <p:nvPr/>
          </p:nvSpPr>
          <p:spPr>
            <a:xfrm>
              <a:off x="7456227" y="3985399"/>
              <a:ext cx="862759" cy="64355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9525" cap="rnd" cmpd="sng" algn="ctr">
              <a:solidFill>
                <a:srgbClr val="9A9A9A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bg1">
                  <a:lumMod val="75000"/>
                  <a:alpha val="60000"/>
                </a:schemeClr>
              </a:glow>
            </a:effectLst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542BAED2-303C-216B-EE62-5D87C881E4C0}"/>
                </a:ext>
              </a:extLst>
            </p:cNvPr>
            <p:cNvSpPr/>
            <p:nvPr/>
          </p:nvSpPr>
          <p:spPr>
            <a:xfrm>
              <a:off x="7468724" y="3996211"/>
              <a:ext cx="862759" cy="170287"/>
            </a:xfrm>
            <a:prstGeom prst="roundRect">
              <a:avLst>
                <a:gd name="adj" fmla="val 1096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Equity</a:t>
              </a:r>
              <a:endPara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="" xmlns:a16="http://schemas.microsoft.com/office/drawing/2014/main" id="{D051BDA6-4373-70F9-CB57-5EF71CAE4AD8}"/>
                </a:ext>
              </a:extLst>
            </p:cNvPr>
            <p:cNvSpPr/>
            <p:nvPr/>
          </p:nvSpPr>
          <p:spPr>
            <a:xfrm>
              <a:off x="7361136" y="4191787"/>
              <a:ext cx="1057208" cy="411882"/>
            </a:xfrm>
            <a:prstGeom prst="roundRect">
              <a:avLst>
                <a:gd name="adj" fmla="val 10966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SI, FI, CI</a:t>
              </a:r>
            </a:p>
          </p:txBody>
        </p:sp>
        <p:sp>
          <p:nvSpPr>
            <p:cNvPr id="14" name="Rectangle: Rounded Corners 2">
              <a:extLst>
                <a:ext uri="{FF2B5EF4-FFF2-40B4-BE49-F238E27FC236}">
                  <a16:creationId xmlns="" xmlns:a16="http://schemas.microsoft.com/office/drawing/2014/main" id="{81DD3538-05C5-04FC-A119-D9B79C656E66}"/>
                </a:ext>
              </a:extLst>
            </p:cNvPr>
            <p:cNvSpPr/>
            <p:nvPr/>
          </p:nvSpPr>
          <p:spPr>
            <a:xfrm>
              <a:off x="7468724" y="5188334"/>
              <a:ext cx="1832493" cy="84766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9525" cap="rnd" cmpd="sng" algn="ctr">
              <a:solidFill>
                <a:srgbClr val="9A9A9A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bg1">
                  <a:lumMod val="75000"/>
                  <a:alpha val="60000"/>
                </a:schemeClr>
              </a:glow>
            </a:effectLst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="" xmlns:a16="http://schemas.microsoft.com/office/drawing/2014/main" id="{FDCAD1D1-EFF3-9F42-D169-E0911EEBA962}"/>
                </a:ext>
              </a:extLst>
            </p:cNvPr>
            <p:cNvSpPr/>
            <p:nvPr/>
          </p:nvSpPr>
          <p:spPr>
            <a:xfrm>
              <a:off x="7582545" y="5330670"/>
              <a:ext cx="1596831" cy="707989"/>
            </a:xfrm>
            <a:prstGeom prst="roundRect">
              <a:avLst>
                <a:gd name="adj" fmla="val 10966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PAFC 20MW</a:t>
              </a: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(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약 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천억원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)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="" xmlns:a16="http://schemas.microsoft.com/office/drawing/2014/main" id="{0ECC62D5-8D0B-47B2-F79F-5CCA2977F3A3}"/>
                </a:ext>
              </a:extLst>
            </p:cNvPr>
            <p:cNvSpPr/>
            <p:nvPr/>
          </p:nvSpPr>
          <p:spPr>
            <a:xfrm>
              <a:off x="7475701" y="5205819"/>
              <a:ext cx="1832493" cy="236675"/>
            </a:xfrm>
            <a:prstGeom prst="roundRect">
              <a:avLst>
                <a:gd name="adj" fmla="val 1096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SPC</a:t>
              </a:r>
              <a:endPara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7" name="Rectangle: Rounded Corners 2">
              <a:extLst>
                <a:ext uri="{FF2B5EF4-FFF2-40B4-BE49-F238E27FC236}">
                  <a16:creationId xmlns="" xmlns:a16="http://schemas.microsoft.com/office/drawing/2014/main" id="{436527F8-F175-FFBF-752A-1B3D8F8C8474}"/>
                </a:ext>
              </a:extLst>
            </p:cNvPr>
            <p:cNvSpPr/>
            <p:nvPr/>
          </p:nvSpPr>
          <p:spPr>
            <a:xfrm>
              <a:off x="8438458" y="3974586"/>
              <a:ext cx="862759" cy="64355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9525" cap="rnd" cmpd="sng" algn="ctr">
              <a:solidFill>
                <a:srgbClr val="9A9A9A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bg1">
                  <a:lumMod val="75000"/>
                  <a:alpha val="60000"/>
                </a:schemeClr>
              </a:glow>
            </a:effectLst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="" xmlns:a16="http://schemas.microsoft.com/office/drawing/2014/main" id="{E0EB2E18-583C-0A67-543A-0A0CA5D6467F}"/>
                </a:ext>
              </a:extLst>
            </p:cNvPr>
            <p:cNvSpPr/>
            <p:nvPr/>
          </p:nvSpPr>
          <p:spPr>
            <a:xfrm>
              <a:off x="8450955" y="3985398"/>
              <a:ext cx="862759" cy="170287"/>
            </a:xfrm>
            <a:prstGeom prst="roundRect">
              <a:avLst>
                <a:gd name="adj" fmla="val 1096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Debt</a:t>
              </a:r>
              <a:endPara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="" xmlns:a16="http://schemas.microsoft.com/office/drawing/2014/main" id="{4BE6D327-97FA-4712-4602-908B1D38DEA9}"/>
                </a:ext>
              </a:extLst>
            </p:cNvPr>
            <p:cNvSpPr/>
            <p:nvPr/>
          </p:nvSpPr>
          <p:spPr>
            <a:xfrm>
              <a:off x="8343367" y="4180974"/>
              <a:ext cx="1057208" cy="411882"/>
            </a:xfrm>
            <a:prstGeom prst="roundRect">
              <a:avLst>
                <a:gd name="adj" fmla="val 10966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PF</a:t>
              </a:r>
              <a:r>
                <a: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조달</a:t>
              </a:r>
              <a:endPara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="" xmlns:a16="http://schemas.microsoft.com/office/drawing/2014/main" id="{F3B6F218-EC92-1B6D-43CF-3442BDA6130D}"/>
                </a:ext>
              </a:extLst>
            </p:cNvPr>
            <p:cNvCxnSpPr>
              <a:cxnSpLocks/>
            </p:cNvCxnSpPr>
            <p:nvPr/>
          </p:nvCxnSpPr>
          <p:spPr>
            <a:xfrm>
              <a:off x="6623197" y="4399127"/>
              <a:ext cx="83303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="" xmlns:a16="http://schemas.microsoft.com/office/drawing/2014/main" id="{398E882E-C52B-0137-CE86-A02DD0453A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14145" y="5625041"/>
              <a:ext cx="868539" cy="9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="" xmlns:a16="http://schemas.microsoft.com/office/drawing/2014/main" id="{AAD39723-CBB8-59D4-62A9-1DD765B1C3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33202" y="4669562"/>
              <a:ext cx="580869" cy="49240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="" xmlns:a16="http://schemas.microsoft.com/office/drawing/2014/main" id="{DCDD85AF-2A9B-BFC3-2B22-31B2AA886125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rot="16200000" flipH="1">
              <a:off x="7987734" y="4528831"/>
              <a:ext cx="289574" cy="489828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EA317D86-9EC3-D76C-B855-3C5B52F2E49D}"/>
                </a:ext>
              </a:extLst>
            </p:cNvPr>
            <p:cNvSpPr txBox="1"/>
            <p:nvPr/>
          </p:nvSpPr>
          <p:spPr>
            <a:xfrm>
              <a:off x="7353256" y="4647617"/>
              <a:ext cx="637322" cy="229463"/>
            </a:xfrm>
            <a:prstGeom prst="rect">
              <a:avLst/>
            </a:prstGeom>
            <a:noFill/>
          </p:spPr>
          <p:txBody>
            <a:bodyPr wrap="square" lIns="83988" tIns="41994" rIns="83988" bIns="41994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  <a:cs typeface="+mn-cs"/>
                </a:rPr>
                <a:t>15%</a:t>
              </a: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8A779401-F23C-72E5-9ECE-08923D104CA1}"/>
                </a:ext>
              </a:extLst>
            </p:cNvPr>
            <p:cNvSpPr txBox="1"/>
            <p:nvPr/>
          </p:nvSpPr>
          <p:spPr>
            <a:xfrm>
              <a:off x="8791104" y="4662722"/>
              <a:ext cx="637322" cy="229463"/>
            </a:xfrm>
            <a:prstGeom prst="rect">
              <a:avLst/>
            </a:prstGeom>
            <a:noFill/>
          </p:spPr>
          <p:txBody>
            <a:bodyPr wrap="square" lIns="83988" tIns="41994" rIns="83988" bIns="41994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  <a:cs typeface="+mn-cs"/>
                </a:rPr>
                <a:t>85%</a:t>
              </a: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CA0A8594-65FF-708D-9E89-9C6422C9D9BE}"/>
                </a:ext>
              </a:extLst>
            </p:cNvPr>
            <p:cNvSpPr txBox="1"/>
            <p:nvPr/>
          </p:nvSpPr>
          <p:spPr>
            <a:xfrm>
              <a:off x="6610351" y="5368624"/>
              <a:ext cx="890439" cy="229463"/>
            </a:xfrm>
            <a:prstGeom prst="rect">
              <a:avLst/>
            </a:prstGeom>
            <a:noFill/>
          </p:spPr>
          <p:txBody>
            <a:bodyPr wrap="square" lIns="83988" tIns="41994" rIns="83988" bIns="41994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  <a:cs typeface="+mn-cs"/>
                </a:rPr>
                <a:t>약 </a:t>
              </a:r>
              <a:r>
                <a:rPr kumimoji="0" lang="en-US" altLang="ko-KR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  <a:cs typeface="+mn-cs"/>
                </a:rPr>
                <a:t>9</a:t>
              </a: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  <a:cs typeface="+mn-cs"/>
                </a:rPr>
                <a:t>만</a:t>
              </a:r>
              <a:r>
                <a:rPr kumimoji="0" lang="en-US" altLang="ko-KR" sz="1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  <a:cs typeface="+mn-cs"/>
                </a:rPr>
                <a:t>Gcal</a:t>
              </a: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EDBD75DA-5AAA-095B-18A6-4E404DD6ECB8}"/>
                </a:ext>
              </a:extLst>
            </p:cNvPr>
            <p:cNvSpPr txBox="1"/>
            <p:nvPr/>
          </p:nvSpPr>
          <p:spPr>
            <a:xfrm>
              <a:off x="6558141" y="5657426"/>
              <a:ext cx="990268" cy="229463"/>
            </a:xfrm>
            <a:prstGeom prst="rect">
              <a:avLst/>
            </a:prstGeom>
            <a:noFill/>
          </p:spPr>
          <p:txBody>
            <a:bodyPr wrap="square" lIns="83988" tIns="41994" rIns="83988" bIns="41994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  <a:cs typeface="+mn-cs"/>
                </a:rPr>
                <a:t>(</a:t>
              </a: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  <a:cs typeface="+mn-cs"/>
                </a:rPr>
                <a:t>손익 </a:t>
              </a:r>
              <a:r>
                <a:rPr kumimoji="0" lang="en-US" altLang="ko-KR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  <a:cs typeface="+mn-cs"/>
                </a:rPr>
                <a:t>+20</a:t>
              </a: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  <a:cs typeface="+mn-cs"/>
                </a:rPr>
                <a:t>억원</a:t>
              </a:r>
              <a:r>
                <a:rPr kumimoji="0" lang="en-US" altLang="ko-KR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  <a:cs typeface="+mn-cs"/>
                </a:rPr>
                <a:t>)</a:t>
              </a: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07EC5DE-0356-24F5-6098-70BA32EDF22B}"/>
              </a:ext>
            </a:extLst>
          </p:cNvPr>
          <p:cNvSpPr/>
          <p:nvPr/>
        </p:nvSpPr>
        <p:spPr>
          <a:xfrm>
            <a:off x="5107834" y="1771721"/>
            <a:ext cx="4392000" cy="288000"/>
          </a:xfrm>
          <a:prstGeom prst="rect">
            <a:avLst/>
          </a:prstGeom>
          <a:solidFill>
            <a:srgbClr val="E3E3E3"/>
          </a:solidFill>
          <a:ln w="127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유휴부지 현황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885AEDBF-D86C-F104-6C15-AA059777D16B}"/>
              </a:ext>
            </a:extLst>
          </p:cNvPr>
          <p:cNvSpPr/>
          <p:nvPr/>
        </p:nvSpPr>
        <p:spPr>
          <a:xfrm>
            <a:off x="5107834" y="2231643"/>
            <a:ext cx="4392000" cy="411864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72000" rIns="0" bIns="72000" rtlCol="0" anchor="t"/>
          <a:lstStyle/>
          <a:p>
            <a:pPr marL="196850" marR="0" lvl="1" indent="-1968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부지현황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="" xmlns:a16="http://schemas.microsoft.com/office/drawing/2014/main" id="{F98084A7-31D3-E220-EDBD-F8947A3059ED}"/>
              </a:ext>
            </a:extLst>
          </p:cNvPr>
          <p:cNvGraphicFramePr>
            <a:graphicFrameLocks noGrp="1"/>
          </p:cNvGraphicFramePr>
          <p:nvPr/>
        </p:nvGraphicFramePr>
        <p:xfrm>
          <a:off x="5299789" y="2587716"/>
          <a:ext cx="3958350" cy="1007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6395">
                  <a:extLst>
                    <a:ext uri="{9D8B030D-6E8A-4147-A177-3AD203B41FA5}">
                      <a16:colId xmlns="" xmlns:a16="http://schemas.microsoft.com/office/drawing/2014/main" val="4176577489"/>
                    </a:ext>
                  </a:extLst>
                </a:gridCol>
              </a:tblGrid>
              <a:tr h="201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구 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내 용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1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대지면적</a:t>
                      </a:r>
                      <a:endParaRPr lang="en-US" altLang="ko-KR" sz="90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 38,111</a:t>
                      </a:r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㎡</a:t>
                      </a: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(11,549</a:t>
                      </a:r>
                      <a:r>
                        <a:rPr lang="ko-KR" altLang="en-US" sz="900">
                          <a:latin typeface="나눔고딕"/>
                          <a:ea typeface="나눔고딕"/>
                        </a:rPr>
                        <a:t>평</a:t>
                      </a:r>
                      <a:r>
                        <a:rPr lang="en-US" altLang="ko-KR" sz="900">
                          <a:latin typeface="나눔고딕"/>
                          <a:ea typeface="나눔고딕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34809455"/>
                  </a:ext>
                </a:extLst>
              </a:tr>
              <a:tr h="201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여유면적</a:t>
                      </a:r>
                      <a:endParaRPr lang="en-US" altLang="ko-KR" sz="90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나눔고딕" pitchFamily="2" charset="-127"/>
                          <a:ea typeface="나눔고딕" pitchFamily="2" charset="-127"/>
                        </a:rPr>
                        <a:t> 11,351</a:t>
                      </a:r>
                      <a:r>
                        <a:rPr lang="en-US" altLang="ko-KR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㎡</a:t>
                      </a:r>
                      <a:r>
                        <a:rPr lang="en-US" altLang="ko-KR" sz="900">
                          <a:latin typeface="나눔고딕" pitchFamily="2" charset="-127"/>
                          <a:ea typeface="나눔고딕" pitchFamily="2" charset="-127"/>
                        </a:rPr>
                        <a:t>(3,440</a:t>
                      </a:r>
                      <a:r>
                        <a:rPr lang="ko-KR" altLang="en-US" sz="900">
                          <a:latin typeface="나눔고딕" pitchFamily="2" charset="-127"/>
                          <a:ea typeface="나눔고딕" pitchFamily="2" charset="-127"/>
                        </a:rPr>
                        <a:t>평</a:t>
                      </a:r>
                      <a:r>
                        <a:rPr lang="en-US" altLang="ko-KR" sz="90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37739545"/>
                  </a:ext>
                </a:extLst>
              </a:tr>
              <a:tr h="201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건폐율</a:t>
                      </a:r>
                      <a:endParaRPr lang="en-US" altLang="ko-KR" sz="90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나눔고딕" pitchFamily="2" charset="-127"/>
                          <a:ea typeface="나눔고딕" pitchFamily="2" charset="-127"/>
                        </a:rPr>
                        <a:t> 법정 </a:t>
                      </a:r>
                      <a:r>
                        <a:rPr lang="en-US" altLang="ko-KR" sz="900">
                          <a:latin typeface="나눔고딕" pitchFamily="2" charset="-127"/>
                          <a:ea typeface="나눔고딕" pitchFamily="2" charset="-127"/>
                        </a:rPr>
                        <a:t>50%</a:t>
                      </a:r>
                      <a:r>
                        <a:rPr lang="ko-KR" altLang="en-US" sz="900">
                          <a:latin typeface="나눔고딕" pitchFamily="2" charset="-127"/>
                          <a:ea typeface="나눔고딕" pitchFamily="2" charset="-127"/>
                        </a:rPr>
                        <a:t>이하</a:t>
                      </a:r>
                      <a:endParaRPr lang="en-US" altLang="ko-KR" sz="90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57182309"/>
                  </a:ext>
                </a:extLst>
              </a:tr>
              <a:tr h="201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용적율</a:t>
                      </a:r>
                      <a:endParaRPr lang="en-US" altLang="ko-KR" sz="90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나눔고딕" pitchFamily="2" charset="-127"/>
                          <a:ea typeface="나눔고딕" pitchFamily="2" charset="-127"/>
                        </a:rPr>
                        <a:t> 법정 </a:t>
                      </a:r>
                      <a:r>
                        <a:rPr lang="en-US" altLang="ko-KR" sz="900">
                          <a:latin typeface="나눔고딕" pitchFamily="2" charset="-127"/>
                          <a:ea typeface="나눔고딕" pitchFamily="2" charset="-127"/>
                        </a:rPr>
                        <a:t>250%</a:t>
                      </a:r>
                      <a:r>
                        <a:rPr lang="ko-KR" altLang="en-US" sz="900">
                          <a:latin typeface="나눔고딕" pitchFamily="2" charset="-127"/>
                          <a:ea typeface="나눔고딕" pitchFamily="2" charset="-127"/>
                        </a:rPr>
                        <a:t>이하</a:t>
                      </a:r>
                      <a:endParaRPr lang="en-US" altLang="ko-KR" sz="90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0225840"/>
                  </a:ext>
                </a:extLst>
              </a:tr>
            </a:tbl>
          </a:graphicData>
        </a:graphic>
      </p:graphicFrame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6BBFB227-4E52-92B7-44A3-5FAAA95FA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2765" y="3703814"/>
            <a:ext cx="3933850" cy="2538106"/>
          </a:xfrm>
          <a:prstGeom prst="rect">
            <a:avLst/>
          </a:prstGeom>
        </p:spPr>
      </p:pic>
      <p:sp>
        <p:nvSpPr>
          <p:cNvPr id="42" name="사각형: 둥근 모서리 59">
            <a:extLst>
              <a:ext uri="{FF2B5EF4-FFF2-40B4-BE49-F238E27FC236}">
                <a16:creationId xmlns="" xmlns:a16="http://schemas.microsoft.com/office/drawing/2014/main" id="{EDE4B8D4-0976-0C7B-1307-B6D62420FA1E}"/>
              </a:ext>
            </a:extLst>
          </p:cNvPr>
          <p:cNvSpPr/>
          <p:nvPr/>
        </p:nvSpPr>
        <p:spPr>
          <a:xfrm>
            <a:off x="5302213" y="4323826"/>
            <a:ext cx="1453564" cy="401980"/>
          </a:xfrm>
          <a:prstGeom prst="roundRect">
            <a:avLst>
              <a:gd name="adj" fmla="val 10966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쌍용건설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10MW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3" name="사각형: 둥근 모서리 59">
            <a:extLst>
              <a:ext uri="{FF2B5EF4-FFF2-40B4-BE49-F238E27FC236}">
                <a16:creationId xmlns="" xmlns:a16="http://schemas.microsoft.com/office/drawing/2014/main" id="{93044FA4-CA49-83EA-60CF-8C3D3E6D8373}"/>
              </a:ext>
            </a:extLst>
          </p:cNvPr>
          <p:cNvSpPr/>
          <p:nvPr/>
        </p:nvSpPr>
        <p:spPr>
          <a:xfrm>
            <a:off x="7663909" y="3970028"/>
            <a:ext cx="1453564" cy="401980"/>
          </a:xfrm>
          <a:prstGeom prst="roundRect">
            <a:avLst>
              <a:gd name="adj" fmla="val 10966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드림라인 데이터센터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+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연료전지</a:t>
            </a:r>
            <a:r>
              <a:rPr kumimoji="0" lang="en-US" altLang="ko-KR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10MW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57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참고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9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. [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신규열원 건설 추진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]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현안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1/3)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408999" y="4640830"/>
            <a:ext cx="5190988" cy="181765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72000" tIns="72000" rIns="72000" bIns="72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변경허가 신청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42913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변경허가 신청시 도시공사부지 활용 동의서 제출 불가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2714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→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도시공사 배임 등 사유로 동의서 대체 부지활용 협약 체결 및 제출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42913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‘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24.4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월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총선 주요 지역현안으로 신규열원이 포함되지 않도록 관리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2714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→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총선 이후 변경허가 신청 검토</a:t>
            </a:r>
          </a:p>
          <a:p>
            <a:pPr marL="442913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08999" y="1141600"/>
            <a:ext cx="5317084" cy="181765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72000" tIns="72000" rIns="72000" bIns="72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신규 열원 부지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42913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인천도시공사 부지의 열배관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송전선로 등 설치를 위한 진입로 협소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2714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- Shield TBM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등 특수공법 도입시 건설투자비 증가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2714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 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→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특수공법 회피를 위한 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KOGAS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인천기지 부지점용 협의 필요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42913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건설투자비 증가 및 용도변경 후 매각절차 등 매입일정 불확실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2714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→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인천 남항 인근 사유지 매입 검토 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54" y="1141600"/>
            <a:ext cx="3840033" cy="2471521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graphicFrame>
        <p:nvGraphicFramePr>
          <p:cNvPr id="20" name="표 174">
            <a:extLst>
              <a:ext uri="{FF2B5EF4-FFF2-40B4-BE49-F238E27FC236}">
                <a16:creationId xmlns="" xmlns:a16="http://schemas.microsoft.com/office/drawing/2014/main" id="{462FAD1A-C6E3-23DB-D936-BE371432F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805769"/>
              </p:ext>
            </p:extLst>
          </p:nvPr>
        </p:nvGraphicFramePr>
        <p:xfrm>
          <a:off x="5597381" y="4249393"/>
          <a:ext cx="3828778" cy="168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000">
                  <a:extLst>
                    <a:ext uri="{9D8B030D-6E8A-4147-A177-3AD203B41FA5}">
                      <a16:colId xmlns="" xmlns:a16="http://schemas.microsoft.com/office/drawing/2014/main" val="2772393862"/>
                    </a:ext>
                  </a:extLst>
                </a:gridCol>
                <a:gridCol w="27847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89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변경허가 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15968109"/>
                  </a:ext>
                </a:extLst>
              </a:tr>
              <a:tr h="648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 변경허가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진행중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000" spc="-8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• </a:t>
                      </a:r>
                      <a:r>
                        <a:rPr lang="ko-KR" altLang="en-US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최대열부하 변경 </a:t>
                      </a:r>
                      <a:r>
                        <a:rPr lang="en-US" altLang="ko-KR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(961.3</a:t>
                      </a:r>
                      <a:r>
                        <a:rPr lang="en-US" altLang="ko-KR" sz="1000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→</a:t>
                      </a:r>
                      <a:r>
                        <a:rPr lang="en-US" altLang="ko-KR" sz="1000" baseline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1,108.8</a:t>
                      </a:r>
                      <a:r>
                        <a:rPr lang="en-US" altLang="ko-KR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Gcal/h)</a:t>
                      </a:r>
                    </a:p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000" spc="-8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• </a:t>
                      </a:r>
                      <a:r>
                        <a:rPr lang="ko-KR" altLang="en-US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설비용량 변경 </a:t>
                      </a:r>
                      <a:r>
                        <a:rPr lang="en-US" altLang="ko-KR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(1,190.3 → 1,176.2Gcal/h)</a:t>
                      </a:r>
                      <a:endParaRPr lang="en-US" altLang="ko-KR" sz="1000" baseline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48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 변경허가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000" spc="-8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• </a:t>
                      </a:r>
                      <a:r>
                        <a:rPr lang="ko-KR" altLang="en-US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포스코 발전배열 공급능력 제외 </a:t>
                      </a:r>
                      <a:r>
                        <a:rPr lang="en-US" altLang="ko-KR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(-323Gcal/h)</a:t>
                      </a:r>
                    </a:p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en-US" altLang="ko-KR" sz="1000" spc="-8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• </a:t>
                      </a:r>
                      <a:r>
                        <a:rPr lang="en-US" altLang="ko-KR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500MW</a:t>
                      </a:r>
                      <a:r>
                        <a:rPr lang="ko-KR" altLang="en-US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급 신규 </a:t>
                      </a:r>
                      <a:r>
                        <a:rPr lang="en-US" altLang="ko-KR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CHP </a:t>
                      </a:r>
                      <a:r>
                        <a:rPr lang="ko-KR" altLang="en-US" sz="10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408999" y="3034844"/>
            <a:ext cx="5100116" cy="1530401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72000" tIns="72000" rIns="72000" bIns="72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주민수용성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42913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지역주민단체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올댓송도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의 사업허가증 정보공개 청구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2714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→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사업허가증 미공개 논리 개발 및 법무 대응 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442913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신규열원 건설에 따른 주민보상방안 마련 요구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2714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→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전력산업기반기금 활용 및 주민 편익 향상 방안 제시</a:t>
            </a:r>
            <a:endParaRPr kumimoji="0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1903AE91-03CD-42E1-98AF-A9C43BFE64F1}"/>
              </a:ext>
            </a:extLst>
          </p:cNvPr>
          <p:cNvSpPr/>
          <p:nvPr/>
        </p:nvSpPr>
        <p:spPr>
          <a:xfrm>
            <a:off x="454435" y="756147"/>
            <a:ext cx="116302" cy="329387"/>
          </a:xfrm>
          <a:prstGeom prst="rect">
            <a:avLst/>
          </a:prstGeom>
          <a:solidFill>
            <a:srgbClr val="0D6E6E"/>
          </a:solidFill>
          <a:ln w="12700" algn="ctr">
            <a:noFill/>
            <a:miter lim="800000"/>
            <a:headEnd/>
            <a:tailEnd/>
          </a:ln>
          <a:effectLst/>
        </p:spPr>
        <p:txBody>
          <a:bodyPr vert="horz" lIns="72000" r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1501" y="1079184"/>
            <a:ext cx="858163" cy="0"/>
          </a:xfrm>
          <a:prstGeom prst="line">
            <a:avLst/>
          </a:prstGeom>
          <a:ln w="12700">
            <a:solidFill>
              <a:srgbClr val="0D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36158" y="749016"/>
            <a:ext cx="857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주요현안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72378" y="2465761"/>
            <a:ext cx="707366" cy="99160"/>
          </a:xfrm>
          <a:prstGeom prst="rect">
            <a:avLst/>
          </a:prstGeom>
          <a:solidFill>
            <a:srgbClr val="FFE7FF">
              <a:alpha val="70000"/>
            </a:srgb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976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4">
            <a:extLst>
              <a:ext uri="{FF2B5EF4-FFF2-40B4-BE49-F238E27FC236}">
                <a16:creationId xmlns="" xmlns:a16="http://schemas.microsoft.com/office/drawing/2014/main" id="{CDC72C79-C063-7DBA-44FF-D1FE107C2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388204"/>
              </p:ext>
            </p:extLst>
          </p:nvPr>
        </p:nvGraphicFramePr>
        <p:xfrm>
          <a:off x="465744" y="1172048"/>
          <a:ext cx="5215572" cy="4860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002">
                  <a:extLst>
                    <a:ext uri="{9D8B030D-6E8A-4147-A177-3AD203B41FA5}">
                      <a16:colId xmlns="" xmlns:a16="http://schemas.microsoft.com/office/drawing/2014/main" val="4258889659"/>
                    </a:ext>
                  </a:extLst>
                </a:gridCol>
                <a:gridCol w="10098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9889">
                  <a:extLst>
                    <a:ext uri="{9D8B030D-6E8A-4147-A177-3AD203B41FA5}">
                      <a16:colId xmlns="" xmlns:a16="http://schemas.microsoft.com/office/drawing/2014/main" val="3160464092"/>
                    </a:ext>
                  </a:extLst>
                </a:gridCol>
                <a:gridCol w="20897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18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단위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: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억원</a:t>
                      </a: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)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346</a:t>
                      </a:r>
                      <a:r>
                        <a:rPr lang="ko-KR" altLang="en-US" sz="1100" b="1" i="0" u="none" strike="noStrike" kern="120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번지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6D6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1" i="0" u="none" strike="noStrike" kern="120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사유지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6D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66927879"/>
                  </a:ext>
                </a:extLst>
              </a:tr>
              <a:tr h="3183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열원설비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5,290*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34099285"/>
                  </a:ext>
                </a:extLst>
              </a:tr>
              <a:tr h="3183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기술용역비 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37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774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57762350"/>
                  </a:ext>
                </a:extLst>
              </a:tr>
              <a:tr h="3183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소      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6,064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519849"/>
                  </a:ext>
                </a:extLst>
              </a:tr>
              <a:tr h="34196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가스공사통과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지하터널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24584733"/>
                  </a:ext>
                </a:extLst>
              </a:tr>
              <a:tr h="3183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부지</a:t>
                      </a:r>
                      <a:r>
                        <a:rPr lang="ko-KR" altLang="en-US" sz="1100" b="0" baseline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비</a:t>
                      </a:r>
                      <a:r>
                        <a:rPr lang="ko-KR" altLang="en-US" sz="1100" b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100" b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(2</a:t>
                      </a:r>
                      <a:r>
                        <a:rPr lang="ko-KR" altLang="en-US" sz="1100" b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만평</a:t>
                      </a:r>
                      <a:r>
                        <a:rPr lang="en-US" altLang="ko-KR" sz="1100" b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)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786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08000" marR="10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1,800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6440948"/>
                  </a:ext>
                </a:extLst>
              </a:tr>
              <a:tr h="3183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열수송관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1,922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3,781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R="324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895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67403701"/>
                  </a:ext>
                </a:extLst>
              </a:tr>
              <a:tr h="3183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가스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상수도관 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783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08000" marR="10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1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425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42032091"/>
                  </a:ext>
                </a:extLst>
              </a:tr>
              <a:tr h="3183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소     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3,491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5,275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R="324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3,120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55106"/>
                  </a:ext>
                </a:extLst>
              </a:tr>
              <a:tr h="398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합     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9,555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11,407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R="324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8,646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(296)</a:t>
                      </a:r>
                      <a:endParaRPr lang="ko-KR" altLang="en-US" sz="1100" b="0" dirty="0">
                        <a:solidFill>
                          <a:srgbClr val="FF0000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29269113"/>
                  </a:ext>
                </a:extLst>
              </a:tr>
              <a:tr h="156734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5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1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R="3240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2457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현황 및</a:t>
                      </a:r>
                    </a:p>
                    <a:p>
                      <a:pPr marL="0" marR="0" lvl="0" indent="0" algn="ctr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1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이슈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kern="1200" spc="-6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주거지 원거리 위치</a:t>
                      </a:r>
                      <a:endParaRPr lang="en-US" altLang="ko-KR" sz="1100" b="0" i="0" u="none" strike="noStrike" kern="1200" spc="-6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kern="1200" spc="-6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부지 확보 용이</a:t>
                      </a:r>
                      <a:endParaRPr lang="en-US" altLang="ko-KR" sz="1100" b="0" i="0" u="none" strike="noStrike" kern="1200" spc="-6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kern="1200" spc="-6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KOGAS</a:t>
                      </a:r>
                      <a:r>
                        <a:rPr lang="ko-KR" altLang="en-US" sz="1100" b="0" i="0" u="none" strike="noStrike" kern="1200" spc="-6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 부지통과 협의 要</a:t>
                      </a:r>
                      <a:r>
                        <a:rPr lang="en-US" altLang="ko-KR" sz="1100" b="0" i="0" u="none" strike="noStrike" kern="1200" spc="-6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/>
                      </a:r>
                      <a:br>
                        <a:rPr lang="en-US" altLang="ko-KR" sz="1100" b="0" i="0" u="none" strike="noStrike" kern="1200" spc="-6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</a:br>
                      <a:r>
                        <a:rPr lang="en-US" altLang="ko-KR" sz="1100" b="0" i="0" u="none" strike="noStrike" kern="1200" spc="-6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 </a:t>
                      </a:r>
                      <a:r>
                        <a:rPr lang="ko-KR" altLang="en-US" sz="1100" b="0" i="0" u="none" strike="noStrike" kern="1200" spc="-6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통과 불가시 투자비 증가</a:t>
                      </a:r>
                      <a:endParaRPr lang="en-US" altLang="ko-KR" sz="1100" b="0" i="0" u="none" strike="noStrike" kern="1200" spc="-6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1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R="32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kern="1200" spc="-60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용도변경 불필요</a:t>
                      </a:r>
                      <a:endParaRPr lang="en-US" altLang="ko-KR" sz="1100" b="0" i="0" u="none" strike="noStrike" kern="1200" spc="-60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kern="1200" spc="-60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부지 </a:t>
                      </a:r>
                      <a:r>
                        <a:rPr lang="ko-KR" altLang="en-US" sz="1100" b="0" i="0" u="none" strike="noStrike" kern="1200" spc="-60" dirty="0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선매입</a:t>
                      </a:r>
                      <a:r>
                        <a:rPr lang="ko-KR" altLang="en-US" sz="1100" b="0" i="0" u="none" strike="noStrike" kern="1200" spc="-60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spc="-60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/ </a:t>
                      </a:r>
                      <a:r>
                        <a:rPr lang="ko-KR" altLang="en-US" sz="1100" b="0" i="0" u="none" strike="noStrike" kern="1200" spc="-60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높은 </a:t>
                      </a:r>
                      <a:r>
                        <a:rPr lang="ko-KR" altLang="en-US" sz="1100" b="0" i="0" u="none" strike="noStrike" kern="1200" spc="-60" dirty="0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부지비</a:t>
                      </a:r>
                      <a:endParaRPr lang="en-US" altLang="ko-KR" sz="1100" b="0" i="0" u="none" strike="noStrike" kern="1200" spc="-60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kern="1200" spc="-60" dirty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주민수용성 확보 절차 증가</a:t>
                      </a:r>
                      <a:endParaRPr lang="en-US" altLang="ko-KR" sz="1100" b="0" i="0" u="none" strike="noStrike" kern="1200" spc="-60" dirty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kern="1200" spc="-6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필요부지  확보 지속 추진</a:t>
                      </a:r>
                    </a:p>
                  </a:txBody>
                  <a:tcPr marR="32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1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참고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9. [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신규열원 건설 추진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]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투자비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2/3)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8280070" y="4436894"/>
            <a:ext cx="108140" cy="91520"/>
          </a:xfrm>
          <a:prstGeom prst="ellipse">
            <a:avLst/>
          </a:prstGeom>
          <a:solidFill>
            <a:srgbClr val="008F7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6424061-A9F8-72A7-217E-0FC80B1012E6}"/>
              </a:ext>
            </a:extLst>
          </p:cNvPr>
          <p:cNvSpPr txBox="1"/>
          <p:nvPr/>
        </p:nvSpPr>
        <p:spPr>
          <a:xfrm>
            <a:off x="488515" y="6025075"/>
            <a:ext cx="295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ahoma"/>
                <a:ea typeface="HY헤드라인M"/>
                <a:cs typeface="+mn-cs"/>
              </a:rPr>
              <a:t>*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나래에너지 및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왕숙지구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공사비 평균 적용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>
                <a:solidFill>
                  <a:srgbClr val="000000"/>
                </a:solidFill>
                <a:latin typeface="맑은 고딕"/>
                <a:ea typeface="맑은 고딕"/>
              </a:rPr>
              <a:t>* </a:t>
            </a:r>
            <a:r>
              <a:rPr lang="ko-KR" altLang="en-US" sz="900" dirty="0">
                <a:solidFill>
                  <a:srgbClr val="000000"/>
                </a:solidFill>
                <a:latin typeface="맑은 고딕"/>
                <a:ea typeface="맑은 고딕"/>
              </a:rPr>
              <a:t>건중이자 및 예비비 </a:t>
            </a:r>
            <a:r>
              <a:rPr lang="ko-KR" altLang="en-US" sz="900" dirty="0" err="1">
                <a:solidFill>
                  <a:srgbClr val="000000"/>
                </a:solidFill>
                <a:latin typeface="맑은 고딕"/>
                <a:ea typeface="맑은 고딕"/>
              </a:rPr>
              <a:t>불포함</a:t>
            </a:r>
            <a:endParaRPr lang="ko-KR" altLang="en-US" sz="9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924191" y="758694"/>
            <a:ext cx="3777526" cy="5641773"/>
            <a:chOff x="766728" y="673519"/>
            <a:chExt cx="3777526" cy="5641773"/>
          </a:xfrm>
        </p:grpSpPr>
        <p:grpSp>
          <p:nvGrpSpPr>
            <p:cNvPr id="11" name="그룹 10"/>
            <p:cNvGrpSpPr/>
            <p:nvPr/>
          </p:nvGrpSpPr>
          <p:grpSpPr>
            <a:xfrm>
              <a:off x="766728" y="673519"/>
              <a:ext cx="3777526" cy="5641773"/>
              <a:chOff x="766728" y="673519"/>
              <a:chExt cx="3777526" cy="5641773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766728" y="673519"/>
                <a:ext cx="3777526" cy="5641773"/>
                <a:chOff x="6153795" y="895926"/>
                <a:chExt cx="3463516" cy="5072818"/>
              </a:xfrm>
            </p:grpSpPr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53795" y="4823460"/>
                  <a:ext cx="3463516" cy="1145284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</p:pic>
            <p:cxnSp>
              <p:nvCxnSpPr>
                <p:cNvPr id="22" name="직선 연결선 21"/>
                <p:cNvCxnSpPr/>
                <p:nvPr/>
              </p:nvCxnSpPr>
              <p:spPr bwMode="auto">
                <a:xfrm flipH="1">
                  <a:off x="8015288" y="2269331"/>
                  <a:ext cx="180975" cy="309563"/>
                </a:xfrm>
                <a:prstGeom prst="line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grpSp>
              <p:nvGrpSpPr>
                <p:cNvPr id="23" name="그룹 22"/>
                <p:cNvGrpSpPr/>
                <p:nvPr/>
              </p:nvGrpSpPr>
              <p:grpSpPr>
                <a:xfrm>
                  <a:off x="6193752" y="895926"/>
                  <a:ext cx="3375121" cy="3817207"/>
                  <a:chOff x="6193752" y="895926"/>
                  <a:chExt cx="3375121" cy="3817207"/>
                </a:xfrm>
              </p:grpSpPr>
              <p:grpSp>
                <p:nvGrpSpPr>
                  <p:cNvPr id="28" name="그룹 27"/>
                  <p:cNvGrpSpPr/>
                  <p:nvPr/>
                </p:nvGrpSpPr>
                <p:grpSpPr>
                  <a:xfrm>
                    <a:off x="6193752" y="895926"/>
                    <a:ext cx="3375121" cy="3817207"/>
                    <a:chOff x="6193752" y="895926"/>
                    <a:chExt cx="3375121" cy="3817207"/>
                  </a:xfrm>
                </p:grpSpPr>
                <p:grpSp>
                  <p:nvGrpSpPr>
                    <p:cNvPr id="31" name="그룹 30"/>
                    <p:cNvGrpSpPr/>
                    <p:nvPr/>
                  </p:nvGrpSpPr>
                  <p:grpSpPr>
                    <a:xfrm>
                      <a:off x="6193752" y="895926"/>
                      <a:ext cx="3375121" cy="3817207"/>
                      <a:chOff x="4481443" y="1080168"/>
                      <a:chExt cx="5205797" cy="5400599"/>
                    </a:xfrm>
                  </p:grpSpPr>
                  <p:grpSp>
                    <p:nvGrpSpPr>
                      <p:cNvPr id="37" name="그룹 36"/>
                      <p:cNvGrpSpPr/>
                      <p:nvPr/>
                    </p:nvGrpSpPr>
                    <p:grpSpPr>
                      <a:xfrm>
                        <a:off x="4481443" y="1080168"/>
                        <a:ext cx="5205797" cy="5400599"/>
                        <a:chOff x="4664968" y="836712"/>
                        <a:chExt cx="5205797" cy="5400599"/>
                      </a:xfrm>
                    </p:grpSpPr>
                    <p:pic>
                      <p:nvPicPr>
                        <p:cNvPr id="39" name="그림 38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8">
                          <a:grayscl/>
                        </a:blip>
                        <a:srcRect l="26950" t="17182" r="26910" b="6231"/>
                        <a:stretch/>
                      </p:blipFill>
                      <p:spPr>
                        <a:xfrm>
                          <a:off x="4664968" y="836712"/>
                          <a:ext cx="5205797" cy="5400599"/>
                        </a:xfrm>
                        <a:prstGeom prst="rect">
                          <a:avLst/>
                        </a:prstGeom>
                        <a:ln w="38100" cap="sq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miter lim="800000"/>
                        </a:ln>
                        <a:effectLst/>
                      </p:spPr>
                    </p:pic>
                    <p:sp>
                      <p:nvSpPr>
                        <p:cNvPr id="40" name="자유형 39"/>
                        <p:cNvSpPr/>
                        <p:nvPr/>
                      </p:nvSpPr>
                      <p:spPr bwMode="auto">
                        <a:xfrm>
                          <a:off x="4983480" y="1844824"/>
                          <a:ext cx="4846320" cy="4272511"/>
                        </a:xfrm>
                        <a:custGeom>
                          <a:avLst/>
                          <a:gdLst>
                            <a:gd name="connsiteX0" fmla="*/ 694944 w 4773168"/>
                            <a:gd name="connsiteY0" fmla="*/ 201168 h 4288536"/>
                            <a:gd name="connsiteX1" fmla="*/ 1609344 w 4773168"/>
                            <a:gd name="connsiteY1" fmla="*/ 201168 h 4288536"/>
                            <a:gd name="connsiteX2" fmla="*/ 1728216 w 4773168"/>
                            <a:gd name="connsiteY2" fmla="*/ 1005840 h 4288536"/>
                            <a:gd name="connsiteX3" fmla="*/ 1892808 w 4773168"/>
                            <a:gd name="connsiteY3" fmla="*/ 1170432 h 4288536"/>
                            <a:gd name="connsiteX4" fmla="*/ 2093976 w 4773168"/>
                            <a:gd name="connsiteY4" fmla="*/ 1170432 h 4288536"/>
                            <a:gd name="connsiteX5" fmla="*/ 3172968 w 4773168"/>
                            <a:gd name="connsiteY5" fmla="*/ 2148840 h 4288536"/>
                            <a:gd name="connsiteX6" fmla="*/ 4773168 w 4773168"/>
                            <a:gd name="connsiteY6" fmla="*/ 2505456 h 4288536"/>
                            <a:gd name="connsiteX7" fmla="*/ 2642616 w 4773168"/>
                            <a:gd name="connsiteY7" fmla="*/ 4288536 h 4288536"/>
                            <a:gd name="connsiteX8" fmla="*/ 932688 w 4773168"/>
                            <a:gd name="connsiteY8" fmla="*/ 4279392 h 4288536"/>
                            <a:gd name="connsiteX9" fmla="*/ 914400 w 4773168"/>
                            <a:gd name="connsiteY9" fmla="*/ 3447288 h 4288536"/>
                            <a:gd name="connsiteX10" fmla="*/ 749808 w 4773168"/>
                            <a:gd name="connsiteY10" fmla="*/ 3438144 h 4288536"/>
                            <a:gd name="connsiteX11" fmla="*/ 722376 w 4773168"/>
                            <a:gd name="connsiteY11" fmla="*/ 676656 h 4288536"/>
                            <a:gd name="connsiteX12" fmla="*/ 301752 w 4773168"/>
                            <a:gd name="connsiteY12" fmla="*/ 658368 h 4288536"/>
                            <a:gd name="connsiteX13" fmla="*/ 27432 w 4773168"/>
                            <a:gd name="connsiteY13" fmla="*/ 548640 h 4288536"/>
                            <a:gd name="connsiteX14" fmla="*/ 0 w 4773168"/>
                            <a:gd name="connsiteY14" fmla="*/ 45720 h 4288536"/>
                            <a:gd name="connsiteX15" fmla="*/ 173736 w 4773168"/>
                            <a:gd name="connsiteY15" fmla="*/ 54864 h 4288536"/>
                            <a:gd name="connsiteX16" fmla="*/ 173736 w 4773168"/>
                            <a:gd name="connsiteY16" fmla="*/ 347472 h 4288536"/>
                            <a:gd name="connsiteX17" fmla="*/ 438912 w 4773168"/>
                            <a:gd name="connsiteY17" fmla="*/ 521208 h 4288536"/>
                            <a:gd name="connsiteX18" fmla="*/ 612648 w 4773168"/>
                            <a:gd name="connsiteY18" fmla="*/ 274320 h 4288536"/>
                            <a:gd name="connsiteX19" fmla="*/ 384048 w 4773168"/>
                            <a:gd name="connsiteY19" fmla="*/ 128016 h 4288536"/>
                            <a:gd name="connsiteX20" fmla="*/ 448056 w 4773168"/>
                            <a:gd name="connsiteY20" fmla="*/ 0 h 4288536"/>
                            <a:gd name="connsiteX21" fmla="*/ 722376 w 4773168"/>
                            <a:gd name="connsiteY21" fmla="*/ 146304 h 4288536"/>
                            <a:gd name="connsiteX22" fmla="*/ 694944 w 4773168"/>
                            <a:gd name="connsiteY22" fmla="*/ 201168 h 4288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</a:cxnLst>
                          <a:rect l="l" t="t" r="r" b="b"/>
                          <a:pathLst>
                            <a:path w="4773168" h="4288536">
                              <a:moveTo>
                                <a:pt x="694944" y="201168"/>
                              </a:moveTo>
                              <a:lnTo>
                                <a:pt x="1609344" y="201168"/>
                              </a:lnTo>
                              <a:lnTo>
                                <a:pt x="1728216" y="1005840"/>
                              </a:lnTo>
                              <a:lnTo>
                                <a:pt x="1892808" y="1170432"/>
                              </a:lnTo>
                              <a:lnTo>
                                <a:pt x="2093976" y="1170432"/>
                              </a:lnTo>
                              <a:lnTo>
                                <a:pt x="3172968" y="2148840"/>
                              </a:lnTo>
                              <a:lnTo>
                                <a:pt x="4773168" y="2505456"/>
                              </a:lnTo>
                              <a:lnTo>
                                <a:pt x="2642616" y="4288536"/>
                              </a:lnTo>
                              <a:lnTo>
                                <a:pt x="932688" y="4279392"/>
                              </a:lnTo>
                              <a:lnTo>
                                <a:pt x="914400" y="3447288"/>
                              </a:lnTo>
                              <a:lnTo>
                                <a:pt x="749808" y="3438144"/>
                              </a:lnTo>
                              <a:lnTo>
                                <a:pt x="722376" y="676656"/>
                              </a:lnTo>
                              <a:lnTo>
                                <a:pt x="301752" y="658368"/>
                              </a:lnTo>
                              <a:lnTo>
                                <a:pt x="27432" y="548640"/>
                              </a:lnTo>
                              <a:lnTo>
                                <a:pt x="0" y="45720"/>
                              </a:lnTo>
                              <a:lnTo>
                                <a:pt x="173736" y="54864"/>
                              </a:lnTo>
                              <a:lnTo>
                                <a:pt x="173736" y="347472"/>
                              </a:lnTo>
                              <a:lnTo>
                                <a:pt x="438912" y="521208"/>
                              </a:lnTo>
                              <a:lnTo>
                                <a:pt x="612648" y="274320"/>
                              </a:lnTo>
                              <a:lnTo>
                                <a:pt x="384048" y="128016"/>
                              </a:lnTo>
                              <a:lnTo>
                                <a:pt x="448056" y="0"/>
                              </a:lnTo>
                              <a:lnTo>
                                <a:pt x="722376" y="146304"/>
                              </a:lnTo>
                              <a:lnTo>
                                <a:pt x="694944" y="201168"/>
                              </a:lnTo>
                              <a:close/>
                            </a:path>
                          </a:pathLst>
                        </a:custGeom>
                        <a:noFill/>
                        <a:ln w="12700" cap="flat" cmpd="sng" algn="ctr">
                          <a:solidFill>
                            <a:srgbClr val="FF0000"/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72000" tIns="36000" rIns="72000" bIns="3600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ctr" defTabSz="914400" rtl="0" eaLnBrk="0" fontAlgn="base" latinLnBrk="0" hangingPunct="0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ko-KR" altLang="en-US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38" name="타원 37"/>
                      <p:cNvSpPr/>
                      <p:nvPr/>
                    </p:nvSpPr>
                    <p:spPr bwMode="auto">
                      <a:xfrm>
                        <a:off x="6563464" y="4967457"/>
                        <a:ext cx="83714" cy="78816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72000" tIns="36000" rIns="72000" bIns="3600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</p:grpSp>
                <p:pic>
                  <p:nvPicPr>
                    <p:cNvPr id="32" name="그림 36">
                      <a:extLst>
                        <a:ext uri="{FF2B5EF4-FFF2-40B4-BE49-F238E27FC236}">
                          <a16:creationId xmlns="" xmlns:a16="http://schemas.microsoft.com/office/drawing/2014/main" id="{6B0DE711-F609-3E16-E8C0-C0EC0D29D66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r="82720" b="65455"/>
                    <a:stretch/>
                  </p:blipFill>
                  <p:spPr>
                    <a:xfrm>
                      <a:off x="7891797" y="3771938"/>
                      <a:ext cx="654668" cy="40001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그림 36">
                      <a:extLst>
                        <a:ext uri="{FF2B5EF4-FFF2-40B4-BE49-F238E27FC236}">
                          <a16:creationId xmlns="" xmlns:a16="http://schemas.microsoft.com/office/drawing/2014/main" id="{A36B00F4-6E7E-1223-CB0B-12D7B7BD916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l="19263" r="61048" b="65300"/>
                    <a:stretch/>
                  </p:blipFill>
                  <p:spPr>
                    <a:xfrm>
                      <a:off x="7127830" y="3283422"/>
                      <a:ext cx="830953" cy="45253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" name="그림 33">
                      <a:extLst>
                        <a:ext uri="{FF2B5EF4-FFF2-40B4-BE49-F238E27FC236}">
                          <a16:creationId xmlns="" xmlns:a16="http://schemas.microsoft.com/office/drawing/2014/main" id="{691EC79A-92A8-3356-45A2-E6D672F31B4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303842" y="3763171"/>
                      <a:ext cx="547933" cy="15464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5" name="타원 34"/>
                    <p:cNvSpPr/>
                    <p:nvPr/>
                  </p:nvSpPr>
                  <p:spPr bwMode="auto">
                    <a:xfrm>
                      <a:off x="8217006" y="4247363"/>
                      <a:ext cx="83714" cy="8302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72000" tIns="36000" rIns="72000" bIns="3600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sp>
                  <p:nvSpPr>
                    <p:cNvPr id="36" name="타원 35"/>
                    <p:cNvSpPr/>
                    <p:nvPr/>
                  </p:nvSpPr>
                  <p:spPr bwMode="auto">
                    <a:xfrm>
                      <a:off x="6954468" y="1788644"/>
                      <a:ext cx="80538" cy="80637"/>
                    </a:xfrm>
                    <a:prstGeom prst="ellipse">
                      <a:avLst/>
                    </a:prstGeom>
                    <a:solidFill>
                      <a:srgbClr val="008F7B"/>
                    </a:solidFill>
                    <a:ln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72000" tIns="36000" rIns="72000" bIns="3600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29" name="직선 화살표 연결선 28"/>
                  <p:cNvCxnSpPr/>
                  <p:nvPr/>
                </p:nvCxnSpPr>
                <p:spPr bwMode="auto">
                  <a:xfrm flipH="1" flipV="1">
                    <a:off x="7127831" y="1056848"/>
                    <a:ext cx="1089175" cy="345414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  <a:headEnd type="none" w="med" len="med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직사각형 29"/>
                  <p:cNvSpPr/>
                  <p:nvPr/>
                </p:nvSpPr>
                <p:spPr bwMode="auto">
                  <a:xfrm>
                    <a:off x="8679180" y="1655444"/>
                    <a:ext cx="533400" cy="516255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72000" tIns="36000" rIns="72000" bIns="36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HY동녘B" panose="02030600000101010101" pitchFamily="18" charset="-127"/>
                        <a:ea typeface="HY동녘B" panose="02030600000101010101" pitchFamily="18" charset="-127"/>
                        <a:cs typeface="+mn-cs"/>
                      </a:rPr>
                      <a:t>남항</a:t>
                    </a:r>
                    <a:endParaRPr kumimoji="0" lang="en-US" altLang="ko-KR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HY동녘B" panose="02030600000101010101" pitchFamily="18" charset="-127"/>
                      <a:ea typeface="HY동녘B" panose="02030600000101010101" pitchFamily="18" charset="-127"/>
                      <a:cs typeface="+mn-cs"/>
                    </a:endParaRPr>
                  </a:p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HY동녘B" panose="02030600000101010101" pitchFamily="18" charset="-127"/>
                        <a:ea typeface="HY동녘B" panose="02030600000101010101" pitchFamily="18" charset="-127"/>
                        <a:cs typeface="+mn-cs"/>
                      </a:rPr>
                      <a:t>공원</a:t>
                    </a:r>
                  </a:p>
                </p:txBody>
              </p:sp>
            </p:grpSp>
            <p:cxnSp>
              <p:nvCxnSpPr>
                <p:cNvPr id="24" name="직선 화살표 연결선 23"/>
                <p:cNvCxnSpPr/>
                <p:nvPr/>
              </p:nvCxnSpPr>
              <p:spPr bwMode="auto">
                <a:xfrm flipH="1" flipV="1">
                  <a:off x="6631104" y="4399149"/>
                  <a:ext cx="677" cy="427645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  <a:headEnd type="none" w="med" len="med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자유형 24"/>
                <p:cNvSpPr/>
                <p:nvPr/>
              </p:nvSpPr>
              <p:spPr bwMode="auto">
                <a:xfrm>
                  <a:off x="6246019" y="5050631"/>
                  <a:ext cx="221456" cy="492919"/>
                </a:xfrm>
                <a:custGeom>
                  <a:avLst/>
                  <a:gdLst>
                    <a:gd name="connsiteX0" fmla="*/ 0 w 221456"/>
                    <a:gd name="connsiteY0" fmla="*/ 0 h 492919"/>
                    <a:gd name="connsiteX1" fmla="*/ 2381 w 221456"/>
                    <a:gd name="connsiteY1" fmla="*/ 492919 h 492919"/>
                    <a:gd name="connsiteX2" fmla="*/ 221456 w 221456"/>
                    <a:gd name="connsiteY2" fmla="*/ 488157 h 492919"/>
                    <a:gd name="connsiteX3" fmla="*/ 216694 w 221456"/>
                    <a:gd name="connsiteY3" fmla="*/ 0 h 492919"/>
                    <a:gd name="connsiteX4" fmla="*/ 0 w 221456"/>
                    <a:gd name="connsiteY4" fmla="*/ 0 h 492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456" h="492919">
                      <a:moveTo>
                        <a:pt x="0" y="0"/>
                      </a:moveTo>
                      <a:cubicBezTo>
                        <a:pt x="794" y="164306"/>
                        <a:pt x="1587" y="328613"/>
                        <a:pt x="2381" y="492919"/>
                      </a:cubicBezTo>
                      <a:lnTo>
                        <a:pt x="221456" y="488157"/>
                      </a:lnTo>
                      <a:cubicBezTo>
                        <a:pt x="219869" y="325438"/>
                        <a:pt x="218281" y="162719"/>
                        <a:pt x="21669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ED28D">
                    <a:alpha val="70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72000" tIns="36000" rIns="72000" bIns="36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pitchFamily="50" charset="-127"/>
                    <a:cs typeface="+mn-cs"/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 bwMode="auto">
                <a:xfrm>
                  <a:off x="6165215" y="5038724"/>
                  <a:ext cx="533400" cy="516255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72000" tIns="36000" rIns="72000" bIns="36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9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HY동녘B" panose="02030600000101010101" pitchFamily="18" charset="-127"/>
                      <a:ea typeface="HY동녘B" panose="02030600000101010101" pitchFamily="18" charset="-127"/>
                      <a:cs typeface="+mn-cs"/>
                    </a:rPr>
                    <a:t>346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9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HY동녘B" panose="02030600000101010101" pitchFamily="18" charset="-127"/>
                      <a:ea typeface="HY동녘B" panose="02030600000101010101" pitchFamily="18" charset="-127"/>
                      <a:cs typeface="+mn-cs"/>
                    </a:rPr>
                    <a:t>번지</a:t>
                  </a: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="" xmlns:a16="http://schemas.microsoft.com/office/drawing/2014/main" id="{D5CD0840-D212-05D5-2B64-57952E69EE39}"/>
                    </a:ext>
                  </a:extLst>
                </p:cNvPr>
                <p:cNvSpPr/>
                <p:nvPr/>
              </p:nvSpPr>
              <p:spPr bwMode="auto">
                <a:xfrm>
                  <a:off x="7559974" y="5140196"/>
                  <a:ext cx="533400" cy="516255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72000" tIns="36000" rIns="72000" bIns="36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9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effectLst/>
                      <a:uLnTx/>
                      <a:uFillTx/>
                      <a:latin typeface="HY동녘B" panose="02030600000101010101" pitchFamily="18" charset="-127"/>
                      <a:ea typeface="HY동녘B" panose="02030600000101010101" pitchFamily="18" charset="-127"/>
                      <a:cs typeface="+mn-cs"/>
                    </a:rPr>
                    <a:t>가스공사</a:t>
                  </a:r>
                </a:p>
              </p:txBody>
            </p:sp>
          </p:grpSp>
          <p:cxnSp>
            <p:nvCxnSpPr>
              <p:cNvPr id="17" name="직선 연결선 16"/>
              <p:cNvCxnSpPr/>
              <p:nvPr/>
            </p:nvCxnSpPr>
            <p:spPr bwMode="auto">
              <a:xfrm>
                <a:off x="1742148" y="1198191"/>
                <a:ext cx="524122" cy="265541"/>
              </a:xfrm>
              <a:prstGeom prst="line">
                <a:avLst/>
              </a:prstGeom>
              <a:noFill/>
              <a:ln w="19050" cap="flat" cmpd="sng" algn="ctr">
                <a:solidFill>
                  <a:srgbClr val="008F7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직선 연결선 17"/>
              <p:cNvCxnSpPr/>
              <p:nvPr/>
            </p:nvCxnSpPr>
            <p:spPr bwMode="auto">
              <a:xfrm flipV="1">
                <a:off x="1671973" y="918791"/>
                <a:ext cx="199548" cy="460385"/>
              </a:xfrm>
              <a:prstGeom prst="line">
                <a:avLst/>
              </a:prstGeom>
              <a:noFill/>
              <a:ln w="19050" cap="flat" cmpd="sng" algn="ctr">
                <a:solidFill>
                  <a:srgbClr val="008F7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직선 연결선 18"/>
              <p:cNvCxnSpPr/>
              <p:nvPr/>
            </p:nvCxnSpPr>
            <p:spPr bwMode="auto">
              <a:xfrm flipH="1" flipV="1">
                <a:off x="1674355" y="1367090"/>
                <a:ext cx="6350" cy="297328"/>
              </a:xfrm>
              <a:prstGeom prst="line">
                <a:avLst/>
              </a:prstGeom>
              <a:noFill/>
              <a:ln w="19050" cap="flat" cmpd="sng" algn="ctr">
                <a:solidFill>
                  <a:srgbClr val="008F7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직선 연결선 19"/>
              <p:cNvCxnSpPr/>
              <p:nvPr/>
            </p:nvCxnSpPr>
            <p:spPr bwMode="auto">
              <a:xfrm>
                <a:off x="1772019" y="873098"/>
                <a:ext cx="96927" cy="52837"/>
              </a:xfrm>
              <a:prstGeom prst="line">
                <a:avLst/>
              </a:prstGeom>
              <a:noFill/>
              <a:ln w="19050" cap="flat" cmpd="sng" algn="ctr">
                <a:solidFill>
                  <a:srgbClr val="008F7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" name="그룹 11"/>
            <p:cNvGrpSpPr/>
            <p:nvPr/>
          </p:nvGrpSpPr>
          <p:grpSpPr>
            <a:xfrm>
              <a:off x="3044858" y="673519"/>
              <a:ext cx="1451963" cy="1973899"/>
              <a:chOff x="5486507" y="1844356"/>
              <a:chExt cx="2534095" cy="3408358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86507" y="1844356"/>
                <a:ext cx="2534095" cy="340835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solidFill>
                  <a:schemeClr val="tx1"/>
                </a:solidFill>
              </a:ln>
              <a:effectLst/>
            </p:spPr>
          </p:pic>
          <p:sp>
            <p:nvSpPr>
              <p:cNvPr id="14" name="평행 사변형 13"/>
              <p:cNvSpPr/>
              <p:nvPr/>
            </p:nvSpPr>
            <p:spPr bwMode="auto">
              <a:xfrm rot="1591487">
                <a:off x="6550137" y="2882915"/>
                <a:ext cx="499177" cy="501613"/>
              </a:xfrm>
              <a:prstGeom prst="parallelogram">
                <a:avLst>
                  <a:gd name="adj" fmla="val 0"/>
                </a:avLst>
              </a:prstGeom>
              <a:solidFill>
                <a:srgbClr val="DAADAA">
                  <a:alpha val="7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 bwMode="auto">
              <a:xfrm>
                <a:off x="6360028" y="2894010"/>
                <a:ext cx="581759" cy="57415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HY동녘B" panose="02030600000101010101" pitchFamily="18" charset="-127"/>
                    <a:ea typeface="HY동녘B" panose="02030600000101010101" pitchFamily="18" charset="-127"/>
                    <a:cs typeface="+mn-cs"/>
                  </a:rPr>
                  <a:t>사유지</a:t>
                </a:r>
                <a:endParaRPr kumimoji="0" lang="en-US" altLang="ko-KR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HY동녘B" panose="02030600000101010101" pitchFamily="18" charset="-127"/>
                  <a:ea typeface="HY동녘B" panose="02030600000101010101" pitchFamily="18" charset="-127"/>
                  <a:cs typeface="+mn-cs"/>
                </a:endParaRPr>
              </a:p>
            </p:txBody>
          </p:sp>
        </p:grpSp>
      </p:grpSp>
      <p:sp>
        <p:nvSpPr>
          <p:cNvPr id="41" name="타원 40"/>
          <p:cNvSpPr/>
          <p:nvPr/>
        </p:nvSpPr>
        <p:spPr bwMode="auto">
          <a:xfrm>
            <a:off x="7407151" y="1502574"/>
            <a:ext cx="87840" cy="89681"/>
          </a:xfrm>
          <a:prstGeom prst="ellipse">
            <a:avLst/>
          </a:prstGeom>
          <a:solidFill>
            <a:srgbClr val="008F7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1903AE91-03CD-42E1-98AF-A9C43BFE64F1}"/>
              </a:ext>
            </a:extLst>
          </p:cNvPr>
          <p:cNvSpPr/>
          <p:nvPr/>
        </p:nvSpPr>
        <p:spPr>
          <a:xfrm>
            <a:off x="488515" y="756147"/>
            <a:ext cx="116302" cy="329387"/>
          </a:xfrm>
          <a:prstGeom prst="rect">
            <a:avLst/>
          </a:prstGeom>
          <a:solidFill>
            <a:srgbClr val="0D6E6E"/>
          </a:solidFill>
          <a:ln w="12700" algn="ctr">
            <a:noFill/>
            <a:miter lim="800000"/>
            <a:headEnd/>
            <a:tailEnd/>
          </a:ln>
          <a:effectLst/>
        </p:spPr>
        <p:txBody>
          <a:bodyPr vert="horz" lIns="72000" r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43" name="직선 연결선 42"/>
          <p:cNvCxnSpPr>
            <a:cxnSpLocks/>
          </p:cNvCxnSpPr>
          <p:nvPr/>
        </p:nvCxnSpPr>
        <p:spPr>
          <a:xfrm>
            <a:off x="595581" y="1079184"/>
            <a:ext cx="1226869" cy="0"/>
          </a:xfrm>
          <a:prstGeom prst="line">
            <a:avLst/>
          </a:prstGeom>
          <a:ln w="12700">
            <a:solidFill>
              <a:srgbClr val="0D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70238" y="749016"/>
            <a:ext cx="1293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투자비 및 현황</a:t>
            </a:r>
          </a:p>
        </p:txBody>
      </p:sp>
    </p:spTree>
    <p:extLst>
      <p:ext uri="{BB962C8B-B14F-4D97-AF65-F5344CB8AC3E}">
        <p14:creationId xmlns:p14="http://schemas.microsoft.com/office/powerpoint/2010/main" val="3674411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참고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9. [</a:t>
            </a:r>
            <a:r>
              <a:rPr kumimoji="0" lang="ko-KR" alt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신규열원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건설 추진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]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투자비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3/3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)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1903AE91-03CD-42E1-98AF-A9C43BFE64F1}"/>
              </a:ext>
            </a:extLst>
          </p:cNvPr>
          <p:cNvSpPr/>
          <p:nvPr/>
        </p:nvSpPr>
        <p:spPr>
          <a:xfrm>
            <a:off x="488515" y="756147"/>
            <a:ext cx="116302" cy="329387"/>
          </a:xfrm>
          <a:prstGeom prst="rect">
            <a:avLst/>
          </a:prstGeom>
          <a:solidFill>
            <a:srgbClr val="0D6E6E"/>
          </a:solidFill>
          <a:ln w="12700" algn="ctr">
            <a:noFill/>
            <a:miter lim="800000"/>
            <a:headEnd/>
            <a:tailEnd/>
          </a:ln>
          <a:effectLst/>
        </p:spPr>
        <p:txBody>
          <a:bodyPr vert="horz" lIns="72000" r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70238" y="749016"/>
            <a:ext cx="1293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투자비 및 현황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65214325-B873-EB74-7B08-DB99B7B8A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64555"/>
              </p:ext>
            </p:extLst>
          </p:nvPr>
        </p:nvGraphicFramePr>
        <p:xfrm>
          <a:off x="486890" y="1221166"/>
          <a:ext cx="8896398" cy="501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435">
                  <a:extLst>
                    <a:ext uri="{9D8B030D-6E8A-4147-A177-3AD203B41FA5}">
                      <a16:colId xmlns="" xmlns:a16="http://schemas.microsoft.com/office/drawing/2014/main" val="3690871604"/>
                    </a:ext>
                  </a:extLst>
                </a:gridCol>
                <a:gridCol w="1266407">
                  <a:extLst>
                    <a:ext uri="{9D8B030D-6E8A-4147-A177-3AD203B41FA5}">
                      <a16:colId xmlns="" xmlns:a16="http://schemas.microsoft.com/office/drawing/2014/main" val="1845390059"/>
                    </a:ext>
                  </a:extLst>
                </a:gridCol>
                <a:gridCol w="1266407">
                  <a:extLst>
                    <a:ext uri="{9D8B030D-6E8A-4147-A177-3AD203B41FA5}">
                      <a16:colId xmlns="" xmlns:a16="http://schemas.microsoft.com/office/drawing/2014/main" val="4084104721"/>
                    </a:ext>
                  </a:extLst>
                </a:gridCol>
                <a:gridCol w="1266407">
                  <a:extLst>
                    <a:ext uri="{9D8B030D-6E8A-4147-A177-3AD203B41FA5}">
                      <a16:colId xmlns="" xmlns:a16="http://schemas.microsoft.com/office/drawing/2014/main" val="2620775308"/>
                    </a:ext>
                  </a:extLst>
                </a:gridCol>
                <a:gridCol w="1270914">
                  <a:extLst>
                    <a:ext uri="{9D8B030D-6E8A-4147-A177-3AD203B41FA5}">
                      <a16:colId xmlns="" xmlns:a16="http://schemas.microsoft.com/office/drawing/2014/main" val="2306386047"/>
                    </a:ext>
                  </a:extLst>
                </a:gridCol>
                <a:gridCol w="1270914">
                  <a:extLst>
                    <a:ext uri="{9D8B030D-6E8A-4147-A177-3AD203B41FA5}">
                      <a16:colId xmlns="" xmlns:a16="http://schemas.microsoft.com/office/drawing/2014/main" val="1207419271"/>
                    </a:ext>
                  </a:extLst>
                </a:gridCol>
                <a:gridCol w="1270914">
                  <a:extLst>
                    <a:ext uri="{9D8B030D-6E8A-4147-A177-3AD203B41FA5}">
                      <a16:colId xmlns="" xmlns:a16="http://schemas.microsoft.com/office/drawing/2014/main" val="3817257566"/>
                    </a:ext>
                  </a:extLst>
                </a:gridCol>
              </a:tblGrid>
              <a:tr h="26975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단위</a:t>
                      </a:r>
                      <a:r>
                        <a:rPr lang="en-US" altLang="ko-KR" sz="1100" b="1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: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억</a:t>
                      </a:r>
                      <a:r>
                        <a:rPr lang="en-US" altLang="ko-KR" sz="1100" b="1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0D6E6E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346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번지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0D6E6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379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번지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남항공원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영진공사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16225241"/>
                  </a:ext>
                </a:extLst>
              </a:tr>
              <a:tr h="476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CASE I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CM 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반영</a:t>
                      </a:r>
                      <a:endParaRPr lang="en-US" altLang="ko-KR" sz="1100" b="1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CASE II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CASE III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02300034"/>
                  </a:ext>
                </a:extLst>
              </a:tr>
              <a:tr h="2697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열원설비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5,290 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73852996"/>
                  </a:ext>
                </a:extLst>
              </a:tr>
              <a:tr h="4945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연계</a:t>
                      </a:r>
                      <a:br>
                        <a:rPr lang="ko-KR" alt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</a:br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10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위드인천에너지</a:t>
                      </a:r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538 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47271479"/>
                  </a:ext>
                </a:extLst>
              </a:tr>
              <a:tr h="2697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기술용역비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236 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56844668"/>
                  </a:ext>
                </a:extLst>
              </a:tr>
              <a:tr h="2697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소    계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6,064 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896336"/>
                  </a:ext>
                </a:extLst>
              </a:tr>
              <a:tr h="269759">
                <a:tc gridSpan="7">
                  <a:txBody>
                    <a:bodyPr/>
                    <a:lstStyle/>
                    <a:p>
                      <a:pPr algn="ctr" fontAlgn="ctr"/>
                      <a:endParaRPr lang="en-US" sz="110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12789849"/>
                  </a:ext>
                </a:extLst>
              </a:tr>
              <a:tr h="2697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부지비용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786 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 786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 786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606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924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1,530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75585649"/>
                  </a:ext>
                </a:extLst>
              </a:tr>
              <a:tr h="2697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열수송관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708 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 2,499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 1,677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493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406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512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78700529"/>
                  </a:ext>
                </a:extLst>
              </a:tr>
              <a:tr h="2697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가스배관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378 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 378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 378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330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104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218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52037025"/>
                  </a:ext>
                </a:extLst>
              </a:tr>
              <a:tr h="2697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상수도배관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330 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 323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 330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303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189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207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04552288"/>
                  </a:ext>
                </a:extLst>
              </a:tr>
              <a:tr h="2697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송전선로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953 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 1,021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 953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770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252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383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04621583"/>
                  </a:ext>
                </a:extLst>
              </a:tr>
              <a:tr h="2697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가압장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261 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 261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 261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261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-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-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50414856"/>
                  </a:ext>
                </a:extLst>
              </a:tr>
              <a:tr h="2697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냉열설비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75 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 75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 75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75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-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-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52995268"/>
                  </a:ext>
                </a:extLst>
              </a:tr>
              <a:tr h="2697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소    계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3,491 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 5,343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 4,460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2,838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1,875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2,850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00780595"/>
                  </a:ext>
                </a:extLst>
              </a:tr>
              <a:tr h="269759">
                <a:tc gridSpan="7">
                  <a:txBody>
                    <a:bodyPr/>
                    <a:lstStyle/>
                    <a:p>
                      <a:pPr algn="ctr" fontAlgn="ctr"/>
                      <a:endParaRPr lang="en-US" sz="11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68106912"/>
                  </a:ext>
                </a:extLst>
              </a:tr>
              <a:tr h="2697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합    계</a:t>
                      </a:r>
                    </a:p>
                  </a:txBody>
                  <a:tcPr marL="9525" marR="9525" marT="952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맑은 고딕"/>
                        </a:rPr>
                        <a:t>9,555 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 11,407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 10,524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8,902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7,939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>
                      <a:solidFill>
                        <a:schemeClr val="tx1"/>
                      </a:solidFill>
                    </a:lnR>
                    <a:lnT w="3175">
                      <a:solidFill>
                        <a:schemeClr val="tx1"/>
                      </a:solidFill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/>
                          <a:ea typeface="맑은 고딕"/>
                        </a:rPr>
                        <a:t> 8,914 </a:t>
                      </a:r>
                    </a:p>
                  </a:txBody>
                  <a:tcPr marL="9525" marR="9525" marT="9525" anchor="ctr">
                    <a:lnL w="3175">
                      <a:solidFill>
                        <a:schemeClr val="tx1"/>
                      </a:solidFill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chemeClr val="tx1"/>
                      </a:solidFill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6183579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1D36D348-67F4-5DED-84D6-1FB860305712}"/>
              </a:ext>
            </a:extLst>
          </p:cNvPr>
          <p:cNvCxnSpPr>
            <a:cxnSpLocks/>
          </p:cNvCxnSpPr>
          <p:nvPr/>
        </p:nvCxnSpPr>
        <p:spPr>
          <a:xfrm>
            <a:off x="595581" y="1079184"/>
            <a:ext cx="1226869" cy="0"/>
          </a:xfrm>
          <a:prstGeom prst="line">
            <a:avLst/>
          </a:prstGeom>
          <a:ln w="12700">
            <a:solidFill>
              <a:srgbClr val="0D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747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참고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11. [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운영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/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설비 안정성 등 개선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] </a:t>
            </a:r>
            <a:r>
              <a:rPr kumimoji="0" lang="ko-KR" alt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축열조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2</a:t>
            </a:r>
            <a:r>
              <a:rPr kumimoji="0" lang="ko-KR" alt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만톤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건설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(1/4)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903AE91-03CD-42E1-98AF-A9C43BFE64F1}"/>
              </a:ext>
            </a:extLst>
          </p:cNvPr>
          <p:cNvSpPr/>
          <p:nvPr/>
        </p:nvSpPr>
        <p:spPr>
          <a:xfrm>
            <a:off x="444471" y="792968"/>
            <a:ext cx="116302" cy="329387"/>
          </a:xfrm>
          <a:prstGeom prst="rect">
            <a:avLst/>
          </a:prstGeom>
          <a:solidFill>
            <a:srgbClr val="0D6E6E"/>
          </a:solidFill>
          <a:ln w="12700" algn="ctr">
            <a:noFill/>
            <a:miter lim="800000"/>
            <a:headEnd/>
            <a:tailEnd/>
          </a:ln>
          <a:effectLst/>
        </p:spPr>
        <p:txBody>
          <a:bodyPr vert="horz" lIns="72000" r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51537" y="1120478"/>
            <a:ext cx="1767801" cy="0"/>
          </a:xfrm>
          <a:prstGeom prst="line">
            <a:avLst/>
          </a:prstGeom>
          <a:ln w="12700">
            <a:solidFill>
              <a:srgbClr val="0D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26194" y="795073"/>
            <a:ext cx="1898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공사 개요 및 추진 현황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8700" y="1865376"/>
            <a:ext cx="8641996" cy="3347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예       산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105</a:t>
            </a:r>
            <a:r>
              <a:rPr kumimoji="0" lang="ko-KR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억원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공사비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99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억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설계비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6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억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건가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외주비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기타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8700" y="1620944"/>
            <a:ext cx="223450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준  공  일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2025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28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8700" y="1178818"/>
            <a:ext cx="723322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주요설비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축열조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(20,000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㎥, ID 27.8m, H 35m), 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순환펌프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(16㎥/h, 25m), Electric Heater(125kW), 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밸브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온도전송기 등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1903AE91-03CD-42E1-98AF-A9C43BFE64F1}"/>
              </a:ext>
            </a:extLst>
          </p:cNvPr>
          <p:cNvSpPr/>
          <p:nvPr/>
        </p:nvSpPr>
        <p:spPr>
          <a:xfrm>
            <a:off x="521219" y="4648128"/>
            <a:ext cx="116302" cy="329387"/>
          </a:xfrm>
          <a:prstGeom prst="rect">
            <a:avLst/>
          </a:prstGeom>
          <a:solidFill>
            <a:srgbClr val="0D6E6E"/>
          </a:solidFill>
          <a:ln w="12700" algn="ctr">
            <a:noFill/>
            <a:miter lim="800000"/>
            <a:headEnd/>
            <a:tailEnd/>
          </a:ln>
          <a:effectLst/>
        </p:spPr>
        <p:txBody>
          <a:bodyPr vert="horz" lIns="72000" r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28285" y="4971165"/>
            <a:ext cx="858163" cy="0"/>
          </a:xfrm>
          <a:prstGeom prst="line">
            <a:avLst/>
          </a:prstGeom>
          <a:ln w="12700">
            <a:solidFill>
              <a:srgbClr val="0D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02942" y="4640997"/>
            <a:ext cx="907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추진 계획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="" xmlns:a16="http://schemas.microsoft.com/office/drawing/2014/main" id="{0C04C6F0-3474-4C08-9C9F-01F889E6062C}"/>
              </a:ext>
            </a:extLst>
          </p:cNvPr>
          <p:cNvGraphicFramePr>
            <a:graphicFrameLocks noGrp="1"/>
          </p:cNvGraphicFramePr>
          <p:nvPr/>
        </p:nvGraphicFramePr>
        <p:xfrm>
          <a:off x="711738" y="2241452"/>
          <a:ext cx="8836122" cy="2084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9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515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67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41782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99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구 분</a:t>
                      </a: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추정가격</a:t>
                      </a:r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( </a:t>
                      </a:r>
                      <a:r>
                        <a:rPr lang="ko-KR" altLang="en-US" sz="1000" b="1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낙찰율</a:t>
                      </a:r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80%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적용</a:t>
                      </a:r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[</a:t>
                      </a:r>
                      <a:r>
                        <a:rPr lang="ko-KR" altLang="en-US" sz="9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억원</a:t>
                      </a:r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]</a:t>
                      </a:r>
                      <a:endParaRPr lang="ko-KR" altLang="en-US" sz="900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분야별 진행</a:t>
                      </a:r>
                      <a:r>
                        <a:rPr lang="ko-KR" altLang="en-US" sz="1000" b="1" baseline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실적 및 현황</a:t>
                      </a:r>
                      <a:endParaRPr lang="ko-KR" altLang="en-US" sz="1000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5807">
                <a:tc rowSpan="7">
                  <a:txBody>
                    <a:bodyPr/>
                    <a:lstStyle/>
                    <a:p>
                      <a:pPr marL="0" lvl="1" algn="ctr">
                        <a:lnSpc>
                          <a:spcPct val="100000"/>
                        </a:lnSpc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공사비 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lvl="1" algn="ctr">
                        <a:lnSpc>
                          <a:spcPct val="100000"/>
                        </a:lnSpc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및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1" algn="ctr">
                        <a:lnSpc>
                          <a:spcPct val="100000"/>
                        </a:lnSpc>
                      </a:pPr>
                      <a:r>
                        <a:rPr lang="ko-KR" altLang="en-US" sz="10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설계비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9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algn="ctr">
                        <a:lnSpc>
                          <a:spcPct val="100000"/>
                        </a:lnSpc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     계</a:t>
                      </a:r>
                      <a:endParaRPr lang="en-US" altLang="ko-KR" sz="10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9F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73.7(</a:t>
                      </a:r>
                      <a:r>
                        <a:rPr lang="en-US" altLang="ko-KR" sz="1000" b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59.0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altLang="ko-KR" sz="100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· ’23.1~9 </a:t>
                      </a:r>
                      <a:r>
                        <a:rPr lang="ko-KR" altLang="en-US" sz="100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기본설계</a:t>
                      </a:r>
                      <a:r>
                        <a:rPr lang="en-US" altLang="ko-KR" sz="1000" baseline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aseline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도서</a:t>
                      </a:r>
                      <a:r>
                        <a:rPr lang="en-US" altLang="ko-KR" sz="1000" baseline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aseline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내역서</a:t>
                      </a:r>
                      <a:r>
                        <a:rPr lang="en-US" altLang="ko-KR" sz="1000" baseline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aseline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입찰 안내서 검토 완료</a:t>
                      </a:r>
                      <a:endParaRPr lang="en-US" altLang="ko-KR" sz="100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lang="en-US" altLang="ko-KR" sz="100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· ‘23.10</a:t>
                      </a:r>
                      <a:r>
                        <a:rPr lang="en-US" altLang="ko-KR" sz="1000" baseline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aseline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중순</a:t>
                      </a:r>
                      <a:r>
                        <a:rPr lang="ko-KR" altLang="en-US" sz="100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err="1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축열조</a:t>
                      </a:r>
                      <a:r>
                        <a:rPr lang="ko-KR" altLang="en-US" sz="100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설치 입찰공고 준비 중</a:t>
                      </a:r>
                      <a:r>
                        <a:rPr lang="en-US" altLang="ko-KR" sz="100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전기공사 포함</a:t>
                      </a:r>
                      <a:r>
                        <a:rPr lang="en-US" altLang="ko-KR" sz="100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) </a:t>
                      </a:r>
                    </a:p>
                    <a:p>
                      <a:pPr algn="l"/>
                      <a:r>
                        <a:rPr lang="en-US" altLang="ko-KR" sz="100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· ‘23.10</a:t>
                      </a:r>
                      <a:r>
                        <a:rPr lang="en-US" altLang="ko-KR" sz="1000" baseline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~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배관 및 </a:t>
                      </a:r>
                      <a:r>
                        <a:rPr lang="ko-KR" altLang="en-US" sz="1000" b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사급자재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입찰 안내서 작성 중 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5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     관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9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12.5(</a:t>
                      </a:r>
                      <a:r>
                        <a:rPr lang="en-US" altLang="ko-KR" sz="1000" b="0" kern="120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10.0</a:t>
                      </a:r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ko-KR" altLang="en-US" sz="10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08232683"/>
                  </a:ext>
                </a:extLst>
              </a:tr>
              <a:tr h="235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     전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9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5.7(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4.6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ko-KR" altLang="en-US" sz="10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07346003"/>
                  </a:ext>
                </a:extLst>
              </a:tr>
              <a:tr h="235807">
                <a:tc vMerge="1">
                  <a:txBody>
                    <a:bodyPr/>
                    <a:lstStyle/>
                    <a:p>
                      <a:pPr marL="0" lvl="1" algn="ctr">
                        <a:lnSpc>
                          <a:spcPct val="150000"/>
                        </a:lnSpc>
                      </a:pPr>
                      <a:endParaRPr lang="en-US" altLang="ko-KR" sz="12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     목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9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32(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25.6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· ’23.1~9 </a:t>
                      </a:r>
                      <a:r>
                        <a:rPr lang="ko-KR" altLang="en-US" sz="100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기본설계</a:t>
                      </a:r>
                      <a:r>
                        <a:rPr lang="en-US" altLang="ko-KR" sz="1000" baseline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aseline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도서</a:t>
                      </a:r>
                      <a:r>
                        <a:rPr lang="en-US" altLang="ko-KR" sz="1000" baseline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aseline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내역서</a:t>
                      </a:r>
                      <a:r>
                        <a:rPr lang="en-US" altLang="ko-KR" sz="1000" baseline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aseline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입찰 안내서 검토 완료</a:t>
                      </a:r>
                      <a:endParaRPr lang="en-US" altLang="ko-KR" sz="100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lang="en-US" altLang="ko-KR" sz="100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· ‘23.10.11 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토목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건축분야 입찰공고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강당 철거 및 </a:t>
                      </a:r>
                      <a:r>
                        <a:rPr lang="ko-KR" altLang="en-US" sz="1000" b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축열조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기초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34868197"/>
                  </a:ext>
                </a:extLst>
              </a:tr>
              <a:tr h="235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건축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철거포함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9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3.0(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2.4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ko-KR" altLang="en-US" sz="10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358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    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9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2.8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en-US" altLang="ko-KR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‘23. 1 </a:t>
                      </a:r>
                      <a:r>
                        <a:rPr lang="ko-KR" altLang="en-US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계약 </a:t>
                      </a:r>
                      <a:r>
                        <a:rPr lang="en-US" altLang="ko-KR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</a:t>
                      </a:r>
                      <a:r>
                        <a:rPr lang="ko-KR" altLang="en-US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</a:t>
                      </a:r>
                      <a:r>
                        <a:rPr lang="ko-KR" altLang="en-US" sz="90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드림이엔지</a:t>
                      </a:r>
                      <a:r>
                        <a:rPr lang="en-US" altLang="ko-KR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기계</a:t>
                      </a:r>
                      <a:r>
                        <a:rPr lang="en-US" altLang="ko-KR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계전</a:t>
                      </a:r>
                      <a:r>
                        <a:rPr lang="en-US" altLang="ko-KR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건축</a:t>
                      </a:r>
                      <a:r>
                        <a:rPr lang="en-US" altLang="ko-KR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&amp; </a:t>
                      </a:r>
                      <a:r>
                        <a:rPr lang="ko-KR" altLang="en-US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㈜한국종합기술</a:t>
                      </a:r>
                      <a:r>
                        <a:rPr lang="en-US" altLang="ko-KR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토목</a:t>
                      </a:r>
                      <a:r>
                        <a:rPr lang="en-US" altLang="ko-KR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 </a:t>
                      </a:r>
                      <a:r>
                        <a:rPr lang="en-US" altLang="ko-KR" sz="90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· ‘23.4 </a:t>
                      </a:r>
                      <a:r>
                        <a:rPr lang="ko-KR" altLang="en-US" sz="90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타당성검토 완료 </a:t>
                      </a:r>
                      <a:endParaRPr lang="en-US" altLang="ko-KR" sz="900"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latinLnBrk="1"/>
                      <a:r>
                        <a:rPr lang="en-US" altLang="ko-KR" sz="90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· ‘23.9 </a:t>
                      </a:r>
                      <a:r>
                        <a:rPr lang="ko-KR" altLang="en-US" sz="90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기본설계 및 분야별 설계내역서 및 입찰 안내서 작성</a:t>
                      </a:r>
                      <a:r>
                        <a:rPr lang="en-US" altLang="ko-KR" sz="900" baseline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90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· ’23.10 </a:t>
                      </a:r>
                      <a:r>
                        <a:rPr lang="ko-KR" altLang="en-US" sz="900" baseline="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공사업체 선정 이후 실시 설계 예정</a:t>
                      </a:r>
                      <a:r>
                        <a:rPr lang="ko-KR" altLang="en-US" sz="900"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endParaRPr lang="ko-KR" altLang="en-US" sz="9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0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     계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9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129.7(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104.4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08700" y="1384724"/>
            <a:ext cx="363658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설치 장소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소내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테니스장 부지 활용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강당 철거 필요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9AB29775-41D7-815B-7E6D-EC44DD2861EA}"/>
              </a:ext>
            </a:extLst>
          </p:cNvPr>
          <p:cNvCxnSpPr>
            <a:cxnSpLocks/>
          </p:cNvCxnSpPr>
          <p:nvPr/>
        </p:nvCxnSpPr>
        <p:spPr>
          <a:xfrm flipH="1">
            <a:off x="1234390" y="5586154"/>
            <a:ext cx="7561646" cy="0"/>
          </a:xfrm>
          <a:prstGeom prst="line">
            <a:avLst/>
          </a:prstGeom>
          <a:noFill/>
          <a:ln w="57150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28" name="사각형: 둥근 모서리 59">
            <a:extLst>
              <a:ext uri="{FF2B5EF4-FFF2-40B4-BE49-F238E27FC236}">
                <a16:creationId xmlns="" xmlns:a16="http://schemas.microsoft.com/office/drawing/2014/main" id="{0B3D23DE-578C-A865-F02F-0EA43D20DFD2}"/>
              </a:ext>
            </a:extLst>
          </p:cNvPr>
          <p:cNvSpPr/>
          <p:nvPr/>
        </p:nvSpPr>
        <p:spPr>
          <a:xfrm>
            <a:off x="4300965" y="5754787"/>
            <a:ext cx="1453564" cy="401980"/>
          </a:xfrm>
          <a:prstGeom prst="roundRect">
            <a:avLst>
              <a:gd name="adj" fmla="val 10966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철거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토목공사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착공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A9307D15-5369-ED4C-267F-8B22C2D98FF2}"/>
              </a:ext>
            </a:extLst>
          </p:cNvPr>
          <p:cNvGrpSpPr/>
          <p:nvPr/>
        </p:nvGrpSpPr>
        <p:grpSpPr>
          <a:xfrm>
            <a:off x="984038" y="5395131"/>
            <a:ext cx="513028" cy="368365"/>
            <a:chOff x="1685284" y="5352442"/>
            <a:chExt cx="513028" cy="368365"/>
          </a:xfrm>
        </p:grpSpPr>
        <p:sp>
          <p:nvSpPr>
            <p:cNvPr id="30" name="순서도: 연결자 29">
              <a:extLst>
                <a:ext uri="{FF2B5EF4-FFF2-40B4-BE49-F238E27FC236}">
                  <a16:creationId xmlns="" xmlns:a16="http://schemas.microsoft.com/office/drawing/2014/main" id="{B25BB69A-49B9-9DD7-C3A9-FED047F0B105}"/>
                </a:ext>
              </a:extLst>
            </p:cNvPr>
            <p:cNvSpPr/>
            <p:nvPr/>
          </p:nvSpPr>
          <p:spPr>
            <a:xfrm>
              <a:off x="1720228" y="5352442"/>
              <a:ext cx="430816" cy="368365"/>
            </a:xfrm>
            <a:prstGeom prst="flowChartConnector">
              <a:avLst/>
            </a:prstGeom>
            <a:solidFill>
              <a:srgbClr val="FFFFFF"/>
            </a:solidFill>
            <a:ln w="38100" cap="flat" cmpd="sng" algn="ctr">
              <a:solidFill>
                <a:srgbClr val="0D6E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FAE5926A-693C-6466-B736-F870A2789CE8}"/>
                </a:ext>
              </a:extLst>
            </p:cNvPr>
            <p:cNvSpPr txBox="1"/>
            <p:nvPr/>
          </p:nvSpPr>
          <p:spPr>
            <a:xfrm>
              <a:off x="1685284" y="5416507"/>
              <a:ext cx="51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2023</a:t>
              </a:r>
              <a:endPara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ECF7A905-37BE-DD8B-A1C8-214F91C3386A}"/>
              </a:ext>
            </a:extLst>
          </p:cNvPr>
          <p:cNvGrpSpPr/>
          <p:nvPr/>
        </p:nvGrpSpPr>
        <p:grpSpPr>
          <a:xfrm>
            <a:off x="3960003" y="5395131"/>
            <a:ext cx="513028" cy="368365"/>
            <a:chOff x="1685284" y="5352442"/>
            <a:chExt cx="513028" cy="368365"/>
          </a:xfrm>
        </p:grpSpPr>
        <p:sp>
          <p:nvSpPr>
            <p:cNvPr id="33" name="순서도: 연결자 32">
              <a:extLst>
                <a:ext uri="{FF2B5EF4-FFF2-40B4-BE49-F238E27FC236}">
                  <a16:creationId xmlns="" xmlns:a16="http://schemas.microsoft.com/office/drawing/2014/main" id="{C4DFB18F-592B-5329-BA0B-CB68D45E10B3}"/>
                </a:ext>
              </a:extLst>
            </p:cNvPr>
            <p:cNvSpPr/>
            <p:nvPr/>
          </p:nvSpPr>
          <p:spPr>
            <a:xfrm>
              <a:off x="1720228" y="5352442"/>
              <a:ext cx="430816" cy="368365"/>
            </a:xfrm>
            <a:prstGeom prst="flowChartConnector">
              <a:avLst/>
            </a:prstGeom>
            <a:solidFill>
              <a:srgbClr val="FFFFFF"/>
            </a:solidFill>
            <a:ln w="38100" cap="flat" cmpd="sng" algn="ctr">
              <a:solidFill>
                <a:srgbClr val="0D6E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6C87521D-F8CA-3E42-21AB-C0D0D9BA85EC}"/>
                </a:ext>
              </a:extLst>
            </p:cNvPr>
            <p:cNvSpPr txBox="1"/>
            <p:nvPr/>
          </p:nvSpPr>
          <p:spPr>
            <a:xfrm>
              <a:off x="1685284" y="5416507"/>
              <a:ext cx="51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2024</a:t>
              </a:r>
              <a:endPara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D48FBB73-F159-4639-C27E-45611DDA4903}"/>
              </a:ext>
            </a:extLst>
          </p:cNvPr>
          <p:cNvGrpSpPr/>
          <p:nvPr/>
        </p:nvGrpSpPr>
        <p:grpSpPr>
          <a:xfrm>
            <a:off x="7784527" y="5395131"/>
            <a:ext cx="513028" cy="368365"/>
            <a:chOff x="1685284" y="5352442"/>
            <a:chExt cx="513028" cy="368365"/>
          </a:xfrm>
        </p:grpSpPr>
        <p:sp>
          <p:nvSpPr>
            <p:cNvPr id="36" name="순서도: 연결자 35">
              <a:extLst>
                <a:ext uri="{FF2B5EF4-FFF2-40B4-BE49-F238E27FC236}">
                  <a16:creationId xmlns="" xmlns:a16="http://schemas.microsoft.com/office/drawing/2014/main" id="{7A76FDF0-912B-E6B2-32B2-C9E7BBD0BBD4}"/>
                </a:ext>
              </a:extLst>
            </p:cNvPr>
            <p:cNvSpPr/>
            <p:nvPr/>
          </p:nvSpPr>
          <p:spPr>
            <a:xfrm>
              <a:off x="1720228" y="5352442"/>
              <a:ext cx="430816" cy="368365"/>
            </a:xfrm>
            <a:prstGeom prst="flowChartConnector">
              <a:avLst/>
            </a:prstGeom>
            <a:solidFill>
              <a:srgbClr val="FFFFFF"/>
            </a:solidFill>
            <a:ln w="38100" cap="flat" cmpd="sng" algn="ctr">
              <a:solidFill>
                <a:srgbClr val="0D6E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998763DF-095D-2909-BCAF-9A433E5EC307}"/>
                </a:ext>
              </a:extLst>
            </p:cNvPr>
            <p:cNvSpPr txBox="1"/>
            <p:nvPr/>
          </p:nvSpPr>
          <p:spPr>
            <a:xfrm>
              <a:off x="1685284" y="5416507"/>
              <a:ext cx="51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2025</a:t>
              </a:r>
              <a:endPara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8E8013B0-65B2-FEE2-4278-EAE97EE86C3E}"/>
              </a:ext>
            </a:extLst>
          </p:cNvPr>
          <p:cNvGrpSpPr/>
          <p:nvPr/>
        </p:nvGrpSpPr>
        <p:grpSpPr>
          <a:xfrm>
            <a:off x="4886348" y="5471572"/>
            <a:ext cx="358781" cy="230832"/>
            <a:chOff x="3520520" y="5333747"/>
            <a:chExt cx="358781" cy="230832"/>
          </a:xfrm>
        </p:grpSpPr>
        <p:sp>
          <p:nvSpPr>
            <p:cNvPr id="39" name="순서도: 연결자 38">
              <a:extLst>
                <a:ext uri="{FF2B5EF4-FFF2-40B4-BE49-F238E27FC236}">
                  <a16:creationId xmlns="" xmlns:a16="http://schemas.microsoft.com/office/drawing/2014/main" id="{6299D990-0A5C-A0D2-7105-5D385A55FDE4}"/>
                </a:ext>
              </a:extLst>
            </p:cNvPr>
            <p:cNvSpPr/>
            <p:nvPr/>
          </p:nvSpPr>
          <p:spPr>
            <a:xfrm>
              <a:off x="3544958" y="5354131"/>
              <a:ext cx="301287" cy="184182"/>
            </a:xfrm>
            <a:prstGeom prst="flowChartConnector">
              <a:avLst/>
            </a:prstGeom>
            <a:solidFill>
              <a:srgbClr val="FFFFFF"/>
            </a:solidFill>
            <a:ln w="1905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0D174B35-8646-0E69-5BCD-BB275416D904}"/>
                </a:ext>
              </a:extLst>
            </p:cNvPr>
            <p:cNvSpPr txBox="1"/>
            <p:nvPr/>
          </p:nvSpPr>
          <p:spPr>
            <a:xfrm>
              <a:off x="3520520" y="5333747"/>
              <a:ext cx="35878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1Q</a:t>
              </a:r>
              <a:endPara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41" name="사각형: 둥근 모서리 59">
            <a:extLst>
              <a:ext uri="{FF2B5EF4-FFF2-40B4-BE49-F238E27FC236}">
                <a16:creationId xmlns="" xmlns:a16="http://schemas.microsoft.com/office/drawing/2014/main" id="{C2F0DEB2-8ADE-69D2-D0EC-8FE3F82BB965}"/>
              </a:ext>
            </a:extLst>
          </p:cNvPr>
          <p:cNvSpPr/>
          <p:nvPr/>
        </p:nvSpPr>
        <p:spPr>
          <a:xfrm>
            <a:off x="3192845" y="5886673"/>
            <a:ext cx="1065650" cy="401980"/>
          </a:xfrm>
          <a:prstGeom prst="roundRect">
            <a:avLst>
              <a:gd name="adj" fmla="val 10966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철거 인허가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및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증설공사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인허가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E18ABB69-649A-48E5-0BF9-BD3D91814D15}"/>
              </a:ext>
            </a:extLst>
          </p:cNvPr>
          <p:cNvGrpSpPr/>
          <p:nvPr/>
        </p:nvGrpSpPr>
        <p:grpSpPr>
          <a:xfrm>
            <a:off x="3368625" y="5471572"/>
            <a:ext cx="358781" cy="230832"/>
            <a:chOff x="3520520" y="5333747"/>
            <a:chExt cx="358781" cy="230832"/>
          </a:xfrm>
        </p:grpSpPr>
        <p:sp>
          <p:nvSpPr>
            <p:cNvPr id="43" name="순서도: 연결자 42">
              <a:extLst>
                <a:ext uri="{FF2B5EF4-FFF2-40B4-BE49-F238E27FC236}">
                  <a16:creationId xmlns="" xmlns:a16="http://schemas.microsoft.com/office/drawing/2014/main" id="{B9C12E62-4DDA-E29C-2A11-A83688D5F872}"/>
                </a:ext>
              </a:extLst>
            </p:cNvPr>
            <p:cNvSpPr/>
            <p:nvPr/>
          </p:nvSpPr>
          <p:spPr>
            <a:xfrm>
              <a:off x="3544958" y="5354131"/>
              <a:ext cx="301287" cy="184182"/>
            </a:xfrm>
            <a:prstGeom prst="flowChartConnector">
              <a:avLst/>
            </a:prstGeom>
            <a:solidFill>
              <a:srgbClr val="FFFFFF"/>
            </a:solidFill>
            <a:ln w="1905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CA36CA6E-18D3-C1E0-1937-1580AFFDB14C}"/>
                </a:ext>
              </a:extLst>
            </p:cNvPr>
            <p:cNvSpPr txBox="1"/>
            <p:nvPr/>
          </p:nvSpPr>
          <p:spPr>
            <a:xfrm>
              <a:off x="3520520" y="5333747"/>
              <a:ext cx="35878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4Q</a:t>
              </a:r>
              <a:endPara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45" name="사각형: 둥근 모서리 59">
            <a:extLst>
              <a:ext uri="{FF2B5EF4-FFF2-40B4-BE49-F238E27FC236}">
                <a16:creationId xmlns="" xmlns:a16="http://schemas.microsoft.com/office/drawing/2014/main" id="{C2F0DEB2-8ADE-69D2-D0EC-8FE3F82BB965}"/>
              </a:ext>
            </a:extLst>
          </p:cNvPr>
          <p:cNvSpPr/>
          <p:nvPr/>
        </p:nvSpPr>
        <p:spPr>
          <a:xfrm>
            <a:off x="1395316" y="5710868"/>
            <a:ext cx="688114" cy="401980"/>
          </a:xfrm>
          <a:prstGeom prst="roundRect">
            <a:avLst>
              <a:gd name="adj" fmla="val 10966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설계용역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계약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E18ABB69-649A-48E5-0BF9-BD3D91814D15}"/>
              </a:ext>
            </a:extLst>
          </p:cNvPr>
          <p:cNvGrpSpPr/>
          <p:nvPr/>
        </p:nvGrpSpPr>
        <p:grpSpPr>
          <a:xfrm>
            <a:off x="1569240" y="5471572"/>
            <a:ext cx="358781" cy="230832"/>
            <a:chOff x="3520520" y="5333747"/>
            <a:chExt cx="358781" cy="230832"/>
          </a:xfrm>
        </p:grpSpPr>
        <p:sp>
          <p:nvSpPr>
            <p:cNvPr id="47" name="순서도: 연결자 46">
              <a:extLst>
                <a:ext uri="{FF2B5EF4-FFF2-40B4-BE49-F238E27FC236}">
                  <a16:creationId xmlns="" xmlns:a16="http://schemas.microsoft.com/office/drawing/2014/main" id="{B9C12E62-4DDA-E29C-2A11-A83688D5F872}"/>
                </a:ext>
              </a:extLst>
            </p:cNvPr>
            <p:cNvSpPr/>
            <p:nvPr/>
          </p:nvSpPr>
          <p:spPr>
            <a:xfrm>
              <a:off x="3544958" y="5354131"/>
              <a:ext cx="301287" cy="184182"/>
            </a:xfrm>
            <a:prstGeom prst="flowChartConnector">
              <a:avLst/>
            </a:prstGeom>
            <a:solidFill>
              <a:srgbClr val="FFFFFF"/>
            </a:solidFill>
            <a:ln w="1905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CA36CA6E-18D3-C1E0-1937-1580AFFDB14C}"/>
                </a:ext>
              </a:extLst>
            </p:cNvPr>
            <p:cNvSpPr txBox="1"/>
            <p:nvPr/>
          </p:nvSpPr>
          <p:spPr>
            <a:xfrm>
              <a:off x="3520520" y="5333747"/>
              <a:ext cx="35878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1Q</a:t>
              </a:r>
              <a:endPara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49" name="사각형: 둥근 모서리 59">
            <a:extLst>
              <a:ext uri="{FF2B5EF4-FFF2-40B4-BE49-F238E27FC236}">
                <a16:creationId xmlns="" xmlns:a16="http://schemas.microsoft.com/office/drawing/2014/main" id="{0B3D23DE-578C-A865-F02F-0EA43D20DFD2}"/>
              </a:ext>
            </a:extLst>
          </p:cNvPr>
          <p:cNvSpPr/>
          <p:nvPr/>
        </p:nvSpPr>
        <p:spPr>
          <a:xfrm>
            <a:off x="8325478" y="5715871"/>
            <a:ext cx="903017" cy="401980"/>
          </a:xfrm>
          <a:prstGeom prst="roundRect">
            <a:avLst>
              <a:gd name="adj" fmla="val 10966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준공</a:t>
            </a:r>
            <a:r>
              <a:rPr kumimoji="0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(02.28)</a:t>
            </a:r>
            <a:endParaRPr kumimoji="0" lang="ko-KR" altLang="en-US" sz="10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8E8013B0-65B2-FEE2-4278-EAE97EE86C3E}"/>
              </a:ext>
            </a:extLst>
          </p:cNvPr>
          <p:cNvGrpSpPr/>
          <p:nvPr/>
        </p:nvGrpSpPr>
        <p:grpSpPr>
          <a:xfrm>
            <a:off x="8574615" y="5471572"/>
            <a:ext cx="358781" cy="230832"/>
            <a:chOff x="3520520" y="5333747"/>
            <a:chExt cx="358781" cy="230832"/>
          </a:xfrm>
        </p:grpSpPr>
        <p:sp>
          <p:nvSpPr>
            <p:cNvPr id="51" name="순서도: 연결자 50">
              <a:extLst>
                <a:ext uri="{FF2B5EF4-FFF2-40B4-BE49-F238E27FC236}">
                  <a16:creationId xmlns="" xmlns:a16="http://schemas.microsoft.com/office/drawing/2014/main" id="{6299D990-0A5C-A0D2-7105-5D385A55FDE4}"/>
                </a:ext>
              </a:extLst>
            </p:cNvPr>
            <p:cNvSpPr/>
            <p:nvPr/>
          </p:nvSpPr>
          <p:spPr>
            <a:xfrm>
              <a:off x="3544958" y="5354131"/>
              <a:ext cx="301287" cy="184182"/>
            </a:xfrm>
            <a:prstGeom prst="flowChartConnector">
              <a:avLst/>
            </a:prstGeom>
            <a:solidFill>
              <a:srgbClr val="FFFFFF"/>
            </a:solidFill>
            <a:ln w="1905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0D174B35-8646-0E69-5BCD-BB275416D904}"/>
                </a:ext>
              </a:extLst>
            </p:cNvPr>
            <p:cNvSpPr txBox="1"/>
            <p:nvPr/>
          </p:nvSpPr>
          <p:spPr>
            <a:xfrm>
              <a:off x="3520520" y="5333747"/>
              <a:ext cx="35878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1Q</a:t>
              </a:r>
              <a:endPara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53" name="사각형: 둥근 모서리 59">
            <a:extLst>
              <a:ext uri="{FF2B5EF4-FFF2-40B4-BE49-F238E27FC236}">
                <a16:creationId xmlns="" xmlns:a16="http://schemas.microsoft.com/office/drawing/2014/main" id="{0B3D23DE-578C-A865-F02F-0EA43D20DFD2}"/>
              </a:ext>
            </a:extLst>
          </p:cNvPr>
          <p:cNvSpPr/>
          <p:nvPr/>
        </p:nvSpPr>
        <p:spPr>
          <a:xfrm>
            <a:off x="5125889" y="5754787"/>
            <a:ext cx="1453564" cy="401980"/>
          </a:xfrm>
          <a:prstGeom prst="roundRect">
            <a:avLst>
              <a:gd name="adj" fmla="val 10966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기계공사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착공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8E8013B0-65B2-FEE2-4278-EAE97EE86C3E}"/>
              </a:ext>
            </a:extLst>
          </p:cNvPr>
          <p:cNvGrpSpPr/>
          <p:nvPr/>
        </p:nvGrpSpPr>
        <p:grpSpPr>
          <a:xfrm>
            <a:off x="5676436" y="5471572"/>
            <a:ext cx="358781" cy="230832"/>
            <a:chOff x="3520520" y="5333747"/>
            <a:chExt cx="358781" cy="230832"/>
          </a:xfrm>
        </p:grpSpPr>
        <p:sp>
          <p:nvSpPr>
            <p:cNvPr id="55" name="순서도: 연결자 54">
              <a:extLst>
                <a:ext uri="{FF2B5EF4-FFF2-40B4-BE49-F238E27FC236}">
                  <a16:creationId xmlns="" xmlns:a16="http://schemas.microsoft.com/office/drawing/2014/main" id="{6299D990-0A5C-A0D2-7105-5D385A55FDE4}"/>
                </a:ext>
              </a:extLst>
            </p:cNvPr>
            <p:cNvSpPr/>
            <p:nvPr/>
          </p:nvSpPr>
          <p:spPr>
            <a:xfrm>
              <a:off x="3544958" y="5354131"/>
              <a:ext cx="301287" cy="184182"/>
            </a:xfrm>
            <a:prstGeom prst="flowChartConnector">
              <a:avLst/>
            </a:prstGeom>
            <a:solidFill>
              <a:srgbClr val="FFFFFF"/>
            </a:solidFill>
            <a:ln w="1905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0D174B35-8646-0E69-5BCD-BB275416D904}"/>
                </a:ext>
              </a:extLst>
            </p:cNvPr>
            <p:cNvSpPr txBox="1"/>
            <p:nvPr/>
          </p:nvSpPr>
          <p:spPr>
            <a:xfrm>
              <a:off x="3520520" y="5333747"/>
              <a:ext cx="35878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2Q</a:t>
              </a:r>
              <a:endPara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57" name="사각형: 둥근 모서리 59">
            <a:extLst>
              <a:ext uri="{FF2B5EF4-FFF2-40B4-BE49-F238E27FC236}">
                <a16:creationId xmlns="" xmlns:a16="http://schemas.microsoft.com/office/drawing/2014/main" id="{0B3D23DE-578C-A865-F02F-0EA43D20DFD2}"/>
              </a:ext>
            </a:extLst>
          </p:cNvPr>
          <p:cNvSpPr/>
          <p:nvPr/>
        </p:nvSpPr>
        <p:spPr>
          <a:xfrm>
            <a:off x="5876576" y="5754787"/>
            <a:ext cx="1453564" cy="401980"/>
          </a:xfrm>
          <a:prstGeom prst="roundRect">
            <a:avLst>
              <a:gd name="adj" fmla="val 10966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배관 및 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계전공사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착공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8E8013B0-65B2-FEE2-4278-EAE97EE86C3E}"/>
              </a:ext>
            </a:extLst>
          </p:cNvPr>
          <p:cNvGrpSpPr/>
          <p:nvPr/>
        </p:nvGrpSpPr>
        <p:grpSpPr>
          <a:xfrm>
            <a:off x="6427123" y="5471572"/>
            <a:ext cx="358781" cy="230832"/>
            <a:chOff x="3520520" y="5333747"/>
            <a:chExt cx="358781" cy="230832"/>
          </a:xfrm>
        </p:grpSpPr>
        <p:sp>
          <p:nvSpPr>
            <p:cNvPr id="59" name="순서도: 연결자 58">
              <a:extLst>
                <a:ext uri="{FF2B5EF4-FFF2-40B4-BE49-F238E27FC236}">
                  <a16:creationId xmlns="" xmlns:a16="http://schemas.microsoft.com/office/drawing/2014/main" id="{6299D990-0A5C-A0D2-7105-5D385A55FDE4}"/>
                </a:ext>
              </a:extLst>
            </p:cNvPr>
            <p:cNvSpPr/>
            <p:nvPr/>
          </p:nvSpPr>
          <p:spPr>
            <a:xfrm>
              <a:off x="3544958" y="5354131"/>
              <a:ext cx="301287" cy="184182"/>
            </a:xfrm>
            <a:prstGeom prst="flowChartConnector">
              <a:avLst/>
            </a:prstGeom>
            <a:solidFill>
              <a:srgbClr val="FFFFFF"/>
            </a:solidFill>
            <a:ln w="1905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0D174B35-8646-0E69-5BCD-BB275416D904}"/>
                </a:ext>
              </a:extLst>
            </p:cNvPr>
            <p:cNvSpPr txBox="1"/>
            <p:nvPr/>
          </p:nvSpPr>
          <p:spPr>
            <a:xfrm>
              <a:off x="3520520" y="5333747"/>
              <a:ext cx="35878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3Q</a:t>
              </a:r>
              <a:endPara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61" name="사각형: 둥근 모서리 59">
            <a:extLst>
              <a:ext uri="{FF2B5EF4-FFF2-40B4-BE49-F238E27FC236}">
                <a16:creationId xmlns="" xmlns:a16="http://schemas.microsoft.com/office/drawing/2014/main" id="{0B3D23DE-578C-A865-F02F-0EA43D20DFD2}"/>
              </a:ext>
            </a:extLst>
          </p:cNvPr>
          <p:cNvSpPr/>
          <p:nvPr/>
        </p:nvSpPr>
        <p:spPr>
          <a:xfrm>
            <a:off x="6582637" y="5797516"/>
            <a:ext cx="1453564" cy="401980"/>
          </a:xfrm>
          <a:prstGeom prst="roundRect">
            <a:avLst>
              <a:gd name="adj" fmla="val 10966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축열조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충수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및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수압시험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8E8013B0-65B2-FEE2-4278-EAE97EE86C3E}"/>
              </a:ext>
            </a:extLst>
          </p:cNvPr>
          <p:cNvGrpSpPr/>
          <p:nvPr/>
        </p:nvGrpSpPr>
        <p:grpSpPr>
          <a:xfrm>
            <a:off x="7124475" y="5471572"/>
            <a:ext cx="358781" cy="230832"/>
            <a:chOff x="3520520" y="5333747"/>
            <a:chExt cx="358781" cy="230832"/>
          </a:xfrm>
        </p:grpSpPr>
        <p:sp>
          <p:nvSpPr>
            <p:cNvPr id="63" name="순서도: 연결자 62">
              <a:extLst>
                <a:ext uri="{FF2B5EF4-FFF2-40B4-BE49-F238E27FC236}">
                  <a16:creationId xmlns="" xmlns:a16="http://schemas.microsoft.com/office/drawing/2014/main" id="{6299D990-0A5C-A0D2-7105-5D385A55FDE4}"/>
                </a:ext>
              </a:extLst>
            </p:cNvPr>
            <p:cNvSpPr/>
            <p:nvPr/>
          </p:nvSpPr>
          <p:spPr>
            <a:xfrm>
              <a:off x="3544958" y="5354131"/>
              <a:ext cx="301287" cy="184182"/>
            </a:xfrm>
            <a:prstGeom prst="flowChartConnector">
              <a:avLst/>
            </a:prstGeom>
            <a:solidFill>
              <a:srgbClr val="FFFFFF"/>
            </a:solidFill>
            <a:ln w="1905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0D174B35-8646-0E69-5BCD-BB275416D904}"/>
                </a:ext>
              </a:extLst>
            </p:cNvPr>
            <p:cNvSpPr txBox="1"/>
            <p:nvPr/>
          </p:nvSpPr>
          <p:spPr>
            <a:xfrm>
              <a:off x="3520520" y="5333747"/>
              <a:ext cx="35878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4Q</a:t>
              </a:r>
              <a:endPara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66" name="사각형: 둥근 모서리 59">
            <a:extLst>
              <a:ext uri="{FF2B5EF4-FFF2-40B4-BE49-F238E27FC236}">
                <a16:creationId xmlns="" xmlns:a16="http://schemas.microsoft.com/office/drawing/2014/main" id="{0B3D23DE-578C-A865-F02F-0EA43D20DFD2}"/>
              </a:ext>
            </a:extLst>
          </p:cNvPr>
          <p:cNvSpPr/>
          <p:nvPr/>
        </p:nvSpPr>
        <p:spPr>
          <a:xfrm>
            <a:off x="1592114" y="5725396"/>
            <a:ext cx="1453564" cy="401980"/>
          </a:xfrm>
          <a:prstGeom prst="roundRect">
            <a:avLst>
              <a:gd name="adj" fmla="val 10966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타당성검토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완료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8E8013B0-65B2-FEE2-4278-EAE97EE86C3E}"/>
              </a:ext>
            </a:extLst>
          </p:cNvPr>
          <p:cNvGrpSpPr/>
          <p:nvPr/>
        </p:nvGrpSpPr>
        <p:grpSpPr>
          <a:xfrm>
            <a:off x="2161711" y="5471572"/>
            <a:ext cx="358781" cy="230832"/>
            <a:chOff x="3520520" y="5333747"/>
            <a:chExt cx="358781" cy="230832"/>
          </a:xfrm>
        </p:grpSpPr>
        <p:sp>
          <p:nvSpPr>
            <p:cNvPr id="68" name="순서도: 연결자 67">
              <a:extLst>
                <a:ext uri="{FF2B5EF4-FFF2-40B4-BE49-F238E27FC236}">
                  <a16:creationId xmlns="" xmlns:a16="http://schemas.microsoft.com/office/drawing/2014/main" id="{6299D990-0A5C-A0D2-7105-5D385A55FDE4}"/>
                </a:ext>
              </a:extLst>
            </p:cNvPr>
            <p:cNvSpPr/>
            <p:nvPr/>
          </p:nvSpPr>
          <p:spPr>
            <a:xfrm>
              <a:off x="3544958" y="5354131"/>
              <a:ext cx="301287" cy="184182"/>
            </a:xfrm>
            <a:prstGeom prst="flowChartConnector">
              <a:avLst/>
            </a:prstGeom>
            <a:solidFill>
              <a:srgbClr val="FFFFFF"/>
            </a:solidFill>
            <a:ln w="1905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0D174B35-8646-0E69-5BCD-BB275416D904}"/>
                </a:ext>
              </a:extLst>
            </p:cNvPr>
            <p:cNvSpPr txBox="1"/>
            <p:nvPr/>
          </p:nvSpPr>
          <p:spPr>
            <a:xfrm>
              <a:off x="3520520" y="5333747"/>
              <a:ext cx="35878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2Q</a:t>
              </a:r>
              <a:endPara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70" name="사각형: 둥근 모서리 59">
            <a:extLst>
              <a:ext uri="{FF2B5EF4-FFF2-40B4-BE49-F238E27FC236}">
                <a16:creationId xmlns="" xmlns:a16="http://schemas.microsoft.com/office/drawing/2014/main" id="{0B3D23DE-578C-A865-F02F-0EA43D20DFD2}"/>
              </a:ext>
            </a:extLst>
          </p:cNvPr>
          <p:cNvSpPr/>
          <p:nvPr/>
        </p:nvSpPr>
        <p:spPr>
          <a:xfrm>
            <a:off x="2201714" y="5782546"/>
            <a:ext cx="1453564" cy="401980"/>
          </a:xfrm>
          <a:prstGeom prst="roundRect">
            <a:avLst>
              <a:gd name="adj" fmla="val 10966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기본설계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입찰안내서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완료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8E8013B0-65B2-FEE2-4278-EAE97EE86C3E}"/>
              </a:ext>
            </a:extLst>
          </p:cNvPr>
          <p:cNvGrpSpPr/>
          <p:nvPr/>
        </p:nvGrpSpPr>
        <p:grpSpPr>
          <a:xfrm>
            <a:off x="2733211" y="5471572"/>
            <a:ext cx="358781" cy="230832"/>
            <a:chOff x="3520520" y="5333747"/>
            <a:chExt cx="358781" cy="230832"/>
          </a:xfrm>
        </p:grpSpPr>
        <p:sp>
          <p:nvSpPr>
            <p:cNvPr id="72" name="순서도: 연결자 71">
              <a:extLst>
                <a:ext uri="{FF2B5EF4-FFF2-40B4-BE49-F238E27FC236}">
                  <a16:creationId xmlns="" xmlns:a16="http://schemas.microsoft.com/office/drawing/2014/main" id="{6299D990-0A5C-A0D2-7105-5D385A55FDE4}"/>
                </a:ext>
              </a:extLst>
            </p:cNvPr>
            <p:cNvSpPr/>
            <p:nvPr/>
          </p:nvSpPr>
          <p:spPr>
            <a:xfrm>
              <a:off x="3544958" y="5354131"/>
              <a:ext cx="301287" cy="184182"/>
            </a:xfrm>
            <a:prstGeom prst="flowChartConnector">
              <a:avLst/>
            </a:prstGeom>
            <a:solidFill>
              <a:srgbClr val="FFFFFF"/>
            </a:solidFill>
            <a:ln w="1905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0D174B35-8646-0E69-5BCD-BB275416D904}"/>
                </a:ext>
              </a:extLst>
            </p:cNvPr>
            <p:cNvSpPr txBox="1"/>
            <p:nvPr/>
          </p:nvSpPr>
          <p:spPr>
            <a:xfrm>
              <a:off x="3520520" y="5333747"/>
              <a:ext cx="35878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3Q</a:t>
              </a:r>
              <a:endPara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cxnSp>
        <p:nvCxnSpPr>
          <p:cNvPr id="75" name="직선 연결선 74"/>
          <p:cNvCxnSpPr/>
          <p:nvPr/>
        </p:nvCxnSpPr>
        <p:spPr>
          <a:xfrm>
            <a:off x="3387366" y="5199301"/>
            <a:ext cx="0" cy="12001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부제목 8"/>
          <p:cNvSpPr txBox="1">
            <a:spLocks/>
          </p:cNvSpPr>
          <p:nvPr/>
        </p:nvSpPr>
        <p:spPr>
          <a:xfrm>
            <a:off x="3159594" y="5045625"/>
            <a:ext cx="1170747" cy="1538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2400" b="0" i="0" u="none" strike="noStrike" kern="1200" cap="none" spc="0" normalizeH="0" baseline="0" dirty="0">
                <a:ln>
                  <a:noFill/>
                </a:ln>
                <a:solidFill>
                  <a:srgbClr val="1428A0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defRPr>
            </a:lvl1pPr>
            <a:lvl2pPr marL="609570" marR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2667" b="0" i="0" u="none" strike="noStrike" kern="1200" cap="none" spc="0" normalizeH="0" baseline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defRPr>
            </a:lvl2pPr>
            <a:lvl3pPr marL="1219140" indent="0" algn="ctr" defTabSz="121914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ko-KR" altLang="en-US" sz="2400" b="0" i="0" u="none" strike="noStrike" kern="1200" cap="none" spc="0" normalizeH="0" baseline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defRPr>
            </a:lvl3pPr>
            <a:lvl4pPr marL="1828709" indent="0" algn="ctr" defTabSz="121914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ko-KR" altLang="en-US" sz="2133" b="0" i="0" u="none" strike="noStrike" kern="1200" cap="none" spc="0" normalizeH="0" baseline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defRPr>
            </a:lvl4pPr>
            <a:lvl5pPr marL="2438278" indent="0" algn="ctr" defTabSz="121914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ko-KR" altLang="en-US" sz="2133" b="0" i="0" u="none" strike="noStrike" kern="1200" cap="none" spc="0" normalizeH="0" baseline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5pPr>
            <a:lvl6pPr marL="3047848" indent="0" algn="ctr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indent="0" algn="ctr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indent="0" algn="ctr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indent="0" algn="ctr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/>
              </a:rPr>
              <a:t>‘23.10 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/>
              </a:rPr>
              <a:t>현재</a:t>
            </a:r>
            <a:endParaRPr kumimoji="0" lang="en-US" altLang="ko-KR" sz="1000" b="1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141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AB08AD98-79DF-468E-9B34-A36ED3250F3C}"/>
              </a:ext>
            </a:extLst>
          </p:cNvPr>
          <p:cNvSpPr/>
          <p:nvPr/>
        </p:nvSpPr>
        <p:spPr>
          <a:xfrm>
            <a:off x="488515" y="247550"/>
            <a:ext cx="5144534" cy="33054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Ⅰ.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경영 전략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–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경쟁력 있는 열원 확보</a:t>
            </a: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1903AE91-03CD-42E1-98AF-A9C43BFE64F1}"/>
              </a:ext>
            </a:extLst>
          </p:cNvPr>
          <p:cNvSpPr/>
          <p:nvPr/>
        </p:nvSpPr>
        <p:spPr>
          <a:xfrm>
            <a:off x="555149" y="850704"/>
            <a:ext cx="116302" cy="329387"/>
          </a:xfrm>
          <a:prstGeom prst="rect">
            <a:avLst/>
          </a:prstGeom>
          <a:solidFill>
            <a:srgbClr val="0D6E6E"/>
          </a:solidFill>
          <a:ln w="12700" algn="ctr">
            <a:noFill/>
            <a:miter lim="800000"/>
            <a:headEnd/>
            <a:tailEnd/>
          </a:ln>
          <a:effectLst/>
        </p:spPr>
        <p:txBody>
          <a:bodyPr vert="horz" lIns="72000" r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48944" y="850704"/>
            <a:ext cx="1848583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kumimoji="0" lang="ko-KR" altLang="en-US" sz="1400" b="1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미활용</a:t>
            </a:r>
            <a:r>
              <a:rPr lang="ko-KR" altLang="en-US" sz="14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저가 </a:t>
            </a:r>
            <a:r>
              <a:rPr kumimoji="0" lang="ko-KR" altLang="en-US" sz="14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열원 개발</a:t>
            </a:r>
            <a:endParaRPr lang="ko-KR" altLang="en-US" sz="14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35763" y="1235909"/>
            <a:ext cx="6069472" cy="3126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92100" lvl="1" indent="-112395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10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저가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열원 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2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건 추가 확보 및 열 생산원가 절감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200FF"/>
                </a:solidFill>
                <a:latin typeface="나눔고딕"/>
                <a:ea typeface="나눔고딕"/>
                <a:cs typeface="Arial"/>
              </a:rPr>
              <a:t> </a:t>
            </a:r>
            <a:endParaRPr lang="en-US" altLang="ko-KR"/>
          </a:p>
        </p:txBody>
      </p:sp>
      <p:cxnSp>
        <p:nvCxnSpPr>
          <p:cNvPr id="83" name="직선 연결선 82"/>
          <p:cNvCxnSpPr/>
          <p:nvPr/>
        </p:nvCxnSpPr>
        <p:spPr>
          <a:xfrm>
            <a:off x="581130" y="1171758"/>
            <a:ext cx="2078936" cy="0"/>
          </a:xfrm>
          <a:prstGeom prst="line">
            <a:avLst/>
          </a:prstGeom>
          <a:ln w="12700">
            <a:solidFill>
              <a:srgbClr val="0D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화살표: 갈매기형 수장 92">
            <a:extLst>
              <a:ext uri="{FF2B5EF4-FFF2-40B4-BE49-F238E27FC236}">
                <a16:creationId xmlns="" xmlns:a16="http://schemas.microsoft.com/office/drawing/2014/main" id="{6C93FBEA-3FFB-F5BD-57E1-70B07F22735E}"/>
              </a:ext>
            </a:extLst>
          </p:cNvPr>
          <p:cNvSpPr/>
          <p:nvPr/>
        </p:nvSpPr>
        <p:spPr>
          <a:xfrm>
            <a:off x="3325218" y="2527611"/>
            <a:ext cx="309377" cy="411059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HY헤드라인M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1903AE91-03CD-42E1-98AF-A9C43BFE64F1}"/>
              </a:ext>
            </a:extLst>
          </p:cNvPr>
          <p:cNvSpPr/>
          <p:nvPr/>
        </p:nvSpPr>
        <p:spPr>
          <a:xfrm>
            <a:off x="557985" y="3806037"/>
            <a:ext cx="116302" cy="329387"/>
          </a:xfrm>
          <a:prstGeom prst="rect">
            <a:avLst/>
          </a:prstGeom>
          <a:solidFill>
            <a:srgbClr val="0D6E6E"/>
          </a:solidFill>
          <a:ln w="12700" algn="ctr">
            <a:noFill/>
            <a:miter lim="800000"/>
            <a:headEnd/>
            <a:tailEnd/>
          </a:ln>
          <a:effectLst/>
        </p:spPr>
        <p:txBody>
          <a:bodyPr vert="horz" lIns="72000" r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562480" y="4129074"/>
            <a:ext cx="1889942" cy="0"/>
          </a:xfrm>
          <a:prstGeom prst="line">
            <a:avLst/>
          </a:prstGeom>
          <a:ln w="12700">
            <a:solidFill>
              <a:srgbClr val="0D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48944" y="3806037"/>
            <a:ext cx="1630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신규열원 건설 추진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35763" y="4185308"/>
            <a:ext cx="7181772" cy="57054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92100" lvl="1" indent="-112395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공급 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세대 및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대형 </a:t>
            </a:r>
            <a:r>
              <a:rPr kumimoji="0" lang="ko-KR" altLang="en-US" sz="11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수요처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증가로 열수요 증가 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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29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년부터 열 부족 발생 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최대 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256G/h)</a:t>
            </a:r>
            <a:endParaRPr lang="en-US">
              <a:latin typeface="나눔고딕"/>
              <a:ea typeface="나눔고딕"/>
              <a:cs typeface="Arial"/>
            </a:endParaRPr>
          </a:p>
          <a:p>
            <a:pPr marL="292100" lvl="1" indent="-112395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1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열공급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부족을 해소하기 위해서 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500MW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급 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(260G/h)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신규 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CHP 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건설 추진</a:t>
            </a:r>
            <a:endParaRPr lang="en-US" altLang="ko-KR" sz="11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</p:txBody>
      </p:sp>
      <p:sp>
        <p:nvSpPr>
          <p:cNvPr id="6" name="사각형: 둥근 모서리 59">
            <a:extLst>
              <a:ext uri="{FF2B5EF4-FFF2-40B4-BE49-F238E27FC236}">
                <a16:creationId xmlns="" xmlns:a16="http://schemas.microsoft.com/office/drawing/2014/main" id="{61D141F6-4CC5-DB84-1F84-161EB2A117F8}"/>
              </a:ext>
            </a:extLst>
          </p:cNvPr>
          <p:cNvSpPr/>
          <p:nvPr/>
        </p:nvSpPr>
        <p:spPr>
          <a:xfrm>
            <a:off x="7949841" y="5551759"/>
            <a:ext cx="548057" cy="401980"/>
          </a:xfrm>
          <a:prstGeom prst="roundRect">
            <a:avLst>
              <a:gd name="adj" fmla="val 10966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준공</a:t>
            </a:r>
            <a:endParaRPr kumimoji="0" lang="en-US" altLang="ko-KR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9AB29775-41D7-815B-7E6D-EC44DD2861EA}"/>
              </a:ext>
            </a:extLst>
          </p:cNvPr>
          <p:cNvCxnSpPr>
            <a:cxnSpLocks/>
          </p:cNvCxnSpPr>
          <p:nvPr/>
        </p:nvCxnSpPr>
        <p:spPr>
          <a:xfrm flipH="1">
            <a:off x="1127469" y="5374194"/>
            <a:ext cx="7191636" cy="0"/>
          </a:xfrm>
          <a:prstGeom prst="line">
            <a:avLst/>
          </a:prstGeom>
          <a:noFill/>
          <a:ln w="57150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44" name="사각형: 둥근 모서리 59">
            <a:extLst>
              <a:ext uri="{FF2B5EF4-FFF2-40B4-BE49-F238E27FC236}">
                <a16:creationId xmlns="" xmlns:a16="http://schemas.microsoft.com/office/drawing/2014/main" id="{7EA3310D-1D89-3515-EA93-1A46019E2959}"/>
              </a:ext>
            </a:extLst>
          </p:cNvPr>
          <p:cNvSpPr/>
          <p:nvPr/>
        </p:nvSpPr>
        <p:spPr>
          <a:xfrm>
            <a:off x="6788757" y="5534902"/>
            <a:ext cx="548057" cy="401980"/>
          </a:xfrm>
          <a:prstGeom prst="roundRect">
            <a:avLst>
              <a:gd name="adj" fmla="val 10966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착공</a:t>
            </a:r>
            <a:endParaRPr kumimoji="0" lang="en-US" altLang="ko-KR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5" name="사각형: 둥근 모서리 59">
            <a:extLst>
              <a:ext uri="{FF2B5EF4-FFF2-40B4-BE49-F238E27FC236}">
                <a16:creationId xmlns="" xmlns:a16="http://schemas.microsoft.com/office/drawing/2014/main" id="{6ACF1367-9E1D-CC09-180A-E77AD2623B83}"/>
              </a:ext>
            </a:extLst>
          </p:cNvPr>
          <p:cNvSpPr/>
          <p:nvPr/>
        </p:nvSpPr>
        <p:spPr>
          <a:xfrm>
            <a:off x="5441769" y="5551759"/>
            <a:ext cx="735096" cy="401980"/>
          </a:xfrm>
          <a:prstGeom prst="roundRect">
            <a:avLst>
              <a:gd name="adj" fmla="val 10966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투자 승인</a:t>
            </a:r>
            <a:endParaRPr kumimoji="0" lang="en-US" altLang="ko-KR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6" name="사각형: 둥근 모서리 59">
            <a:extLst>
              <a:ext uri="{FF2B5EF4-FFF2-40B4-BE49-F238E27FC236}">
                <a16:creationId xmlns="" xmlns:a16="http://schemas.microsoft.com/office/drawing/2014/main" id="{0B3D23DE-578C-A865-F02F-0EA43D20DFD2}"/>
              </a:ext>
            </a:extLst>
          </p:cNvPr>
          <p:cNvSpPr/>
          <p:nvPr/>
        </p:nvSpPr>
        <p:spPr>
          <a:xfrm>
            <a:off x="3551981" y="5494313"/>
            <a:ext cx="1818384" cy="401980"/>
          </a:xfrm>
          <a:prstGeom prst="roundRect">
            <a:avLst>
              <a:gd name="adj" fmla="val 10966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열원부지 확보</a:t>
            </a:r>
            <a:r>
              <a:rPr lang="ko-KR" altLang="en-US" sz="1000">
                <a:solidFill>
                  <a:srgbClr val="000000"/>
                </a:solidFill>
                <a:latin typeface="나눔고딕"/>
                <a:ea typeface="나눔고딕"/>
              </a:rPr>
              <a:t>/ 사업허가 추진</a:t>
            </a:r>
            <a:endParaRPr lang="en-US" altLang="ko-KR" sz="1000">
              <a:solidFill>
                <a:srgbClr val="000000"/>
              </a:solidFill>
              <a:latin typeface="나눔고딕"/>
              <a:ea typeface="나눔고딕"/>
            </a:endParaRPr>
          </a:p>
          <a:p>
            <a:pPr algn="ctr">
              <a:defRPr/>
            </a:pPr>
            <a:r>
              <a:rPr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주민수용성 확보</a:t>
            </a:r>
            <a:endParaRPr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A9307D15-5369-ED4C-267F-8B22C2D98FF2}"/>
              </a:ext>
            </a:extLst>
          </p:cNvPr>
          <p:cNvGrpSpPr/>
          <p:nvPr/>
        </p:nvGrpSpPr>
        <p:grpSpPr>
          <a:xfrm>
            <a:off x="926149" y="5190011"/>
            <a:ext cx="548056" cy="368365"/>
            <a:chOff x="1685284" y="5352442"/>
            <a:chExt cx="513028" cy="368365"/>
          </a:xfrm>
        </p:grpSpPr>
        <p:sp>
          <p:nvSpPr>
            <p:cNvPr id="49" name="순서도: 연결자 48">
              <a:extLst>
                <a:ext uri="{FF2B5EF4-FFF2-40B4-BE49-F238E27FC236}">
                  <a16:creationId xmlns="" xmlns:a16="http://schemas.microsoft.com/office/drawing/2014/main" id="{B25BB69A-49B9-9DD7-C3A9-FED047F0B105}"/>
                </a:ext>
              </a:extLst>
            </p:cNvPr>
            <p:cNvSpPr/>
            <p:nvPr/>
          </p:nvSpPr>
          <p:spPr>
            <a:xfrm>
              <a:off x="1720228" y="5352442"/>
              <a:ext cx="430816" cy="368365"/>
            </a:xfrm>
            <a:prstGeom prst="flowChartConnector">
              <a:avLst/>
            </a:prstGeom>
            <a:solidFill>
              <a:srgbClr val="FFFFFF"/>
            </a:solidFill>
            <a:ln w="38100" cap="flat" cmpd="sng" algn="ctr">
              <a:solidFill>
                <a:srgbClr val="0D6E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FAE5926A-693C-6466-B736-F870A2789CE8}"/>
                </a:ext>
              </a:extLst>
            </p:cNvPr>
            <p:cNvSpPr txBox="1"/>
            <p:nvPr/>
          </p:nvSpPr>
          <p:spPr>
            <a:xfrm>
              <a:off x="1685284" y="5416507"/>
              <a:ext cx="51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2023</a:t>
              </a:r>
              <a:endPara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ECF7A905-37BE-DD8B-A1C8-214F91C3386A}"/>
              </a:ext>
            </a:extLst>
          </p:cNvPr>
          <p:cNvGrpSpPr/>
          <p:nvPr/>
        </p:nvGrpSpPr>
        <p:grpSpPr>
          <a:xfrm>
            <a:off x="2905865" y="5190011"/>
            <a:ext cx="548056" cy="368365"/>
            <a:chOff x="1685284" y="5352442"/>
            <a:chExt cx="513028" cy="368365"/>
          </a:xfrm>
        </p:grpSpPr>
        <p:sp>
          <p:nvSpPr>
            <p:cNvPr id="52" name="순서도: 연결자 51">
              <a:extLst>
                <a:ext uri="{FF2B5EF4-FFF2-40B4-BE49-F238E27FC236}">
                  <a16:creationId xmlns="" xmlns:a16="http://schemas.microsoft.com/office/drawing/2014/main" id="{C4DFB18F-592B-5329-BA0B-CB68D45E10B3}"/>
                </a:ext>
              </a:extLst>
            </p:cNvPr>
            <p:cNvSpPr/>
            <p:nvPr/>
          </p:nvSpPr>
          <p:spPr>
            <a:xfrm>
              <a:off x="1720228" y="5352442"/>
              <a:ext cx="430816" cy="368365"/>
            </a:xfrm>
            <a:prstGeom prst="flowChartConnector">
              <a:avLst/>
            </a:prstGeom>
            <a:solidFill>
              <a:srgbClr val="FFFFFF"/>
            </a:solidFill>
            <a:ln w="38100" cap="flat" cmpd="sng" algn="ctr">
              <a:solidFill>
                <a:srgbClr val="0D6E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6C87521D-F8CA-3E42-21AB-C0D0D9BA85EC}"/>
                </a:ext>
              </a:extLst>
            </p:cNvPr>
            <p:cNvSpPr txBox="1"/>
            <p:nvPr/>
          </p:nvSpPr>
          <p:spPr>
            <a:xfrm>
              <a:off x="1685284" y="5416507"/>
              <a:ext cx="51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2024</a:t>
              </a:r>
              <a:endPara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D48FBB73-F159-4639-C27E-45611DDA4903}"/>
              </a:ext>
            </a:extLst>
          </p:cNvPr>
          <p:cNvGrpSpPr/>
          <p:nvPr/>
        </p:nvGrpSpPr>
        <p:grpSpPr>
          <a:xfrm>
            <a:off x="5549520" y="5190011"/>
            <a:ext cx="548056" cy="368365"/>
            <a:chOff x="1685284" y="5352442"/>
            <a:chExt cx="513028" cy="368365"/>
          </a:xfrm>
        </p:grpSpPr>
        <p:sp>
          <p:nvSpPr>
            <p:cNvPr id="56" name="순서도: 연결자 55">
              <a:extLst>
                <a:ext uri="{FF2B5EF4-FFF2-40B4-BE49-F238E27FC236}">
                  <a16:creationId xmlns="" xmlns:a16="http://schemas.microsoft.com/office/drawing/2014/main" id="{7A76FDF0-912B-E6B2-32B2-C9E7BBD0BBD4}"/>
                </a:ext>
              </a:extLst>
            </p:cNvPr>
            <p:cNvSpPr/>
            <p:nvPr/>
          </p:nvSpPr>
          <p:spPr>
            <a:xfrm>
              <a:off x="1720228" y="5352442"/>
              <a:ext cx="430816" cy="368365"/>
            </a:xfrm>
            <a:prstGeom prst="flowChartConnector">
              <a:avLst/>
            </a:prstGeom>
            <a:solidFill>
              <a:srgbClr val="FFFFFF"/>
            </a:solidFill>
            <a:ln w="38100" cap="flat" cmpd="sng" algn="ctr">
              <a:solidFill>
                <a:srgbClr val="0D6E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998763DF-095D-2909-BCAF-9A433E5EC307}"/>
                </a:ext>
              </a:extLst>
            </p:cNvPr>
            <p:cNvSpPr txBox="1"/>
            <p:nvPr/>
          </p:nvSpPr>
          <p:spPr>
            <a:xfrm>
              <a:off x="1685284" y="5416507"/>
              <a:ext cx="51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2025</a:t>
              </a:r>
              <a:endPara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5332357F-DE02-777C-DC21-7817B31C385C}"/>
              </a:ext>
            </a:extLst>
          </p:cNvPr>
          <p:cNvGrpSpPr/>
          <p:nvPr/>
        </p:nvGrpSpPr>
        <p:grpSpPr>
          <a:xfrm>
            <a:off x="6747103" y="5190011"/>
            <a:ext cx="548056" cy="368365"/>
            <a:chOff x="1685284" y="5352442"/>
            <a:chExt cx="513028" cy="368365"/>
          </a:xfrm>
        </p:grpSpPr>
        <p:sp>
          <p:nvSpPr>
            <p:cNvPr id="60" name="순서도: 연결자 59">
              <a:extLst>
                <a:ext uri="{FF2B5EF4-FFF2-40B4-BE49-F238E27FC236}">
                  <a16:creationId xmlns="" xmlns:a16="http://schemas.microsoft.com/office/drawing/2014/main" id="{B7A322D6-0829-A55D-B7CB-5DA72C6EFACE}"/>
                </a:ext>
              </a:extLst>
            </p:cNvPr>
            <p:cNvSpPr/>
            <p:nvPr/>
          </p:nvSpPr>
          <p:spPr>
            <a:xfrm>
              <a:off x="1720228" y="5352442"/>
              <a:ext cx="430816" cy="368365"/>
            </a:xfrm>
            <a:prstGeom prst="flowChartConnector">
              <a:avLst/>
            </a:prstGeom>
            <a:solidFill>
              <a:srgbClr val="FFFFFF"/>
            </a:solidFill>
            <a:ln w="38100" cap="flat" cmpd="sng" algn="ctr">
              <a:solidFill>
                <a:srgbClr val="0D6E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D614A9C6-18F7-3B0C-783A-088F64339BFE}"/>
                </a:ext>
              </a:extLst>
            </p:cNvPr>
            <p:cNvSpPr txBox="1"/>
            <p:nvPr/>
          </p:nvSpPr>
          <p:spPr>
            <a:xfrm>
              <a:off x="1685284" y="5416507"/>
              <a:ext cx="513028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2026</a:t>
              </a:r>
              <a:endPara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9A0C7012-2272-4E25-14D5-037B7C7A11F5}"/>
              </a:ext>
            </a:extLst>
          </p:cNvPr>
          <p:cNvGrpSpPr/>
          <p:nvPr/>
        </p:nvGrpSpPr>
        <p:grpSpPr>
          <a:xfrm>
            <a:off x="7944686" y="5190011"/>
            <a:ext cx="548056" cy="368365"/>
            <a:chOff x="1685284" y="5352442"/>
            <a:chExt cx="513028" cy="368365"/>
          </a:xfrm>
        </p:grpSpPr>
        <p:sp>
          <p:nvSpPr>
            <p:cNvPr id="63" name="순서도: 연결자 62">
              <a:extLst>
                <a:ext uri="{FF2B5EF4-FFF2-40B4-BE49-F238E27FC236}">
                  <a16:creationId xmlns="" xmlns:a16="http://schemas.microsoft.com/office/drawing/2014/main" id="{CBD10DB4-95CD-E3D2-4A3E-44C225F6C70B}"/>
                </a:ext>
              </a:extLst>
            </p:cNvPr>
            <p:cNvSpPr/>
            <p:nvPr/>
          </p:nvSpPr>
          <p:spPr>
            <a:xfrm>
              <a:off x="1720228" y="5352442"/>
              <a:ext cx="430816" cy="368365"/>
            </a:xfrm>
            <a:prstGeom prst="flowChartConnector">
              <a:avLst/>
            </a:prstGeom>
            <a:solidFill>
              <a:srgbClr val="FFFFFF"/>
            </a:solidFill>
            <a:ln w="38100" cap="flat" cmpd="sng" algn="ctr">
              <a:solidFill>
                <a:srgbClr val="0D6E6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6CD10375-22C9-0204-5749-6C7912DBFCE6}"/>
                </a:ext>
              </a:extLst>
            </p:cNvPr>
            <p:cNvSpPr txBox="1"/>
            <p:nvPr/>
          </p:nvSpPr>
          <p:spPr>
            <a:xfrm>
              <a:off x="1685284" y="5416507"/>
              <a:ext cx="51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2029</a:t>
              </a:r>
              <a:endPara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68" name="사각형: 둥근 모서리 59">
            <a:extLst>
              <a:ext uri="{FF2B5EF4-FFF2-40B4-BE49-F238E27FC236}">
                <a16:creationId xmlns="" xmlns:a16="http://schemas.microsoft.com/office/drawing/2014/main" id="{C2F0DEB2-8ADE-69D2-D0EC-8FE3F82BB965}"/>
              </a:ext>
            </a:extLst>
          </p:cNvPr>
          <p:cNvSpPr/>
          <p:nvPr/>
        </p:nvSpPr>
        <p:spPr>
          <a:xfrm>
            <a:off x="1504709" y="5417035"/>
            <a:ext cx="1240865" cy="401980"/>
          </a:xfrm>
          <a:prstGeom prst="roundRect">
            <a:avLst>
              <a:gd name="adj" fmla="val 10966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사업타당성 검토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3" name="그룹 6">
            <a:extLst>
              <a:ext uri="{FF2B5EF4-FFF2-40B4-BE49-F238E27FC236}">
                <a16:creationId xmlns="" xmlns:a16="http://schemas.microsoft.com/office/drawing/2014/main" id="{770409EF-A262-1427-94A9-746C86BE475A}"/>
              </a:ext>
            </a:extLst>
          </p:cNvPr>
          <p:cNvGrpSpPr/>
          <p:nvPr/>
        </p:nvGrpSpPr>
        <p:grpSpPr>
          <a:xfrm>
            <a:off x="3814189" y="1687310"/>
            <a:ext cx="3115317" cy="1772117"/>
            <a:chOff x="618451" y="1750091"/>
            <a:chExt cx="3115317" cy="1772117"/>
          </a:xfrm>
        </p:grpSpPr>
        <p:sp>
          <p:nvSpPr>
            <p:cNvPr id="4" name="직사각형 57">
              <a:extLst>
                <a:ext uri="{FF2B5EF4-FFF2-40B4-BE49-F238E27FC236}">
                  <a16:creationId xmlns="" xmlns:a16="http://schemas.microsoft.com/office/drawing/2014/main" id="{33E72A15-028B-78C3-A12C-66AE5BB93FEC}"/>
                </a:ext>
              </a:extLst>
            </p:cNvPr>
            <p:cNvSpPr/>
            <p:nvPr/>
          </p:nvSpPr>
          <p:spPr>
            <a:xfrm>
              <a:off x="618451" y="1924336"/>
              <a:ext cx="2934015" cy="1597872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8" name="모서리가 둥근 직사각형 54">
              <a:hlinkClick r:id="" action="ppaction://noaction"/>
              <a:extLst>
                <a:ext uri="{FF2B5EF4-FFF2-40B4-BE49-F238E27FC236}">
                  <a16:creationId xmlns="" xmlns:a16="http://schemas.microsoft.com/office/drawing/2014/main" id="{16DF930D-52DF-3573-1CF7-48233D713F82}"/>
                </a:ext>
              </a:extLst>
            </p:cNvPr>
            <p:cNvSpPr/>
            <p:nvPr/>
          </p:nvSpPr>
          <p:spPr>
            <a:xfrm>
              <a:off x="1154865" y="1750091"/>
              <a:ext cx="1861186" cy="266397"/>
            </a:xfrm>
            <a:prstGeom prst="roundRect">
              <a:avLst/>
            </a:prstGeom>
            <a:solidFill>
              <a:schemeClr val="bg1"/>
            </a:solidFill>
            <a:ln w="6350" cap="rnd">
              <a:solidFill>
                <a:srgbClr val="0070C0"/>
              </a:solidFill>
              <a:tailEnd type="none"/>
            </a:ln>
            <a:effectLst>
              <a:innerShdw blurRad="38100">
                <a:schemeClr val="accent5">
                  <a:lumMod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7874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gradFill flip="none" rotWithShape="1">
                    <a:gsLst>
                      <a:gs pos="0">
                        <a:srgbClr val="0070C0">
                          <a:shade val="30000"/>
                          <a:satMod val="115000"/>
                        </a:srgbClr>
                      </a:gs>
                      <a:gs pos="50000">
                        <a:srgbClr val="0070C0">
                          <a:shade val="67500"/>
                          <a:satMod val="115000"/>
                        </a:srgbClr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ffectLst>
                    <a:glow rad="101600">
                      <a:srgbClr val="FFFFFF"/>
                    </a:glo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잠재 </a:t>
              </a:r>
              <a:r>
                <a:rPr kumimoji="0" lang="ko-KR" altLang="en-US" sz="1100" b="1" i="0" u="none" strike="noStrike" kern="1200" cap="none" spc="0" normalizeH="0" baseline="0" noProof="0" err="1">
                  <a:ln>
                    <a:noFill/>
                  </a:ln>
                  <a:gradFill flip="none" rotWithShape="1">
                    <a:gsLst>
                      <a:gs pos="0">
                        <a:srgbClr val="0070C0">
                          <a:shade val="30000"/>
                          <a:satMod val="115000"/>
                        </a:srgbClr>
                      </a:gs>
                      <a:gs pos="50000">
                        <a:srgbClr val="0070C0">
                          <a:shade val="67500"/>
                          <a:satMod val="115000"/>
                        </a:srgbClr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ffectLst>
                    <a:glow rad="101600">
                      <a:srgbClr val="FFFFFF"/>
                    </a:glo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미활용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gradFill flip="none" rotWithShape="1">
                    <a:gsLst>
                      <a:gs pos="0">
                        <a:srgbClr val="0070C0">
                          <a:shade val="30000"/>
                          <a:satMod val="115000"/>
                        </a:srgbClr>
                      </a:gs>
                      <a:gs pos="50000">
                        <a:srgbClr val="0070C0">
                          <a:shade val="67500"/>
                          <a:satMod val="115000"/>
                        </a:srgbClr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ffectLst>
                    <a:glow rad="101600">
                      <a:srgbClr val="FFFFFF"/>
                    </a:glo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열원 지속 개발</a:t>
              </a:r>
            </a:p>
          </p:txBody>
        </p:sp>
        <p:sp>
          <p:nvSpPr>
            <p:cNvPr id="9" name="사각형: 둥근 모서리 59">
              <a:extLst>
                <a:ext uri="{FF2B5EF4-FFF2-40B4-BE49-F238E27FC236}">
                  <a16:creationId xmlns="" xmlns:a16="http://schemas.microsoft.com/office/drawing/2014/main" id="{7C3E508D-73FE-98A6-D5BF-C04C26E3271A}"/>
                </a:ext>
              </a:extLst>
            </p:cNvPr>
            <p:cNvSpPr/>
            <p:nvPr/>
          </p:nvSpPr>
          <p:spPr>
            <a:xfrm>
              <a:off x="632063" y="1999370"/>
              <a:ext cx="3101705" cy="1416997"/>
            </a:xfrm>
            <a:prstGeom prst="roundRect">
              <a:avLst>
                <a:gd name="adj" fmla="val 10966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171450" marR="0" lvl="0" indent="-171450" algn="l" defTabSz="914400" rtl="0" eaLnBrk="1" fontAlgn="auto" latinLnBrk="1" hangingPunct="1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소각장</a:t>
              </a:r>
              <a:endParaRPr kumimoji="0" lang="en-US" altLang="ko-KR" sz="105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endParaRPr>
            </a:p>
            <a:p>
              <a:pPr marR="0" lvl="0" algn="l" defTabSz="180975" rtl="0" eaLnBrk="1" fontAlgn="auto" latinLnBrk="1" hangingPunct="1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	- </a:t>
              </a:r>
              <a:r>
                <a:rPr kumimoji="0" lang="ko-KR" altLang="en-US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송도 소각장 및 기타 소각장 연계 방안 검토</a:t>
              </a:r>
              <a:endParaRPr kumimoji="0" lang="en-US" altLang="ko-KR" sz="105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연료전지</a:t>
              </a:r>
              <a:endParaRPr kumimoji="0" lang="en-US" altLang="ko-KR" sz="105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endParaRPr>
            </a:p>
            <a:p>
              <a:pPr defTabSz="180975">
                <a:lnSpc>
                  <a:spcPct val="170000"/>
                </a:lnSpc>
                <a:tabLst>
                  <a:tab pos="180975" algn="l"/>
                </a:tabLst>
                <a:defRPr/>
              </a:pPr>
              <a:r>
                <a:rPr lang="en-US" altLang="ko-KR" sz="1050" b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나눔고딕"/>
                  <a:ea typeface="나눔고딕"/>
                  <a:cs typeface="Arial"/>
                </a:rPr>
                <a:t>	- </a:t>
              </a:r>
              <a:r>
                <a:rPr lang="ko-KR" altLang="en-US" sz="1050" b="1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나눔고딕"/>
                  <a:ea typeface="나눔고딕"/>
                  <a:cs typeface="Arial"/>
                </a:rPr>
                <a:t>위드인천</a:t>
              </a:r>
              <a:r>
                <a:rPr lang="en-US" altLang="ko-KR" sz="1050" b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나눔고딕"/>
                  <a:ea typeface="나눔고딕"/>
                  <a:cs typeface="Arial"/>
                </a:rPr>
                <a:t>E </a:t>
              </a:r>
              <a:r>
                <a:rPr lang="ko-KR" altLang="en-US" sz="1050" b="1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나눔고딕"/>
                  <a:ea typeface="나눔고딕"/>
                  <a:cs typeface="Arial"/>
                </a:rPr>
                <a:t>부지내</a:t>
              </a:r>
              <a:r>
                <a:rPr lang="en-US" altLang="ko-KR" sz="1050" b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나눔고딕"/>
                  <a:ea typeface="나눔고딕"/>
                  <a:cs typeface="Arial"/>
                </a:rPr>
                <a:t> </a:t>
              </a:r>
              <a:r>
                <a:rPr lang="ko-KR" altLang="en-US" sz="1050" b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나눔고딕"/>
                  <a:ea typeface="나눔고딕"/>
                  <a:cs typeface="Arial"/>
                </a:rPr>
                <a:t>연료전지 도입 검토</a:t>
              </a:r>
              <a:r>
                <a:rPr lang="en-US" altLang="ko-KR" sz="1050" b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나눔고딕"/>
                  <a:ea typeface="나눔고딕"/>
                  <a:cs typeface="Arial"/>
                </a:rPr>
                <a:t/>
              </a:r>
              <a:br>
                <a:rPr lang="en-US" altLang="ko-KR" sz="1050" b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나눔고딕"/>
                  <a:ea typeface="나눔고딕"/>
                  <a:cs typeface="Arial"/>
                </a:rPr>
              </a:br>
              <a:r>
                <a:rPr lang="en-US" altLang="ko-KR" sz="1050" b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나눔고딕"/>
                  <a:ea typeface="나눔고딕"/>
                  <a:cs typeface="Arial"/>
                </a:rPr>
                <a:t>	- </a:t>
              </a:r>
              <a:r>
                <a:rPr kumimoji="0" lang="ko-KR" altLang="en-US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인천 </a:t>
              </a:r>
              <a:r>
                <a:rPr kumimoji="0" lang="ko-KR" altLang="en-US" sz="1050" b="1" i="0" u="none" strike="noStrike" kern="1200" cap="none" spc="0" normalizeH="0" baseline="0" noProof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북항</a:t>
              </a:r>
              <a:r>
                <a:rPr kumimoji="0" lang="ko-KR" altLang="en-US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 연료전지</a:t>
              </a:r>
              <a:endParaRPr kumimoji="0" lang="en-US" altLang="ko-KR" sz="105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endParaRPr>
            </a:p>
          </p:txBody>
        </p:sp>
      </p:grpSp>
      <p:grpSp>
        <p:nvGrpSpPr>
          <p:cNvPr id="10" name="그룹 4">
            <a:extLst>
              <a:ext uri="{FF2B5EF4-FFF2-40B4-BE49-F238E27FC236}">
                <a16:creationId xmlns="" xmlns:a16="http://schemas.microsoft.com/office/drawing/2014/main" id="{DC1CD559-36B2-AD27-EA4A-C79E288C31A7}"/>
              </a:ext>
            </a:extLst>
          </p:cNvPr>
          <p:cNvGrpSpPr/>
          <p:nvPr/>
        </p:nvGrpSpPr>
        <p:grpSpPr>
          <a:xfrm>
            <a:off x="796863" y="1687310"/>
            <a:ext cx="2456607" cy="1770911"/>
            <a:chOff x="4355633" y="1751296"/>
            <a:chExt cx="2456607" cy="1770911"/>
          </a:xfrm>
        </p:grpSpPr>
        <p:sp>
          <p:nvSpPr>
            <p:cNvPr id="11" name="직사각형 132">
              <a:extLst>
                <a:ext uri="{FF2B5EF4-FFF2-40B4-BE49-F238E27FC236}">
                  <a16:creationId xmlns="" xmlns:a16="http://schemas.microsoft.com/office/drawing/2014/main" id="{690E8BC1-5740-E26D-FFF0-92B54343A150}"/>
                </a:ext>
              </a:extLst>
            </p:cNvPr>
            <p:cNvSpPr/>
            <p:nvPr/>
          </p:nvSpPr>
          <p:spPr>
            <a:xfrm>
              <a:off x="4355633" y="1944076"/>
              <a:ext cx="2355400" cy="157813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2" name="모서리가 둥근 직사각형 133">
              <a:hlinkClick r:id="" action="ppaction://noaction"/>
              <a:extLst>
                <a:ext uri="{FF2B5EF4-FFF2-40B4-BE49-F238E27FC236}">
                  <a16:creationId xmlns="" xmlns:a16="http://schemas.microsoft.com/office/drawing/2014/main" id="{7472BD22-D282-BC7D-3222-BA40777EB5E3}"/>
                </a:ext>
              </a:extLst>
            </p:cNvPr>
            <p:cNvSpPr/>
            <p:nvPr/>
          </p:nvSpPr>
          <p:spPr>
            <a:xfrm>
              <a:off x="4629584" y="1751296"/>
              <a:ext cx="1807498" cy="266397"/>
            </a:xfrm>
            <a:prstGeom prst="roundRect">
              <a:avLst/>
            </a:prstGeom>
            <a:solidFill>
              <a:schemeClr val="bg1"/>
            </a:solidFill>
            <a:ln w="6350" cap="rnd">
              <a:solidFill>
                <a:srgbClr val="0070C0"/>
              </a:solidFill>
              <a:tailEnd type="none"/>
            </a:ln>
            <a:effectLst>
              <a:innerShdw blurRad="38100">
                <a:schemeClr val="accent5">
                  <a:lumMod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7874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나눔고딕"/>
                  <a:ea typeface="나눔고딕"/>
                  <a:cs typeface="Arial"/>
                </a:rPr>
                <a:t>'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gradFill flip="none" rotWithShape="1">
                    <a:gsLst>
                      <a:gs pos="0">
                        <a:srgbClr val="0070C0">
                          <a:shade val="30000"/>
                          <a:satMod val="115000"/>
                        </a:srgbClr>
                      </a:gs>
                      <a:gs pos="50000">
                        <a:srgbClr val="0070C0">
                          <a:shade val="67500"/>
                          <a:satMod val="115000"/>
                        </a:srgbClr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ffectLst>
                    <a:glow rad="101600">
                      <a:srgbClr val="FFFFFF"/>
                    </a:glo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23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gradFill flip="none" rotWithShape="1">
                    <a:gsLst>
                      <a:gs pos="0">
                        <a:srgbClr val="0070C0">
                          <a:shade val="30000"/>
                          <a:satMod val="115000"/>
                        </a:srgbClr>
                      </a:gs>
                      <a:gs pos="50000">
                        <a:srgbClr val="0070C0">
                          <a:shade val="67500"/>
                          <a:satMod val="115000"/>
                        </a:srgbClr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ffectLst>
                    <a:glow rad="101600">
                      <a:srgbClr val="FFFFFF"/>
                    </a:glo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년 </a:t>
              </a:r>
              <a:r>
                <a:rPr kumimoji="0" lang="ko-KR" altLang="en-US" sz="1100" b="1" i="0" u="none" strike="noStrike" kern="1200" cap="none" spc="0" normalizeH="0" baseline="0" noProof="0" err="1">
                  <a:ln>
                    <a:noFill/>
                  </a:ln>
                  <a:gradFill flip="none" rotWithShape="1">
                    <a:gsLst>
                      <a:gs pos="0">
                        <a:srgbClr val="0070C0">
                          <a:shade val="30000"/>
                          <a:satMod val="115000"/>
                        </a:srgbClr>
                      </a:gs>
                      <a:gs pos="50000">
                        <a:srgbClr val="0070C0">
                          <a:shade val="67500"/>
                          <a:satMod val="115000"/>
                        </a:srgbClr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ffectLst>
                    <a:glow rad="101600">
                      <a:srgbClr val="FFFFFF"/>
                    </a:glo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미활용</a:t>
              </a: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gradFill flip="none" rotWithShape="1">
                    <a:gsLst>
                      <a:gs pos="0">
                        <a:srgbClr val="0070C0">
                          <a:shade val="30000"/>
                          <a:satMod val="115000"/>
                        </a:srgbClr>
                      </a:gs>
                      <a:gs pos="50000">
                        <a:srgbClr val="0070C0">
                          <a:shade val="67500"/>
                          <a:satMod val="115000"/>
                        </a:srgbClr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ffectLst>
                    <a:glow rad="101600">
                      <a:srgbClr val="FFFFFF"/>
                    </a:glo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열원 개발 실적</a:t>
              </a:r>
            </a:p>
          </p:txBody>
        </p:sp>
        <p:sp>
          <p:nvSpPr>
            <p:cNvPr id="13" name="사각형: 둥근 모서리 59">
              <a:extLst>
                <a:ext uri="{FF2B5EF4-FFF2-40B4-BE49-F238E27FC236}">
                  <a16:creationId xmlns="" xmlns:a16="http://schemas.microsoft.com/office/drawing/2014/main" id="{C230E511-E866-B4B2-8772-996FAC1F62FC}"/>
                </a:ext>
              </a:extLst>
            </p:cNvPr>
            <p:cNvSpPr/>
            <p:nvPr/>
          </p:nvSpPr>
          <p:spPr>
            <a:xfrm>
              <a:off x="4366888" y="2000062"/>
              <a:ext cx="2445352" cy="1416997"/>
            </a:xfrm>
            <a:prstGeom prst="roundRect">
              <a:avLst>
                <a:gd name="adj" fmla="val 10966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marR="0" lvl="0" indent="-171450" algn="l" defTabSz="914400" rtl="0" eaLnBrk="1" fontAlgn="auto" latinLnBrk="1" hangingPunct="1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인천도시가스 연료전지 계약</a:t>
              </a:r>
              <a:r>
                <a:rPr kumimoji="0" lang="en-US" altLang="ko-KR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/>
              </a:r>
              <a:br>
                <a:rPr kumimoji="0" lang="en-US" altLang="ko-KR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</a:br>
              <a:r>
                <a:rPr kumimoji="0" lang="en-US" altLang="ko-KR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(12.5G/h, </a:t>
              </a:r>
              <a:r>
                <a:rPr lang="en-US" altLang="ko-KR" sz="105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나눔고딕"/>
                  <a:ea typeface="나눔고딕"/>
                  <a:cs typeface="Arial"/>
                </a:rPr>
                <a:t>'</a:t>
              </a:r>
              <a:r>
                <a:rPr kumimoji="0" lang="en-US" altLang="ko-KR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24.4Q)</a:t>
              </a:r>
              <a:endParaRPr kumimoji="0" lang="ko-KR" altLang="en-US" sz="105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endParaRPr>
            </a:p>
            <a:p>
              <a:pPr marL="171450" lvl="0" indent="-171450">
                <a:lnSpc>
                  <a:spcPct val="170000"/>
                </a:lnSpc>
                <a:buFont typeface="Wingdings" panose="05000000000000000000" pitchFamily="2" charset="2"/>
                <a:buChar char="§"/>
                <a:defRPr/>
              </a:pPr>
              <a:r>
                <a:rPr kumimoji="0" lang="en-US" altLang="ko-KR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SK</a:t>
              </a:r>
              <a:r>
                <a:rPr kumimoji="0" lang="ko-KR" altLang="en-US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인천석유화학 </a:t>
              </a:r>
              <a:r>
                <a:rPr kumimoji="0" lang="en-US" altLang="ko-KR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/>
              </a:r>
              <a:br>
                <a:rPr kumimoji="0" lang="en-US" altLang="ko-KR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</a:br>
              <a:r>
                <a:rPr kumimoji="0" lang="en-US" altLang="ko-KR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- </a:t>
              </a:r>
              <a:r>
                <a:rPr kumimoji="0" lang="ko-KR" altLang="en-US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추가</a:t>
              </a:r>
              <a:r>
                <a:rPr kumimoji="0" lang="ko-KR" altLang="en-US" sz="1050" b="1" i="0" u="none" strike="noStrike" kern="1200" cap="none" spc="0" normalizeH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 </a:t>
              </a:r>
              <a:r>
                <a:rPr kumimoji="0" lang="en-US" altLang="ko-KR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10G/h (</a:t>
              </a:r>
              <a:r>
                <a:rPr lang="en-US" altLang="ko-KR" sz="105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나눔고딕"/>
                  <a:ea typeface="나눔고딕"/>
                  <a:cs typeface="Arial"/>
                </a:rPr>
                <a:t>'</a:t>
              </a:r>
              <a:r>
                <a:rPr kumimoji="0" lang="en-US" altLang="ko-KR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23.1Q)</a:t>
              </a:r>
              <a:br>
                <a:rPr kumimoji="0" lang="en-US" altLang="ko-KR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</a:br>
              <a:r>
                <a:rPr kumimoji="0" lang="en-US" altLang="ko-KR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- </a:t>
              </a:r>
              <a:r>
                <a:rPr lang="ko-KR" altLang="en-US" sz="1050" b="1" noProof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나눔고딕"/>
                  <a:ea typeface="나눔고딕"/>
                  <a:cs typeface="Arial"/>
                </a:rPr>
                <a:t>청라</a:t>
              </a:r>
              <a:r>
                <a:rPr lang="ko-KR" altLang="en-US" sz="1050" b="1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나눔고딕"/>
                  <a:ea typeface="나눔고딕"/>
                  <a:cs typeface="Arial"/>
                </a:rPr>
                <a:t> 연계 물량 </a:t>
              </a:r>
              <a:r>
                <a:rPr lang="en-US" altLang="ko-KR" sz="1050" b="1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나눔고딕"/>
                  <a:ea typeface="나눔고딕"/>
                  <a:cs typeface="Arial"/>
                </a:rPr>
                <a:t>25G/h (</a:t>
              </a:r>
              <a:r>
                <a:rPr lang="en-US" altLang="ko-KR" sz="105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나눔고딕"/>
                  <a:ea typeface="나눔고딕"/>
                  <a:cs typeface="Arial"/>
                </a:rPr>
                <a:t>'</a:t>
              </a:r>
              <a:r>
                <a:rPr lang="en-US" altLang="ko-KR" sz="1050" b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나눔고딕"/>
                  <a:ea typeface="나눔고딕"/>
                  <a:cs typeface="Arial"/>
                </a:rPr>
                <a:t>23.2Q)</a:t>
              </a:r>
              <a:r>
                <a:rPr lang="ko-KR" altLang="en-US" sz="1050" b="1" u="sng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/>
                  </a:solidFill>
                  <a:latin typeface="나눔고딕"/>
                  <a:ea typeface="나눔고딕"/>
                  <a:cs typeface="Arial"/>
                </a:rPr>
                <a:t> </a:t>
              </a:r>
              <a:endParaRPr kumimoji="0" lang="en-US" altLang="ko-KR" sz="1050" b="1" i="0" u="sng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endParaRPr>
            </a:p>
          </p:txBody>
        </p:sp>
      </p:grpSp>
      <p:graphicFrame>
        <p:nvGraphicFramePr>
          <p:cNvPr id="7" name="차트 6">
            <a:extLst>
              <a:ext uri="{FF2B5EF4-FFF2-40B4-BE49-F238E27FC236}">
                <a16:creationId xmlns="" xmlns:a16="http://schemas.microsoft.com/office/drawing/2014/main" id="{0419ABCD-C78E-6CC7-BB4F-DC309DC39B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6651332"/>
              </p:ext>
            </p:extLst>
          </p:nvPr>
        </p:nvGraphicFramePr>
        <p:xfrm>
          <a:off x="6984379" y="1030406"/>
          <a:ext cx="2359459" cy="2437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0DC2A09-823D-4457-1870-2EE9988B6E9D}"/>
              </a:ext>
            </a:extLst>
          </p:cNvPr>
          <p:cNvSpPr txBox="1"/>
          <p:nvPr/>
        </p:nvSpPr>
        <p:spPr>
          <a:xfrm>
            <a:off x="7587176" y="2313484"/>
            <a:ext cx="541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(36%)</a:t>
            </a:r>
            <a:endParaRPr lang="ko-KR" altLang="en-US" sz="80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2609063-CD80-624B-B3BC-D3EBFE2EA434}"/>
              </a:ext>
            </a:extLst>
          </p:cNvPr>
          <p:cNvSpPr txBox="1"/>
          <p:nvPr/>
        </p:nvSpPr>
        <p:spPr>
          <a:xfrm>
            <a:off x="8628389" y="2081644"/>
            <a:ext cx="554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(47%)</a:t>
            </a:r>
            <a:endParaRPr lang="ko-KR" altLang="en-US" sz="80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F5AB12F-E78A-33FF-166C-72BACC2F2C2D}"/>
              </a:ext>
            </a:extLst>
          </p:cNvPr>
          <p:cNvSpPr txBox="1"/>
          <p:nvPr/>
        </p:nvSpPr>
        <p:spPr>
          <a:xfrm>
            <a:off x="8556067" y="1256752"/>
            <a:ext cx="8636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단위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천</a:t>
            </a:r>
            <a:r>
              <a:rPr lang="en-US" altLang="ko-KR" sz="800" err="1">
                <a:latin typeface="나눔고딕" panose="020D0604000000000000" pitchFamily="50" charset="-127"/>
                <a:ea typeface="나눔고딕" panose="020D0604000000000000" pitchFamily="50" charset="-127"/>
              </a:rPr>
              <a:t>Gcal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D6F9994-ED34-09F9-B4F1-234791A01080}"/>
              </a:ext>
            </a:extLst>
          </p:cNvPr>
          <p:cNvSpPr txBox="1"/>
          <p:nvPr/>
        </p:nvSpPr>
        <p:spPr>
          <a:xfrm>
            <a:off x="7336999" y="442946"/>
            <a:ext cx="2006839" cy="492443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304800"/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`21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 </a:t>
            </a:r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수열처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공급 시작 시점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(SKIPC, 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인천연료전지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시운전 물량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defTabSz="623888">
              <a:tabLst>
                <a:tab pos="298450" algn="l"/>
              </a:tabLst>
            </a:pP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`24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 </a:t>
            </a:r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수열처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공급 본격화 및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도시가스 연료전지 물량 포함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CD6F9994-ED34-09F9-B4F1-234791A01080}"/>
              </a:ext>
            </a:extLst>
          </p:cNvPr>
          <p:cNvSpPr txBox="1"/>
          <p:nvPr/>
        </p:nvSpPr>
        <p:spPr>
          <a:xfrm>
            <a:off x="6176865" y="4312846"/>
            <a:ext cx="2006839" cy="180246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304800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증자시점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`26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1,738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9DDE02C-B6E4-FC9F-D79C-C29CC5A8DE58}"/>
              </a:ext>
            </a:extLst>
          </p:cNvPr>
          <p:cNvSpPr txBox="1"/>
          <p:nvPr/>
        </p:nvSpPr>
        <p:spPr>
          <a:xfrm>
            <a:off x="4100919" y="1125522"/>
            <a:ext cx="2211347" cy="369332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>
            <a:defPPr>
              <a:defRPr lang="ko-KR"/>
            </a:defPPr>
            <a:lvl1pPr defTabSz="304800">
              <a:defRPr kumimoji="0" sz="800" b="0" i="0" u="none" strike="noStrike" cap="none" spc="0" normalizeH="0" baseline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defRPr>
            </a:lvl1pPr>
          </a:lstStyle>
          <a:p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송도 소각장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(3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호기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20G/h</a:t>
            </a:r>
          </a:p>
          <a:p>
            <a:r>
              <a:rPr lang="ko-KR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기타 소각장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​</a:t>
            </a:r>
          </a:p>
          <a:p>
            <a:r>
              <a:rPr lang="ko-KR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 - 중구/동구 소각장: </a:t>
            </a:r>
            <a:r>
              <a:rPr lang="ko-KR" altLang="ko-KR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입지선정전</a:t>
            </a:r>
            <a:r>
              <a:rPr lang="ko-KR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단계(영종도 후보)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F4C1D2D-1533-D31A-B514-E71DEB8FEB50}"/>
              </a:ext>
            </a:extLst>
          </p:cNvPr>
          <p:cNvSpPr txBox="1"/>
          <p:nvPr/>
        </p:nvSpPr>
        <p:spPr>
          <a:xfrm>
            <a:off x="4100918" y="846870"/>
            <a:ext cx="2006839" cy="246221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>
            <a:defPPr>
              <a:defRPr lang="ko-KR"/>
            </a:defPPr>
            <a:lvl1pPr defTabSz="304800">
              <a:defRPr kumimoji="0" sz="800" b="1" i="0" u="none" strike="noStrike" cap="none" spc="0" normalizeH="0" baseline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defRPr>
            </a:lvl1pPr>
          </a:lstStyle>
          <a:p>
            <a:r>
              <a:rPr lang="ko-KR" altLang="en-US" b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쌍용건설</a:t>
            </a:r>
            <a:r>
              <a:rPr lang="ko-KR" altLang="en-US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연료전지 </a:t>
            </a:r>
            <a:r>
              <a:rPr lang="en-US" altLang="ko-KR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6G/h</a:t>
            </a:r>
          </a:p>
          <a:p>
            <a:r>
              <a:rPr lang="ko-KR" altLang="en-US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드림라인 연료전지 </a:t>
            </a:r>
            <a:r>
              <a:rPr lang="en-US" altLang="ko-KR" b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6G/h</a:t>
            </a:r>
          </a:p>
        </p:txBody>
      </p:sp>
    </p:spTree>
    <p:extLst>
      <p:ext uri="{BB962C8B-B14F-4D97-AF65-F5344CB8AC3E}">
        <p14:creationId xmlns:p14="http://schemas.microsoft.com/office/powerpoint/2010/main" val="3872115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46797" y="1948368"/>
          <a:ext cx="8912851" cy="45829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942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65245">
                  <a:extLst>
                    <a:ext uri="{9D8B030D-6E8A-4147-A177-3AD203B41FA5}">
                      <a16:colId xmlns="" xmlns:a16="http://schemas.microsoft.com/office/drawing/2014/main" val="927371643"/>
                    </a:ext>
                  </a:extLst>
                </a:gridCol>
                <a:gridCol w="93835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38351">
                  <a:extLst>
                    <a:ext uri="{9D8B030D-6E8A-4147-A177-3AD203B41FA5}">
                      <a16:colId xmlns="" xmlns:a16="http://schemas.microsoft.com/office/drawing/2014/main" val="1386958954"/>
                    </a:ext>
                  </a:extLst>
                </a:gridCol>
                <a:gridCol w="938351">
                  <a:extLst>
                    <a:ext uri="{9D8B030D-6E8A-4147-A177-3AD203B41FA5}">
                      <a16:colId xmlns="" xmlns:a16="http://schemas.microsoft.com/office/drawing/2014/main" val="2663888151"/>
                    </a:ext>
                  </a:extLst>
                </a:gridCol>
                <a:gridCol w="938351">
                  <a:extLst>
                    <a:ext uri="{9D8B030D-6E8A-4147-A177-3AD203B41FA5}">
                      <a16:colId xmlns="" xmlns:a16="http://schemas.microsoft.com/office/drawing/2014/main" val="2304549480"/>
                    </a:ext>
                  </a:extLst>
                </a:gridCol>
              </a:tblGrid>
              <a:tr h="272853"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주요 가정</a:t>
                      </a:r>
                    </a:p>
                  </a:txBody>
                  <a:tcPr marL="70499" marR="70499" marT="35249" marB="35249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산정 방식</a:t>
                      </a:r>
                      <a:endParaRPr lang="ko-KR" altLang="en-US" sz="1700"/>
                    </a:p>
                  </a:txBody>
                  <a:tcPr marL="70499" marR="70499" marT="35249" marB="3524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개선효과</a:t>
                      </a:r>
                      <a:r>
                        <a:rPr lang="en-US" altLang="ko-KR" sz="11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백만원</a:t>
                      </a:r>
                      <a:r>
                        <a:rPr lang="en-US" altLang="ko-KR" sz="11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</a:p>
                  </a:txBody>
                  <a:tcPr marL="70499" marR="70499" marT="35249" marB="3524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spc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9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SMP </a:t>
                      </a:r>
                      <a:r>
                        <a:rPr lang="ko-KR" altLang="en-US" sz="10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평균 </a:t>
                      </a:r>
                      <a:r>
                        <a:rPr lang="en-US" altLang="ko-KR" sz="10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CASE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0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(3</a:t>
                      </a:r>
                      <a:r>
                        <a:rPr lang="ko-KR" altLang="en-US" sz="10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평균 단가 적용</a:t>
                      </a:r>
                      <a:r>
                        <a:rPr lang="en-US" altLang="ko-KR" sz="10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70499" marR="70499" marT="35249" marB="3524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50" kern="1200" spc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SMP </a:t>
                      </a:r>
                      <a:r>
                        <a:rPr lang="ko-KR" altLang="en-US" sz="10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급등 </a:t>
                      </a:r>
                      <a:r>
                        <a:rPr lang="en-US" altLang="ko-KR" sz="10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CASE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0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(‘22</a:t>
                      </a:r>
                      <a:r>
                        <a:rPr lang="ko-KR" altLang="en-US" sz="10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1~4</a:t>
                      </a:r>
                      <a:r>
                        <a:rPr lang="ko-KR" altLang="en-US" sz="10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월 단가 적용</a:t>
                      </a:r>
                      <a:r>
                        <a:rPr lang="en-US" altLang="ko-KR" sz="10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000" kern="1200" spc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0499" marR="70499" marT="35249" marB="35249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50" kern="1200" spc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9087418"/>
                  </a:ext>
                </a:extLst>
              </a:tr>
              <a:tr h="255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000" kern="1200" spc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만톤</a:t>
                      </a:r>
                      <a:r>
                        <a:rPr lang="ko-KR" altLang="en-US" sz="10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증설</a:t>
                      </a:r>
                      <a:endParaRPr lang="en-US" altLang="ko-KR" sz="1000" kern="1200" spc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0499" marR="70499" marT="35249" marB="3524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000" kern="1200" spc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만톤</a:t>
                      </a:r>
                      <a:r>
                        <a:rPr lang="ko-KR" altLang="en-US" sz="10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증설</a:t>
                      </a:r>
                      <a:endParaRPr lang="en-US" altLang="ko-KR" sz="1000" kern="1200" spc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0499" marR="70499" marT="35249" marB="35249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000" kern="1200" spc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만톤</a:t>
                      </a:r>
                      <a:r>
                        <a:rPr lang="ko-KR" altLang="en-US" sz="10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증설</a:t>
                      </a:r>
                      <a:endParaRPr lang="en-US" altLang="ko-KR" sz="1000" kern="1200" spc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0499" marR="70499" marT="35249" marB="35249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000" kern="1200" spc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만톤</a:t>
                      </a:r>
                      <a:r>
                        <a:rPr lang="ko-KR" altLang="en-US" sz="1000" kern="1200" spc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증설</a:t>
                      </a:r>
                      <a:endParaRPr lang="en-US" altLang="ko-KR" sz="1000" kern="1200" spc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0499" marR="70499" marT="35249" marB="35249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58839845"/>
                  </a:ext>
                </a:extLst>
              </a:tr>
              <a:tr h="41221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기동횟수 절감</a:t>
                      </a:r>
                    </a:p>
                  </a:txBody>
                  <a:tcPr marL="70499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CHP 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기동횟수를 최소화 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CHP 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최대 연속가동 가정</a:t>
                      </a:r>
                      <a:endParaRPr lang="ko-KR" altLang="en-US" sz="1400"/>
                    </a:p>
                  </a:txBody>
                  <a:tcPr marL="70499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540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713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1,125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1,487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221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동절기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PLB</a:t>
                      </a:r>
                      <a:r>
                        <a:rPr lang="en-US" sz="1000" b="1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1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생산량 감소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0499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 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미래엔 판매 물량 </a:t>
                      </a:r>
                      <a:r>
                        <a:rPr lang="ko-KR" altLang="en-US" sz="1000" b="0" i="0" u="none" strike="noStrike" baseline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축열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PLB 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기동 대체 및  최소화</a:t>
                      </a:r>
                      <a:endParaRPr lang="en-US" altLang="ko-KR" sz="1000" b="0" i="0" u="none" strike="noStrike" baseline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 </a:t>
                      </a:r>
                      <a:r>
                        <a:rPr lang="ko-KR" altLang="en-US" sz="1000" b="0" i="0" u="none" strike="noStrike" baseline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축열조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증설 통한 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PLB 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생산량 감소 효과 </a:t>
                      </a:r>
                      <a:endParaRPr lang="ko-KR" altLang="en-US" sz="1400"/>
                    </a:p>
                  </a:txBody>
                  <a:tcPr marL="70499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214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216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326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221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SMP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취약구간 회피</a:t>
                      </a:r>
                    </a:p>
                  </a:txBody>
                  <a:tcPr marL="70499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동절기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SMP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취약 구간 발전기 정지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</a:txBody>
                  <a:tcPr marL="70499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75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150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250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95983818"/>
                  </a:ext>
                </a:extLst>
              </a:tr>
              <a:tr h="41221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열수급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안정성 확보</a:t>
                      </a:r>
                    </a:p>
                  </a:txBody>
                  <a:tcPr marL="70499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급전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(Mode4)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송전 제약 시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열손실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최소화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하절기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연속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급전시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폐열량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축열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수열량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저감</a:t>
                      </a:r>
                      <a:endParaRPr lang="ko-KR" altLang="en-US" sz="1400"/>
                    </a:p>
                  </a:txBody>
                  <a:tcPr marL="70499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152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134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194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열제약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사전 승인 입찰 오차 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000" b="1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폐열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손실 최소화</a:t>
                      </a:r>
                    </a:p>
                  </a:txBody>
                  <a:tcPr marL="70499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열제약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사전 승인 제도 </a:t>
                      </a:r>
                      <a:r>
                        <a:rPr kumimoji="0" lang="ko-KR" alt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도입시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입찰 오차에 따른 </a:t>
                      </a:r>
                      <a:r>
                        <a:rPr kumimoji="0" lang="ko-KR" alt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폐열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b="0" i="0" u="none" strike="noStrike" baseline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축열</a:t>
                      </a:r>
                      <a:endParaRPr kumimoji="0" lang="en-US" altLang="ko-KR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0499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108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272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218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O/H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  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PLB</a:t>
                      </a:r>
                      <a:r>
                        <a:rPr lang="en-US" altLang="ko-KR" sz="1000" b="1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1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가동 감소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0499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 O/H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수열량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부족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 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PLB 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생산량 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 PLB </a:t>
                      </a:r>
                      <a:r>
                        <a:rPr lang="ko-KR" altLang="en-US" sz="1000" b="0" i="0" u="none" strike="noStrike" baseline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열공급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대체 효과</a:t>
                      </a:r>
                      <a:endParaRPr lang="en-US" altLang="ko-KR" sz="1000" b="0" i="0" u="none" strike="noStrike" baseline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0499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54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52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78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1221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온실가스 배출량 감소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0499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 PLB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가동량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감소에 따른 온실가스 배출량 감소</a:t>
                      </a:r>
                      <a:endParaRPr lang="ko-KR" altLang="en-US" sz="1400"/>
                    </a:p>
                  </a:txBody>
                  <a:tcPr marL="70499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1221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초과배출 부과금 감소</a:t>
                      </a:r>
                    </a:p>
                  </a:txBody>
                  <a:tcPr marL="70499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 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CHP 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동횟수 감소에 따른 초과배출 부과금 비용 감소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0499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77722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100" b="1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r>
                        <a:rPr lang="ko-KR" altLang="en-US" sz="1100" b="1" i="0" u="none" strike="noStrike" baseline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계</a:t>
                      </a:r>
                    </a:p>
                  </a:txBody>
                  <a:tcPr marL="70499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1,014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1,330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1,958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2,568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="" xmlns:a16="http://schemas.microsoft.com/office/drawing/2014/main" id="{D1AA5E00-9A5C-10BB-BBFF-3BE1516D56AB}"/>
              </a:ext>
            </a:extLst>
          </p:cNvPr>
          <p:cNvGraphicFramePr>
            <a:graphicFrameLocks noGrp="1"/>
          </p:cNvGraphicFramePr>
          <p:nvPr/>
        </p:nvGraphicFramePr>
        <p:xfrm>
          <a:off x="482053" y="745285"/>
          <a:ext cx="8877595" cy="11034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377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2691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06449">
                  <a:extLst>
                    <a:ext uri="{9D8B030D-6E8A-4147-A177-3AD203B41FA5}">
                      <a16:colId xmlns="" xmlns:a16="http://schemas.microsoft.com/office/drawing/2014/main" val="1266288359"/>
                    </a:ext>
                  </a:extLst>
                </a:gridCol>
                <a:gridCol w="2006449">
                  <a:extLst>
                    <a:ext uri="{9D8B030D-6E8A-4147-A177-3AD203B41FA5}">
                      <a16:colId xmlns="" xmlns:a16="http://schemas.microsoft.com/office/drawing/2014/main" val="2713401816"/>
                    </a:ext>
                  </a:extLst>
                </a:gridCol>
              </a:tblGrid>
              <a:tr h="34976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주요 단가 변동</a:t>
                      </a:r>
                    </a:p>
                  </a:txBody>
                  <a:tcPr marL="70499" marR="70499" marT="35249" marB="35249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SMP(</a:t>
                      </a:r>
                      <a:r>
                        <a:rPr lang="ko-KR" altLang="en-US" sz="1100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원</a:t>
                      </a:r>
                      <a:r>
                        <a:rPr lang="en-US" altLang="ko-KR" sz="1100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/kW)</a:t>
                      </a:r>
                      <a:endParaRPr lang="ko-KR" altLang="en-US" sz="1100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0499" marR="70499" marT="35249" marB="3524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LNG </a:t>
                      </a:r>
                      <a:r>
                        <a:rPr lang="ko-KR" altLang="en-US" sz="1100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가스단가</a:t>
                      </a:r>
                      <a:r>
                        <a:rPr lang="en-US" altLang="ko-KR" sz="1100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원</a:t>
                      </a:r>
                      <a:r>
                        <a:rPr lang="en-US" altLang="ko-KR" sz="1100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/ton)</a:t>
                      </a:r>
                      <a:endParaRPr lang="ko-KR" altLang="en-US" sz="1100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0499" marR="70499" marT="35249" marB="35249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PLB </a:t>
                      </a:r>
                      <a:r>
                        <a:rPr lang="ko-KR" altLang="en-US" sz="1100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가스단가</a:t>
                      </a:r>
                      <a:r>
                        <a:rPr lang="en-US" altLang="ko-KR" sz="1100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원</a:t>
                      </a:r>
                      <a:r>
                        <a:rPr lang="en-US" altLang="ko-KR" sz="1100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/ton)</a:t>
                      </a:r>
                      <a:endParaRPr lang="ko-KR" altLang="en-US" sz="1100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0499" marR="70499" marT="35249" marB="35249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123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SMP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평균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CASE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(’19~21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평균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0499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84</a:t>
                      </a:r>
                    </a:p>
                  </a:txBody>
                  <a:tcPr marL="70499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663,415</a:t>
                      </a:r>
                    </a:p>
                  </a:txBody>
                  <a:tcPr marL="70499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887,002</a:t>
                      </a:r>
                    </a:p>
                  </a:txBody>
                  <a:tcPr marL="70499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123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SMP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급등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CASE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(’22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1~4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평균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0499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186</a:t>
                      </a:r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0499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1,465,931</a:t>
                      </a:r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0499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1,437,204</a:t>
                      </a:r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0499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90458364"/>
                  </a:ext>
                </a:extLst>
              </a:tr>
              <a:tr h="25123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증감률</a:t>
                      </a:r>
                    </a:p>
                  </a:txBody>
                  <a:tcPr marL="70499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+121%</a:t>
                      </a:r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0499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+120%</a:t>
                      </a:r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0499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+62%</a:t>
                      </a:r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0499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07028418"/>
                  </a:ext>
                </a:extLst>
              </a:tr>
            </a:tbl>
          </a:graphicData>
        </a:graphic>
      </p:graphicFrame>
      <p:sp>
        <p:nvSpPr>
          <p:cNvPr id="7" name="제목 2"/>
          <p:cNvSpPr txBox="1">
            <a:spLocks/>
          </p:cNvSpPr>
          <p:nvPr/>
        </p:nvSpPr>
        <p:spPr bwMode="auto">
          <a:xfrm>
            <a:off x="332658" y="149558"/>
            <a:ext cx="9052821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65317" tIns="32659" rIns="65317" bIns="32659" numCol="1" anchor="ctr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0066"/>
                </a:solidFill>
                <a:latin typeface="Arial Black" pitchFamily="34" charset="0"/>
                <a:ea typeface="휴먼둥근헤드라인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0066"/>
                </a:solidFill>
                <a:latin typeface="Arial Black" pitchFamily="34" charset="0"/>
                <a:ea typeface="휴먼둥근헤드라인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0066"/>
                </a:solidFill>
                <a:latin typeface="Arial Black" pitchFamily="34" charset="0"/>
                <a:ea typeface="휴먼둥근헤드라인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0066"/>
                </a:solidFill>
                <a:latin typeface="Arial Black" pitchFamily="34" charset="0"/>
                <a:ea typeface="휴먼둥근헤드라인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0066"/>
                </a:solidFill>
                <a:latin typeface="Arial Black" pitchFamily="34" charset="0"/>
                <a:ea typeface="휴먼둥근헤드라인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0066"/>
                </a:solidFill>
                <a:latin typeface="Arial Black" pitchFamily="34" charset="0"/>
                <a:ea typeface="휴먼둥근헤드라인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0066"/>
                </a:solidFill>
                <a:latin typeface="Arial Black" pitchFamily="34" charset="0"/>
                <a:ea typeface="휴먼둥근헤드라인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2000">
                <a:solidFill>
                  <a:srgbClr val="000066"/>
                </a:solidFill>
                <a:latin typeface="Arial Black" pitchFamily="34" charset="0"/>
                <a:ea typeface="휴먼둥근헤드라인" pitchFamily="18" charset="-127"/>
              </a:defRPr>
            </a:lvl9pPr>
          </a:lstStyle>
          <a:p>
            <a:pPr lvl="0" latinLnBrk="0">
              <a:lnSpc>
                <a:spcPct val="86000"/>
              </a:lnSpc>
              <a:defRPr/>
            </a:pPr>
            <a:r>
              <a:rPr kumimoji="0" lang="ko-KR" altLang="en-US" sz="18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kumimoji="0" lang="en-US" altLang="ko-KR" sz="18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11. [</a:t>
            </a:r>
            <a:r>
              <a:rPr kumimoji="0" lang="ko-KR" altLang="en-US" sz="18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운영</a:t>
            </a:r>
            <a:r>
              <a:rPr kumimoji="0" lang="en-US" altLang="ko-KR" sz="18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/</a:t>
            </a:r>
            <a:r>
              <a:rPr kumimoji="0" lang="ko-KR" altLang="en-US" sz="18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설비 안정성 등 개선</a:t>
            </a:r>
            <a:r>
              <a:rPr kumimoji="0" lang="en-US" altLang="ko-KR" sz="18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] </a:t>
            </a:r>
            <a:r>
              <a:rPr kumimoji="0" lang="ko-KR" altLang="en-US" sz="1800" b="1" err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축열조</a:t>
            </a:r>
            <a:r>
              <a:rPr kumimoji="0" lang="ko-KR" altLang="en-US" sz="18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kumimoji="0" lang="en-US" altLang="ko-KR" sz="18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2</a:t>
            </a:r>
            <a:r>
              <a:rPr kumimoji="0" lang="ko-KR" altLang="en-US" sz="1800" b="1" err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만톤</a:t>
            </a:r>
            <a:r>
              <a:rPr kumimoji="0" lang="ko-KR" altLang="en-US" sz="18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건설 </a:t>
            </a:r>
            <a:r>
              <a:rPr kumimoji="0" lang="en-US" altLang="ko-KR" sz="18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(3/4)</a:t>
            </a:r>
            <a:r>
              <a:rPr kumimoji="0" lang="ko-KR" altLang="en-US" sz="18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914755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lvl="0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참고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11.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운영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/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설비 안정성 등 개선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] </a:t>
            </a:r>
            <a:r>
              <a:rPr kumimoji="0" lang="ko-KR" alt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예비품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공유 MOU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7" name="표 1">
            <a:extLst>
              <a:ext uri="{FF2B5EF4-FFF2-40B4-BE49-F238E27FC236}">
                <a16:creationId xmlns="" xmlns:a16="http://schemas.microsoft.com/office/drawing/2014/main" id="{C58D1BF9-2D8D-F1FE-A0ED-4B31D7789C66}"/>
              </a:ext>
            </a:extLst>
          </p:cNvPr>
          <p:cNvGraphicFramePr>
            <a:graphicFrameLocks noGrp="1"/>
          </p:cNvGraphicFramePr>
          <p:nvPr/>
        </p:nvGraphicFramePr>
        <p:xfrm>
          <a:off x="449237" y="762327"/>
          <a:ext cx="9097411" cy="5684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8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5388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076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88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구   분</a:t>
                      </a:r>
                    </a:p>
                  </a:txBody>
                  <a:tcPr anchor="ctr"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예비품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보유현황</a:t>
                      </a:r>
                    </a:p>
                  </a:txBody>
                  <a:tcPr anchor="ctr"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필요 </a:t>
                      </a:r>
                      <a:r>
                        <a:rPr lang="ko-KR" altLang="en-US" sz="1100" b="1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예비품</a:t>
                      </a:r>
                      <a:endParaRPr lang="ko-KR" altLang="en-US" sz="1100" b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54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latin typeface="맑은 고딕"/>
                          <a:ea typeface="맑은 고딕"/>
                        </a:rPr>
                        <a:t>가스터빈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>
                          <a:latin typeface="맑은 고딕"/>
                          <a:ea typeface="맑은 고딕"/>
                        </a:rPr>
                        <a:t>고온부품</a:t>
                      </a:r>
                      <a:r>
                        <a:rPr lang="en-US" altLang="ko-KR" sz="1100">
                          <a:latin typeface="맑은 고딕"/>
                          <a:ea typeface="맑은 고딕"/>
                        </a:rPr>
                        <a:t>(Hot Gas Path Parts) :</a:t>
                      </a:r>
                      <a:r>
                        <a:rPr lang="en-US" altLang="ko-KR" sz="1100" baseline="0">
                          <a:latin typeface="맑은 고딕"/>
                          <a:ea typeface="맑은 고딕"/>
                        </a:rPr>
                        <a:t> 1set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aseline="0">
                          <a:latin typeface="맑은 고딕"/>
                          <a:ea typeface="맑은 고딕"/>
                        </a:rPr>
                        <a:t>로드기어</a:t>
                      </a:r>
                      <a:r>
                        <a:rPr lang="en-US" altLang="ko-KR" sz="1100" baseline="0"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100" baseline="0">
                          <a:latin typeface="맑은 고딕"/>
                          <a:ea typeface="맑은 고딕"/>
                        </a:rPr>
                        <a:t>기어</a:t>
                      </a:r>
                      <a:r>
                        <a:rPr lang="en-US" altLang="ko-KR" sz="1100" baseline="0">
                          <a:latin typeface="맑은 고딕"/>
                          <a:ea typeface="맑은 고딕"/>
                        </a:rPr>
                        <a:t>, 3S </a:t>
                      </a:r>
                      <a:r>
                        <a:rPr lang="ko-KR" altLang="en-US" sz="1100" baseline="0">
                          <a:latin typeface="맑은 고딕"/>
                          <a:ea typeface="맑은 고딕"/>
                        </a:rPr>
                        <a:t>클러치</a:t>
                      </a:r>
                      <a:r>
                        <a:rPr lang="en-US" altLang="ko-KR" sz="1100" baseline="0">
                          <a:latin typeface="맑은 고딕"/>
                          <a:ea typeface="맑은 고딕"/>
                        </a:rPr>
                        <a:t>) : 1set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aseline="0">
                          <a:latin typeface="맑은 고딕"/>
                          <a:ea typeface="맑은 고딕"/>
                        </a:rPr>
                        <a:t>Lube Oil Pp : 1set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aseline="0">
                          <a:latin typeface="맑은 고딕"/>
                          <a:ea typeface="맑은 고딕"/>
                        </a:rPr>
                        <a:t>Mark-Vie : Controller </a:t>
                      </a:r>
                      <a:r>
                        <a:rPr lang="en-US" altLang="ko-KR" sz="1100" baseline="0" err="1">
                          <a:latin typeface="맑은 고딕"/>
                          <a:ea typeface="맑은 고딕"/>
                        </a:rPr>
                        <a:t>IOPack</a:t>
                      </a:r>
                      <a:endParaRPr lang="en-US" altLang="ko-KR" sz="1100" baseline="0">
                        <a:latin typeface="맑은 고딕"/>
                        <a:ea typeface="맑은 고딕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aseline="0">
                          <a:latin typeface="맑은 고딕"/>
                          <a:ea typeface="맑은 고딕"/>
                        </a:rPr>
                        <a:t>GTG Exciter &amp; SFC </a:t>
                      </a:r>
                      <a:r>
                        <a:rPr lang="ko-KR" altLang="en-US" sz="1100" baseline="0" err="1">
                          <a:latin typeface="맑은 고딕"/>
                          <a:ea typeface="맑은 고딕"/>
                        </a:rPr>
                        <a:t>예비품</a:t>
                      </a:r>
                      <a:endParaRPr lang="en-US" altLang="ko-KR" sz="1100" baseline="0">
                        <a:latin typeface="맑은 고딕"/>
                        <a:ea typeface="맑은 고딕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aseline="0" err="1">
                          <a:latin typeface="맑은 고딕"/>
                          <a:ea typeface="맑은 고딕"/>
                        </a:rPr>
                        <a:t>가스누출감지경보</a:t>
                      </a:r>
                      <a:r>
                        <a:rPr lang="ko-KR" altLang="en-US" sz="1100" baseline="0">
                          <a:latin typeface="맑은 고딕"/>
                          <a:ea typeface="맑은 고딕"/>
                        </a:rPr>
                        <a:t> 설비</a:t>
                      </a:r>
                      <a:endParaRPr lang="ko-KR" altLang="en-US" sz="110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가스터빈 </a:t>
                      </a:r>
                      <a:r>
                        <a:rPr lang="ko-KR" altLang="en-US" sz="1100" b="1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로터</a:t>
                      </a:r>
                      <a:r>
                        <a:rPr lang="ko-KR" altLang="en-US" sz="1100" b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 (압축기 </a:t>
                      </a:r>
                      <a:r>
                        <a:rPr lang="ko-KR" altLang="en-US" sz="1100" b="1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Blade</a:t>
                      </a:r>
                      <a:r>
                        <a:rPr lang="ko-KR" altLang="en-US" sz="1100" b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 포함)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 baseline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IGV set  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baseline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가스유량조절밸브</a:t>
                      </a:r>
                      <a:r>
                        <a:rPr lang="en-US" altLang="ko-KR" sz="1100" b="1" baseline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(Gas Control Valve) </a:t>
                      </a:r>
                      <a:endParaRPr lang="ko-KR" altLang="en-US" sz="1100" b="1">
                        <a:solidFill>
                          <a:schemeClr val="accent6">
                            <a:lumMod val="7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73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latin typeface="맑은 고딕"/>
                          <a:ea typeface="맑은 고딕"/>
                        </a:rPr>
                        <a:t>증기터빈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aseline="0">
                          <a:latin typeface="맑은 고딕"/>
                          <a:ea typeface="맑은 고딕"/>
                        </a:rPr>
                        <a:t>Main Oil Pump Parts</a:t>
                      </a:r>
                      <a:r>
                        <a:rPr lang="ko-KR" altLang="en-US" sz="1100" baseline="0">
                          <a:latin typeface="맑은 고딕"/>
                          <a:ea typeface="맑은 고딕"/>
                        </a:rPr>
                        <a:t> </a:t>
                      </a:r>
                      <a:endParaRPr lang="en-US" altLang="ko-KR" sz="1100" baseline="0">
                        <a:latin typeface="맑은 고딕"/>
                        <a:ea typeface="맑은 고딕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aseline="0">
                          <a:latin typeface="맑은 고딕"/>
                          <a:ea typeface="맑은 고딕"/>
                        </a:rPr>
                        <a:t>Steam Turbine Casing </a:t>
                      </a:r>
                      <a:r>
                        <a:rPr lang="ko-KR" altLang="en-US" sz="1100" baseline="0">
                          <a:latin typeface="맑은 고딕"/>
                          <a:ea typeface="맑은 고딕"/>
                        </a:rPr>
                        <a:t>볼트</a:t>
                      </a:r>
                      <a:r>
                        <a:rPr lang="en-US" altLang="ko-KR" sz="1100" baseline="0"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100" baseline="0">
                          <a:latin typeface="맑은 고딕"/>
                          <a:ea typeface="맑은 고딕"/>
                        </a:rPr>
                        <a:t>너트</a:t>
                      </a:r>
                      <a:r>
                        <a:rPr lang="en-US" altLang="ko-KR" sz="1100" baseline="0"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100" baseline="0" err="1">
                          <a:latin typeface="맑은 고딕"/>
                          <a:ea typeface="맑은 고딕"/>
                        </a:rPr>
                        <a:t>와셔</a:t>
                      </a:r>
                      <a:endParaRPr lang="en-US" altLang="ko-KR" sz="1100" baseline="0">
                        <a:latin typeface="맑은 고딕"/>
                        <a:ea typeface="맑은 고딕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aseline="0">
                          <a:latin typeface="맑은 고딕"/>
                          <a:ea typeface="맑은 고딕"/>
                        </a:rPr>
                        <a:t>   - </a:t>
                      </a:r>
                      <a:r>
                        <a:rPr lang="ko-KR" altLang="en-US" sz="1100" baseline="0">
                          <a:latin typeface="맑은 고딕"/>
                          <a:ea typeface="맑은 고딕"/>
                        </a:rPr>
                        <a:t>전체 수량의 </a:t>
                      </a:r>
                      <a:r>
                        <a:rPr lang="en-US" altLang="ko-KR" sz="1100" baseline="0">
                          <a:latin typeface="맑은 고딕"/>
                          <a:ea typeface="맑은 고딕"/>
                        </a:rPr>
                        <a:t>10~20% </a:t>
                      </a:r>
                      <a:r>
                        <a:rPr lang="ko-KR" altLang="en-US" sz="1100" baseline="0">
                          <a:latin typeface="맑은 고딕"/>
                          <a:ea typeface="맑은 고딕"/>
                        </a:rPr>
                        <a:t>보유</a:t>
                      </a:r>
                      <a:endParaRPr lang="en-US" altLang="ko-KR" sz="1100" baseline="0">
                        <a:latin typeface="맑은 고딕"/>
                        <a:ea typeface="맑은 고딕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spc="0">
                          <a:latin typeface="맑은 고딕"/>
                          <a:ea typeface="맑은 고딕"/>
                        </a:rPr>
                        <a:t>Controller,</a:t>
                      </a:r>
                      <a:r>
                        <a:rPr lang="en-US" altLang="ko-KR" sz="1100" spc="0" baseline="0">
                          <a:latin typeface="맑은 고딕"/>
                          <a:ea typeface="맑은 고딕"/>
                        </a:rPr>
                        <a:t> Speed Detector, STG Exciter </a:t>
                      </a:r>
                      <a:endParaRPr lang="ko-KR" altLang="en-US" sz="1100" spc="0" baseline="0">
                        <a:latin typeface="맑은 고딕"/>
                        <a:ea typeface="맑은 고딕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aseline="0">
                          <a:latin typeface="맑은 고딕"/>
                          <a:ea typeface="맑은 고딕"/>
                        </a:rPr>
                        <a:t>Governor E/H Converter</a:t>
                      </a:r>
                      <a:endParaRPr lang="ko-KR" altLang="en-US" sz="110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Main Stop Valve</a:t>
                      </a:r>
                      <a:r>
                        <a:rPr lang="en-US" altLang="ko-KR" sz="1100" b="1" baseline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 Parts: </a:t>
                      </a:r>
                      <a:r>
                        <a:rPr lang="ko-KR" altLang="en-US" sz="1100" b="1" baseline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볼트 1set</a:t>
                      </a:r>
                      <a:endParaRPr lang="en-US" altLang="ko-KR" sz="1100" b="1" baseline="0">
                        <a:solidFill>
                          <a:schemeClr val="accent6">
                            <a:lumMod val="7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 baseline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맑은 고딕"/>
                          <a:ea typeface="맑은 고딕"/>
                        </a:rPr>
                        <a:t>Steam Turbine Labyrinth Packing </a:t>
                      </a:r>
                      <a:endParaRPr lang="ko-KR" altLang="en-US" sz="1100" b="1">
                        <a:solidFill>
                          <a:schemeClr val="accent6">
                            <a:lumMod val="7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560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latin typeface="맑은 고딕"/>
                          <a:ea typeface="맑은 고딕"/>
                        </a:rPr>
                        <a:t>부속설비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>
                          <a:latin typeface="맑은 고딕"/>
                          <a:ea typeface="맑은 고딕"/>
                        </a:rPr>
                        <a:t>회전기기류</a:t>
                      </a:r>
                      <a:r>
                        <a:rPr lang="ko-KR" altLang="en-US" sz="1100" baseline="0">
                          <a:latin typeface="맑은 고딕"/>
                          <a:ea typeface="맑은 고딕"/>
                        </a:rPr>
                        <a:t> 베어링 </a:t>
                      </a:r>
                      <a:r>
                        <a:rPr lang="en-US" altLang="ko-KR" sz="1100" baseline="0">
                          <a:latin typeface="맑은 고딕"/>
                          <a:ea typeface="맑은 고딕"/>
                        </a:rPr>
                        <a:t>1Set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>
                          <a:latin typeface="맑은 고딕"/>
                          <a:ea typeface="맑은 고딕"/>
                        </a:rPr>
                        <a:t>Valve</a:t>
                      </a:r>
                      <a:r>
                        <a:rPr lang="en-US" altLang="ko-KR" sz="1100" baseline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100" baseline="0">
                          <a:latin typeface="맑은 고딕"/>
                          <a:ea typeface="맑은 고딕"/>
                        </a:rPr>
                        <a:t>소모품</a:t>
                      </a:r>
                      <a:endParaRPr lang="en-US" altLang="ko-KR" sz="1100" baseline="0">
                        <a:latin typeface="맑은 고딕"/>
                        <a:ea typeface="맑은 고딕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aseline="0">
                          <a:latin typeface="맑은 고딕"/>
                          <a:ea typeface="맑은 고딕"/>
                        </a:rPr>
                        <a:t>DCS </a:t>
                      </a:r>
                      <a:r>
                        <a:rPr lang="ko-KR" altLang="en-US" sz="1100" baseline="0">
                          <a:latin typeface="맑은 고딕"/>
                          <a:ea typeface="맑은 고딕"/>
                        </a:rPr>
                        <a:t>중요자재</a:t>
                      </a:r>
                      <a:r>
                        <a:rPr lang="en-US" altLang="ko-KR" sz="1100" baseline="0">
                          <a:latin typeface="맑은 고딕"/>
                          <a:ea typeface="맑은 고딕"/>
                        </a:rPr>
                        <a:t>(Controller, IO Card </a:t>
                      </a:r>
                      <a:r>
                        <a:rPr lang="ko-KR" altLang="en-US" sz="1100" baseline="0">
                          <a:latin typeface="맑은 고딕"/>
                          <a:ea typeface="맑은 고딕"/>
                        </a:rPr>
                        <a:t>등</a:t>
                      </a:r>
                      <a:r>
                        <a:rPr lang="en-US" altLang="ko-KR" sz="1100" baseline="0">
                          <a:latin typeface="맑은 고딕"/>
                          <a:ea typeface="맑은 고딕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aseline="0">
                          <a:latin typeface="맑은 고딕"/>
                          <a:ea typeface="맑은 고딕"/>
                        </a:rPr>
                        <a:t>중요밸브 </a:t>
                      </a:r>
                      <a:r>
                        <a:rPr lang="en-US" altLang="ko-KR" sz="1100" baseline="0">
                          <a:latin typeface="맑은 고딕"/>
                          <a:ea typeface="맑은 고딕"/>
                        </a:rPr>
                        <a:t>Positioner, </a:t>
                      </a:r>
                      <a:r>
                        <a:rPr lang="ko-KR" altLang="en-US" sz="1100" baseline="0">
                          <a:latin typeface="맑은 고딕"/>
                          <a:ea typeface="맑은 고딕"/>
                        </a:rPr>
                        <a:t>공기압축기 </a:t>
                      </a:r>
                      <a:r>
                        <a:rPr lang="en-US" altLang="ko-KR" sz="1100" baseline="0">
                          <a:latin typeface="맑은 고딕"/>
                          <a:ea typeface="맑은 고딕"/>
                        </a:rPr>
                        <a:t>PLC </a:t>
                      </a:r>
                      <a:r>
                        <a:rPr lang="ko-KR" altLang="en-US" sz="1100" baseline="0">
                          <a:latin typeface="맑은 고딕"/>
                          <a:ea typeface="맑은 고딕"/>
                        </a:rPr>
                        <a:t>등</a:t>
                      </a:r>
                      <a:endParaRPr lang="en-US" altLang="ko-KR" sz="1100" baseline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1256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1">
                          <a:latin typeface="맑은 고딕"/>
                          <a:ea typeface="맑은 고딕"/>
                        </a:rPr>
                        <a:t>타사</a:t>
                      </a:r>
                      <a:endParaRPr lang="en-US" altLang="ko-KR" sz="1100" b="1"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100" b="1">
                          <a:latin typeface="맑은 고딕"/>
                          <a:ea typeface="맑은 고딕"/>
                        </a:rPr>
                        <a:t>호환성 </a:t>
                      </a:r>
                      <a:endParaRPr lang="en-US" altLang="ko-KR" sz="1100" b="1"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100" b="1">
                          <a:latin typeface="맑은 고딕"/>
                          <a:ea typeface="맑은 고딕"/>
                        </a:rPr>
                        <a:t>및</a:t>
                      </a:r>
                      <a:endParaRPr lang="en-US" altLang="ko-KR" sz="1100" b="1"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1100" b="1">
                          <a:latin typeface="맑은 고딕"/>
                          <a:ea typeface="맑은 고딕"/>
                        </a:rPr>
                        <a:t>MOU</a:t>
                      </a:r>
                      <a:r>
                        <a:rPr lang="ko-KR" altLang="en-US" sz="1100" b="1">
                          <a:latin typeface="맑은 고딕"/>
                          <a:ea typeface="맑은 고딕"/>
                        </a:rPr>
                        <a:t>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0" indent="-171450" algn="l">
                        <a:buFont typeface="Wingdings"/>
                        <a:buChar char="§"/>
                      </a:pPr>
                      <a:endParaRPr lang="en-US" altLang="ko-KR" sz="1100" baseline="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latin typeface="맑은 고딕"/>
                        <a:ea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13825030"/>
                  </a:ext>
                </a:extLst>
              </a:tr>
            </a:tbl>
          </a:graphicData>
        </a:graphic>
      </p:graphicFrame>
      <p:graphicFrame>
        <p:nvGraphicFramePr>
          <p:cNvPr id="9" name="표 3">
            <a:extLst>
              <a:ext uri="{FF2B5EF4-FFF2-40B4-BE49-F238E27FC236}">
                <a16:creationId xmlns="" xmlns:a16="http://schemas.microsoft.com/office/drawing/2014/main" id="{2D4C88B2-54C5-4E0C-3636-6DCE8D5A4C4B}"/>
              </a:ext>
            </a:extLst>
          </p:cNvPr>
          <p:cNvGraphicFramePr>
            <a:graphicFrameLocks noGrp="1"/>
          </p:cNvGraphicFramePr>
          <p:nvPr/>
        </p:nvGraphicFramePr>
        <p:xfrm>
          <a:off x="1733161" y="4514988"/>
          <a:ext cx="7498801" cy="1864019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0528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683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031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9229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2781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5445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9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북제주</a:t>
                      </a:r>
                      <a:endParaRPr lang="en-US" altLang="ko-KR" sz="900">
                        <a:latin typeface="맑은 고딕"/>
                        <a:ea typeface="맑은 고딕"/>
                      </a:endParaRPr>
                    </a:p>
                    <a:p>
                      <a:pPr algn="ctr" latinLnBrk="1"/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(6FA.03)</a:t>
                      </a:r>
                      <a:endParaRPr lang="ko-KR" altLang="en-US" sz="90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신인천</a:t>
                      </a:r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파주지사</a:t>
                      </a:r>
                      <a:endParaRPr lang="en-US" altLang="ko-KR" sz="900">
                        <a:latin typeface="맑은 고딕"/>
                        <a:ea typeface="맑은 고딕"/>
                      </a:endParaRPr>
                    </a:p>
                    <a:p>
                      <a:pPr algn="ctr" latinLnBrk="1"/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900" err="1">
                          <a:latin typeface="맑은 고딕"/>
                          <a:ea typeface="맑은 고딕"/>
                        </a:rPr>
                        <a:t>타기종</a:t>
                      </a:r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90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고려아연</a:t>
                      </a:r>
                      <a:endParaRPr lang="en-US" altLang="ko-KR" sz="900">
                        <a:latin typeface="맑은 고딕"/>
                        <a:ea typeface="맑은 고딕"/>
                      </a:endParaRPr>
                    </a:p>
                    <a:p>
                      <a:pPr algn="ctr" latinLnBrk="1"/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(6FA.03)</a:t>
                      </a:r>
                      <a:endParaRPr lang="ko-KR" altLang="en-US" sz="90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양산지사</a:t>
                      </a:r>
                      <a:endParaRPr lang="en-US" altLang="ko-KR" sz="900">
                        <a:latin typeface="맑은 고딕"/>
                        <a:ea typeface="맑은 고딕"/>
                      </a:endParaRPr>
                    </a:p>
                    <a:p>
                      <a:pPr algn="ctr" latinLnBrk="1"/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(6FA.03)</a:t>
                      </a:r>
                      <a:endParaRPr lang="ko-KR" altLang="en-US" sz="90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해외</a:t>
                      </a:r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(6FA)</a:t>
                      </a:r>
                      <a:endParaRPr lang="ko-KR" altLang="en-US" sz="90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9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>
                          <a:latin typeface="맑은 고딕"/>
                          <a:ea typeface="맑은 고딕"/>
                        </a:rPr>
                        <a:t>고온부품호환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불가</a:t>
                      </a:r>
                      <a:endParaRPr lang="en-US" altLang="ko-KR" sz="900">
                        <a:latin typeface="맑은 고딕"/>
                        <a:ea typeface="맑은 고딕"/>
                      </a:endParaRPr>
                    </a:p>
                    <a:p>
                      <a:pPr algn="ctr" latinLnBrk="1"/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900" err="1">
                          <a:latin typeface="맑은 고딕"/>
                          <a:ea typeface="맑은 고딕"/>
                        </a:rPr>
                        <a:t>세부기종상이</a:t>
                      </a:r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90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불가</a:t>
                      </a:r>
                      <a:endParaRPr lang="en-US" altLang="ko-KR" sz="900">
                        <a:latin typeface="맑은 고딕"/>
                        <a:ea typeface="맑은 고딕"/>
                      </a:endParaRPr>
                    </a:p>
                    <a:p>
                      <a:pPr algn="ctr" latinLnBrk="1"/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900" err="1">
                          <a:latin typeface="맑은 고딕"/>
                          <a:ea typeface="맑은 고딕"/>
                        </a:rPr>
                        <a:t>세부기종상이</a:t>
                      </a:r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90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265</a:t>
                      </a:r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기</a:t>
                      </a:r>
                      <a:endParaRPr lang="en-US" altLang="ko-KR" sz="900">
                        <a:latin typeface="맑은 고딕"/>
                        <a:ea typeface="맑은 고딕"/>
                      </a:endParaRPr>
                    </a:p>
                    <a:p>
                      <a:pPr algn="ctr" latinLnBrk="1"/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(‘23.6</a:t>
                      </a:r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현재</a:t>
                      </a:r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90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>
                          <a:latin typeface="맑은 고딕"/>
                          <a:ea typeface="맑은 고딕"/>
                        </a:rPr>
                        <a:t>로터호환</a:t>
                      </a:r>
                      <a:endParaRPr lang="ko-KR" altLang="en-US" sz="90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불가</a:t>
                      </a:r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(Part No. </a:t>
                      </a:r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상이</a:t>
                      </a:r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90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Mark VI-e</a:t>
                      </a:r>
                      <a:endParaRPr lang="ko-KR" altLang="en-US" sz="90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2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MOU</a:t>
                      </a:r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체결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체결</a:t>
                      </a:r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자재</a:t>
                      </a:r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기술공유</a:t>
                      </a:r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90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체결</a:t>
                      </a:r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자재</a:t>
                      </a:r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기술공유</a:t>
                      </a:r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90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>
                          <a:latin typeface="맑은 고딕"/>
                          <a:ea typeface="맑은 고딕"/>
                        </a:rPr>
                        <a:t>미체결</a:t>
                      </a:r>
                      <a:endParaRPr lang="ko-KR" altLang="en-US" sz="90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err="1">
                          <a:latin typeface="맑은 고딕"/>
                          <a:ea typeface="맑은 고딕"/>
                        </a:rPr>
                        <a:t>미체결</a:t>
                      </a:r>
                      <a:endParaRPr lang="ko-KR" altLang="en-US" sz="90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7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국내추진현황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S-Oil Shaheen(</a:t>
                      </a:r>
                      <a:r>
                        <a:rPr lang="ko-KR" altLang="en-US" sz="900">
                          <a:latin typeface="맑은 고딕"/>
                          <a:ea typeface="맑은 고딕"/>
                        </a:rPr>
                        <a:t>울산</a:t>
                      </a:r>
                      <a:r>
                        <a:rPr lang="en-US" altLang="ko-KR" sz="900">
                          <a:latin typeface="맑은 고딕"/>
                          <a:ea typeface="맑은 고딕"/>
                        </a:rPr>
                        <a:t>):</a:t>
                      </a:r>
                      <a:r>
                        <a:rPr lang="en-US" altLang="ko-KR" sz="900" baseline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900" baseline="0">
                          <a:latin typeface="맑은 고딕"/>
                          <a:ea typeface="맑은 고딕"/>
                        </a:rPr>
                        <a:t>건설 중</a:t>
                      </a:r>
                      <a:r>
                        <a:rPr lang="en-US" altLang="ko-KR" sz="900" baseline="0">
                          <a:latin typeface="맑은 고딕"/>
                          <a:ea typeface="맑은 고딕"/>
                        </a:rPr>
                        <a:t>(‘26</a:t>
                      </a:r>
                      <a:r>
                        <a:rPr lang="ko-KR" altLang="en-US" sz="900" baseline="0">
                          <a:latin typeface="맑은 고딕"/>
                          <a:ea typeface="맑은 고딕"/>
                        </a:rPr>
                        <a:t>준공</a:t>
                      </a:r>
                      <a:r>
                        <a:rPr lang="en-US" altLang="ko-KR" sz="900" baseline="0">
                          <a:latin typeface="맑은 고딕"/>
                          <a:ea typeface="맑은 고딕"/>
                        </a:rPr>
                        <a:t>) / GS</a:t>
                      </a:r>
                      <a:r>
                        <a:rPr lang="ko-KR" altLang="en-US" sz="900" baseline="0" err="1">
                          <a:latin typeface="맑은 고딕"/>
                          <a:ea typeface="맑은 고딕"/>
                        </a:rPr>
                        <a:t>칼텍스</a:t>
                      </a:r>
                      <a:r>
                        <a:rPr lang="en-US" altLang="ko-KR" sz="900" baseline="0"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900" baseline="0">
                          <a:latin typeface="맑은 고딕"/>
                          <a:ea typeface="맑은 고딕"/>
                        </a:rPr>
                        <a:t>여수</a:t>
                      </a:r>
                      <a:r>
                        <a:rPr lang="en-US" altLang="ko-KR" sz="900" baseline="0">
                          <a:latin typeface="맑은 고딕"/>
                          <a:ea typeface="맑은 고딕"/>
                        </a:rPr>
                        <a:t>): </a:t>
                      </a:r>
                      <a:r>
                        <a:rPr lang="ko-KR" altLang="en-US" sz="900" baseline="0">
                          <a:latin typeface="맑은 고딕"/>
                          <a:ea typeface="맑은 고딕"/>
                        </a:rPr>
                        <a:t>타당성 검토  </a:t>
                      </a:r>
                      <a:r>
                        <a:rPr lang="en-US" altLang="ko-KR" sz="900" baseline="0">
                          <a:latin typeface="맑은 고딕"/>
                          <a:ea typeface="맑은 고딕"/>
                        </a:rPr>
                        <a:t>/ S-Oil : </a:t>
                      </a:r>
                      <a:r>
                        <a:rPr lang="ko-KR" altLang="en-US" sz="900" baseline="0">
                          <a:latin typeface="맑은 고딕"/>
                          <a:ea typeface="맑은 고딕"/>
                        </a:rPr>
                        <a:t>기본설계 중</a:t>
                      </a:r>
                      <a:endParaRPr lang="ko-KR" altLang="en-US" sz="90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318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참고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11.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[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운영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/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설비 안정성 등 개선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]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계획예방정비공사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8909" y="662855"/>
            <a:ext cx="8795194" cy="570501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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계획예방정비 공사 </a:t>
            </a:r>
            <a:endParaRPr kumimoji="1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설비의 성능유지 및 고장을 예방하고 기기의 신뢰도 및 성능을 향상시키고자 시행하는 정기적인 정비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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계획예방정비 시행 </a:t>
            </a:r>
            <a:endParaRPr kumimoji="1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-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주기기 정비 기준으로 계획예방정비 주기를 결정함 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 ※ Factored Fired Hours(FFH) :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가스터빈 기동시간</a:t>
            </a:r>
            <a:r>
              <a:rPr kumimoji="0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/ Fired Starts(FS) : </a:t>
            </a:r>
            <a:r>
              <a: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가스터빈 가동횟수</a:t>
            </a:r>
            <a:endParaRPr kumimoji="0" lang="en-US" altLang="ko-KR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62278" y="3629026"/>
          <a:ext cx="8280921" cy="234005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801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2839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84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 기 </a:t>
                      </a:r>
                      <a:r>
                        <a:rPr lang="ko-KR" altLang="en-US" sz="1000" b="1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endParaRPr lang="ko-KR" altLang="en-US" sz="1000" b="1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 비 명 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 비 주 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 비 사 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7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가스터빈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Hot Gas Path Inspection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(HGPI)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FFH : 24,000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FS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 900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ㆍ연소기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분해점검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ㆍ터빈부품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분해점검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16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Major Inspection</a:t>
                      </a:r>
                    </a:p>
                    <a:p>
                      <a:pPr lvl="0" algn="ctr">
                        <a:defRPr/>
                      </a:pPr>
                      <a:r>
                        <a:rPr lang="en-US" altLang="ko-KR" sz="10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(MI)</a:t>
                      </a:r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FFH : 48,000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FS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 2,400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HGPI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점검</a:t>
                      </a:r>
                      <a:endParaRPr lang="en-US" altLang="ko-KR" sz="10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</a:t>
                      </a:r>
                      <a:r>
                        <a:rPr lang="ko-KR" altLang="en-US" sz="10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로터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분해점검</a:t>
                      </a:r>
                      <a:endParaRPr lang="en-US" altLang="ko-KR" sz="1000" baseline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</a:t>
                      </a:r>
                      <a:r>
                        <a:rPr lang="ko-KR" altLang="en-US" sz="10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압축기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베어링 점검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6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증기터빈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ㆍ베어링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분해점검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ㆍ로터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케이싱</a:t>
                      </a:r>
                      <a:r>
                        <a:rPr lang="ko-KR" altLang="en-US" sz="10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블레이드 점검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670744" y="2304098"/>
          <a:ext cx="8280920" cy="10280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280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280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80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280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809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2809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2809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2809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82809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828092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309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2026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2027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2028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2029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2030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2031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2032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18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 A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 A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급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GT#2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HGPI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GT#1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HGPI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 A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 A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GT#2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MI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GT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#1 MI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 A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609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lvl="0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12. [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제도변경 대응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] 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조합별 비용함수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(1/2)</a:t>
            </a:r>
            <a:endParaRPr lang="ko-KR" altLang="en-US" sz="16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408029" y="3540710"/>
            <a:ext cx="9025682" cy="33007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72000" tIns="72000" rIns="72000" bIns="72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조합별 비용함수 개정 대응 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8" name="표 174">
            <a:extLst>
              <a:ext uri="{FF2B5EF4-FFF2-40B4-BE49-F238E27FC236}">
                <a16:creationId xmlns="" xmlns:a16="http://schemas.microsoft.com/office/drawing/2014/main" id="{CF84397A-37D2-BC95-867D-D31ACBED6B9B}"/>
              </a:ext>
            </a:extLst>
          </p:cNvPr>
          <p:cNvGraphicFramePr>
            <a:graphicFrameLocks noGrp="1"/>
          </p:cNvGraphicFramePr>
          <p:nvPr/>
        </p:nvGraphicFramePr>
        <p:xfrm>
          <a:off x="562104" y="4275721"/>
          <a:ext cx="9123022" cy="228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389">
                  <a:extLst>
                    <a:ext uri="{9D8B030D-6E8A-4147-A177-3AD203B41FA5}">
                      <a16:colId xmlns="" xmlns:a16="http://schemas.microsoft.com/office/drawing/2014/main" val="2772393862"/>
                    </a:ext>
                  </a:extLst>
                </a:gridCol>
                <a:gridCol w="5588842">
                  <a:extLst>
                    <a:ext uri="{9D8B030D-6E8A-4147-A177-3AD203B41FA5}">
                      <a16:colId xmlns="" xmlns:a16="http://schemas.microsoft.com/office/drawing/2014/main" val="686245141"/>
                    </a:ext>
                  </a:extLst>
                </a:gridCol>
                <a:gridCol w="1960791">
                  <a:extLst>
                    <a:ext uri="{9D8B030D-6E8A-4147-A177-3AD203B41FA5}">
                      <a16:colId xmlns="" xmlns:a16="http://schemas.microsoft.com/office/drawing/2014/main" val="2995029735"/>
                    </a:ext>
                  </a:extLst>
                </a:gridCol>
              </a:tblGrid>
              <a:tr h="3785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상세 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15968109"/>
                  </a:ext>
                </a:extLst>
              </a:tr>
              <a:tr h="378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‘20</a:t>
                      </a:r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1950" indent="-180975" algn="l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조합별 비용함수 도입의결</a:t>
                      </a:r>
                      <a:endParaRPr lang="en-US" altLang="ko-KR" sz="10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</a:t>
                      </a:r>
                      <a:r>
                        <a:rPr lang="en-US" altLang="ko-KR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20-6</a:t>
                      </a:r>
                      <a:r>
                        <a:rPr lang="ko-KR" altLang="en-US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차 규칙개정위원회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47522075"/>
                  </a:ext>
                </a:extLst>
              </a:tr>
              <a:tr h="378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’21</a:t>
                      </a:r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‘22</a:t>
                      </a:r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1950" indent="-180975" algn="l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전력거래소</a:t>
                      </a: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사업자간 </a:t>
                      </a: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W/G </a:t>
                      </a:r>
                      <a:r>
                        <a:rPr lang="ko-KR" altLang="en-US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구성 및 단일비용 함수 적용유지 등 규칙개정 협의</a:t>
                      </a:r>
                      <a:endParaRPr lang="en-US" altLang="ko-KR" sz="1000" b="0" kern="120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361950" indent="-180975" algn="l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W/G </a:t>
                      </a:r>
                      <a:r>
                        <a:rPr lang="ko-KR" altLang="en-US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구성 </a:t>
                      </a: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인천종합에너지</a:t>
                      </a: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인천공항에너지</a:t>
                      </a: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지역난방공사</a:t>
                      </a: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전력거래소</a:t>
                      </a: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한전</a:t>
                      </a: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전문가 참여</a:t>
                      </a:r>
                      <a:endParaRPr lang="en-US" altLang="ko-KR" sz="1000" b="0" kern="120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산업부</a:t>
                      </a:r>
                      <a:r>
                        <a:rPr lang="ko-KR" altLang="en-US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면담 </a:t>
                      </a:r>
                      <a:r>
                        <a:rPr lang="en-US" altLang="ko-KR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전력시장과</a:t>
                      </a:r>
                      <a:r>
                        <a:rPr lang="en-US" altLang="ko-KR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전력 </a:t>
                      </a:r>
                      <a:r>
                        <a:rPr lang="en-US" altLang="ko-KR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W/G 4</a:t>
                      </a:r>
                      <a:r>
                        <a:rPr lang="ko-KR" altLang="en-US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차 회의 진행 </a:t>
                      </a:r>
                      <a:endParaRPr lang="en-US" altLang="ko-KR" sz="10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8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’23</a:t>
                      </a:r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2425" indent="-171450" algn="l" defTabSz="36195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</a:t>
                      </a:r>
                      <a:r>
                        <a:rPr lang="en-US" altLang="ko-KR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23-5</a:t>
                      </a:r>
                      <a:r>
                        <a:rPr lang="ko-KR" altLang="en-US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차 규칙개정안 제출 </a:t>
                      </a:r>
                      <a:r>
                        <a:rPr lang="en-US" altLang="ko-KR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조합별 비용함수 도입일정 연기</a:t>
                      </a:r>
                      <a:r>
                        <a:rPr lang="en-US" altLang="ko-KR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352425" indent="-171450" algn="l" defTabSz="36195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규칙개정안 인천종합에너지</a:t>
                      </a:r>
                      <a:r>
                        <a:rPr lang="en-US" altLang="ko-KR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대표 발의 </a:t>
                      </a:r>
                      <a:r>
                        <a:rPr lang="en-US" altLang="ko-KR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위원회 상정보류</a:t>
                      </a: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전력거래소 검토 후 재상정 결론</a:t>
                      </a: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0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8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‘23</a:t>
                      </a:r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</a:t>
                      </a:r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2425" indent="-171450" algn="l" defTabSz="36195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조합별 비용함수 도입일정 연기 관련 </a:t>
                      </a:r>
                      <a:r>
                        <a:rPr lang="en-US" altLang="ko-KR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W/G </a:t>
                      </a:r>
                      <a:r>
                        <a:rPr lang="ko-KR" altLang="en-US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협의 진행</a:t>
                      </a: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(’23.11</a:t>
                      </a:r>
                      <a:r>
                        <a:rPr lang="ko-KR" altLang="en-US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ko-KR" altLang="en-US" sz="1000" b="1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</a:t>
                      </a:r>
                      <a:r>
                        <a:rPr lang="ko-KR" altLang="en-US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’26.01</a:t>
                      </a:r>
                      <a:r>
                        <a:rPr lang="ko-KR" altLang="en-US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시행</a:t>
                      </a: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352425" indent="-171450" algn="l" defTabSz="36195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</a:t>
                      </a: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23-7</a:t>
                      </a:r>
                      <a:r>
                        <a:rPr lang="ko-KR" altLang="en-US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차 규칙개정안 제출 </a:t>
                      </a: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전력거래소 발의</a:t>
                      </a: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8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‘23</a:t>
                      </a:r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2425" indent="-171450" algn="l" defTabSz="36195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10/20</a:t>
                      </a:r>
                      <a:r>
                        <a:rPr lang="ko-KR" altLang="en-US" sz="1000" b="0" kern="120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규칙개정위원회 안건 통과</a:t>
                      </a:r>
                      <a:endParaRPr lang="en-US" altLang="ko-KR" sz="10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조합별 비용함수 </a:t>
                      </a:r>
                      <a:r>
                        <a:rPr lang="en-US" altLang="ko-KR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‘26.01</a:t>
                      </a:r>
                      <a:r>
                        <a:rPr lang="ko-KR" altLang="en-US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시행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="" xmlns:a16="http://schemas.microsoft.com/office/drawing/2014/main" id="{E6E7C60D-D70A-40E1-B1EB-94122AC7CD99}"/>
              </a:ext>
            </a:extLst>
          </p:cNvPr>
          <p:cNvGraphicFramePr>
            <a:graphicFrameLocks noGrp="1"/>
          </p:cNvGraphicFramePr>
          <p:nvPr/>
        </p:nvGraphicFramePr>
        <p:xfrm>
          <a:off x="854643" y="1138631"/>
          <a:ext cx="4482471" cy="348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82471">
                  <a:extLst>
                    <a:ext uri="{9D8B030D-6E8A-4147-A177-3AD203B41FA5}">
                      <a16:colId xmlns="" xmlns:a16="http://schemas.microsoft.com/office/drawing/2014/main" val="327550566"/>
                    </a:ext>
                  </a:extLst>
                </a:gridCol>
              </a:tblGrid>
              <a:tr h="34837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ker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itchFamily="34" charset="0"/>
                        </a:rPr>
                        <a:t>① 단일함수</a:t>
                      </a:r>
                      <a:r>
                        <a:rPr lang="en-US" altLang="ko-KR" sz="1200" b="1" ker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itchFamily="34" charset="0"/>
                        </a:rPr>
                        <a:t> → </a:t>
                      </a:r>
                      <a:r>
                        <a:rPr lang="ko-KR" altLang="en-US" sz="1200" b="1" ker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itchFamily="34" charset="0"/>
                        </a:rPr>
                        <a:t>조합별 함수</a:t>
                      </a:r>
                      <a:r>
                        <a:rPr lang="en-US" altLang="ko-KR" sz="1200" b="1" ker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itchFamily="34" charset="0"/>
                        </a:rPr>
                        <a:t> </a:t>
                      </a:r>
                      <a:r>
                        <a:rPr lang="ko-KR" altLang="en-US" sz="1200" b="1" ker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itchFamily="34" charset="0"/>
                        </a:rPr>
                        <a:t>변경</a:t>
                      </a:r>
                      <a:endParaRPr lang="en-US" altLang="ko-KR" sz="1200" b="1" ker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19275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5B252E39-020B-AE00-81D4-5A6AD4F92020}"/>
              </a:ext>
            </a:extLst>
          </p:cNvPr>
          <p:cNvSpPr/>
          <p:nvPr/>
        </p:nvSpPr>
        <p:spPr>
          <a:xfrm>
            <a:off x="6373834" y="2327108"/>
            <a:ext cx="456849" cy="7460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HY헤드라인M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ABDBF8D-297D-2F2A-4534-2DA4DA68278F}"/>
              </a:ext>
            </a:extLst>
          </p:cNvPr>
          <p:cNvSpPr/>
          <p:nvPr/>
        </p:nvSpPr>
        <p:spPr>
          <a:xfrm>
            <a:off x="6373834" y="2203283"/>
            <a:ext cx="456849" cy="857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HY헤드라인M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4979D9D4-41F1-CD88-1B29-F1B79D10C778}"/>
              </a:ext>
            </a:extLst>
          </p:cNvPr>
          <p:cNvSpPr/>
          <p:nvPr/>
        </p:nvSpPr>
        <p:spPr>
          <a:xfrm>
            <a:off x="8531828" y="2667388"/>
            <a:ext cx="456849" cy="36278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HY헤드라인M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0187577-2716-7C40-82F7-A5C794A760B3}"/>
              </a:ext>
            </a:extLst>
          </p:cNvPr>
          <p:cNvSpPr/>
          <p:nvPr/>
        </p:nvSpPr>
        <p:spPr>
          <a:xfrm>
            <a:off x="8531828" y="2410160"/>
            <a:ext cx="456849" cy="2315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HY헤드라인M"/>
              <a:cs typeface="+mn-cs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="" xmlns:a16="http://schemas.microsoft.com/office/drawing/2014/main" id="{0FD837CF-E416-2221-DFBB-34B6AAFF9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425811"/>
              </p:ext>
            </p:extLst>
          </p:nvPr>
        </p:nvGraphicFramePr>
        <p:xfrm>
          <a:off x="6206574" y="3089113"/>
          <a:ext cx="816406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6406">
                  <a:extLst>
                    <a:ext uri="{9D8B030D-6E8A-4147-A177-3AD203B41FA5}">
                      <a16:colId xmlns="" xmlns:a16="http://schemas.microsoft.com/office/drawing/2014/main" val="327550566"/>
                    </a:ext>
                  </a:extLst>
                </a:gridCol>
              </a:tblGrid>
              <a:tr h="2449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단일함수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19275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="" xmlns:a16="http://schemas.microsoft.com/office/drawing/2014/main" id="{697924BC-B722-4F3C-91D3-B1F61DA95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236916"/>
              </p:ext>
            </p:extLst>
          </p:nvPr>
        </p:nvGraphicFramePr>
        <p:xfrm>
          <a:off x="7938451" y="3035270"/>
          <a:ext cx="1746675" cy="346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6675">
                  <a:extLst>
                    <a:ext uri="{9D8B030D-6E8A-4147-A177-3AD203B41FA5}">
                      <a16:colId xmlns="" xmlns:a16="http://schemas.microsoft.com/office/drawing/2014/main" val="327550566"/>
                    </a:ext>
                  </a:extLst>
                </a:gridCol>
              </a:tblGrid>
              <a:tr h="346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조합별함수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19275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06994906-65FB-6A8B-9DE8-5A46E56B6E11}"/>
              </a:ext>
            </a:extLst>
          </p:cNvPr>
          <p:cNvCxnSpPr>
            <a:cxnSpLocks/>
          </p:cNvCxnSpPr>
          <p:nvPr/>
        </p:nvCxnSpPr>
        <p:spPr>
          <a:xfrm>
            <a:off x="7125677" y="3211115"/>
            <a:ext cx="976643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="" xmlns:a16="http://schemas.microsoft.com/office/drawing/2014/main" id="{8EED6926-6224-F3D1-C5E0-6E29B95BD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108239"/>
              </p:ext>
            </p:extLst>
          </p:nvPr>
        </p:nvGraphicFramePr>
        <p:xfrm>
          <a:off x="6962933" y="2410160"/>
          <a:ext cx="1315004" cy="624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5004">
                  <a:extLst>
                    <a:ext uri="{9D8B030D-6E8A-4147-A177-3AD203B41FA5}">
                      <a16:colId xmlns="" xmlns:a16="http://schemas.microsoft.com/office/drawing/2014/main" val="327550566"/>
                    </a:ext>
                  </a:extLst>
                </a:gridCol>
              </a:tblGrid>
              <a:tr h="458978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00" b="0" i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① 구성비율 변경</a:t>
                      </a:r>
                      <a:r>
                        <a:rPr lang="en-US" altLang="ko-KR" sz="1000" b="0" i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000" b="0" i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000" b="0" i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en-US" altLang="ko-KR" sz="900" b="0" i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 i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증분비</a:t>
                      </a:r>
                      <a:r>
                        <a:rPr lang="en-US" altLang="ko-KR" sz="900" b="0" i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b="0" i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무부하비</a:t>
                      </a:r>
                      <a:r>
                        <a:rPr lang="en-US" altLang="ko-KR" sz="900" b="0" i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i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② </a:t>
                      </a:r>
                      <a:r>
                        <a:rPr lang="ko-KR" altLang="en-US" sz="1000" b="1" i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무부하비 손실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19275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80EBC32B-7DD4-3A4C-E132-CECE194BBB4A}"/>
              </a:ext>
            </a:extLst>
          </p:cNvPr>
          <p:cNvCxnSpPr>
            <a:cxnSpLocks/>
          </p:cNvCxnSpPr>
          <p:nvPr/>
        </p:nvCxnSpPr>
        <p:spPr>
          <a:xfrm>
            <a:off x="8501101" y="2367726"/>
            <a:ext cx="524519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18">
            <a:extLst>
              <a:ext uri="{FF2B5EF4-FFF2-40B4-BE49-F238E27FC236}">
                <a16:creationId xmlns="" xmlns:a16="http://schemas.microsoft.com/office/drawing/2014/main" id="{B9BDA66D-FB4A-C259-C686-9554FB825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80864"/>
              </p:ext>
            </p:extLst>
          </p:nvPr>
        </p:nvGraphicFramePr>
        <p:xfrm>
          <a:off x="8120018" y="2245651"/>
          <a:ext cx="456849" cy="2605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6849">
                  <a:extLst>
                    <a:ext uri="{9D8B030D-6E8A-4147-A177-3AD203B41FA5}">
                      <a16:colId xmlns="" xmlns:a16="http://schemas.microsoft.com/office/drawing/2014/main" val="327550566"/>
                    </a:ext>
                  </a:extLst>
                </a:gridCol>
              </a:tblGrid>
              <a:tr h="2605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MP</a:t>
                      </a:r>
                      <a:endParaRPr lang="ko-KR" altLang="en-US" sz="1100" b="1" i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19275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E7A81EA4-08B6-34A7-1663-8C605B6840FD}"/>
              </a:ext>
            </a:extLst>
          </p:cNvPr>
          <p:cNvSpPr/>
          <p:nvPr/>
        </p:nvSpPr>
        <p:spPr>
          <a:xfrm>
            <a:off x="8531827" y="2208158"/>
            <a:ext cx="456849" cy="11928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HY헤드라인M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="" xmlns:a16="http://schemas.microsoft.com/office/drawing/2014/main" id="{8E3E26B1-B2D1-2A7E-7B34-FF3ACC69E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758118"/>
              </p:ext>
            </p:extLst>
          </p:nvPr>
        </p:nvGraphicFramePr>
        <p:xfrm>
          <a:off x="8945034" y="2137517"/>
          <a:ext cx="892594" cy="2605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594">
                  <a:extLst>
                    <a:ext uri="{9D8B030D-6E8A-4147-A177-3AD203B41FA5}">
                      <a16:colId xmlns="" xmlns:a16="http://schemas.microsoft.com/office/drawing/2014/main" val="327550566"/>
                    </a:ext>
                  </a:extLst>
                </a:gridCol>
              </a:tblGrid>
              <a:tr h="260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무부하비 소실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1927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5321293-EC48-D79F-3B58-5495DF5E9429}"/>
              </a:ext>
            </a:extLst>
          </p:cNvPr>
          <p:cNvSpPr txBox="1"/>
          <p:nvPr/>
        </p:nvSpPr>
        <p:spPr>
          <a:xfrm>
            <a:off x="987910" y="1448478"/>
            <a:ext cx="4349204" cy="548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기존</a:t>
            </a: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 1:1 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부하 </a:t>
            </a: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점 </a:t>
            </a: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2:1 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부하 </a:t>
            </a: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점 </a:t>
            </a: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→ 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단일 이차함수 </a:t>
            </a: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1EA 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산출</a:t>
            </a:r>
            <a:endParaRPr kumimoji="0" lang="en-US" altLang="ko-KR" sz="105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변경</a:t>
            </a: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 1:1 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부하 </a:t>
            </a: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3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점</a:t>
            </a: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2:1 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부하 </a:t>
            </a: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3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점 </a:t>
            </a: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→ 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각 조합별 이차함수 </a:t>
            </a: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2EA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산출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="" xmlns:a16="http://schemas.microsoft.com/office/drawing/2014/main" id="{1D3222CA-0FF4-0ECA-8034-CACD98AF3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458658"/>
              </p:ext>
            </p:extLst>
          </p:nvPr>
        </p:nvGraphicFramePr>
        <p:xfrm>
          <a:off x="6206574" y="1972121"/>
          <a:ext cx="816406" cy="3123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6406">
                  <a:extLst>
                    <a:ext uri="{9D8B030D-6E8A-4147-A177-3AD203B41FA5}">
                      <a16:colId xmlns="" xmlns:a16="http://schemas.microsoft.com/office/drawing/2014/main" val="327550566"/>
                    </a:ext>
                  </a:extLst>
                </a:gridCol>
              </a:tblGrid>
              <a:tr h="312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무부하비</a:t>
                      </a:r>
                      <a:r>
                        <a:rPr lang="en-US" altLang="ko-KR" sz="800" b="0" i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50%</a:t>
                      </a:r>
                      <a:endParaRPr lang="ko-KR" altLang="en-US" sz="800" b="0" i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19275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B846A58C-8EE4-BB21-5ACF-17D7A080D005}"/>
              </a:ext>
            </a:extLst>
          </p:cNvPr>
          <p:cNvGrpSpPr/>
          <p:nvPr/>
        </p:nvGrpSpPr>
        <p:grpSpPr>
          <a:xfrm>
            <a:off x="976321" y="2119779"/>
            <a:ext cx="2470764" cy="1289215"/>
            <a:chOff x="958240" y="2291208"/>
            <a:chExt cx="2852487" cy="1705863"/>
          </a:xfrm>
        </p:grpSpPr>
        <p:pic>
          <p:nvPicPr>
            <p:cNvPr id="25" name="그림 24">
              <a:extLst>
                <a:ext uri="{FF2B5EF4-FFF2-40B4-BE49-F238E27FC236}">
                  <a16:creationId xmlns="" xmlns:a16="http://schemas.microsoft.com/office/drawing/2014/main" id="{5EE73571-4BDF-811B-4145-09C2EFCA5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774" b="93869" l="2227" r="94085">
                          <a14:foregroundMark x1="48573" y1="51691" x2="48573" y2="51691"/>
                          <a14:foregroundMark x1="8351" y1="89958" x2="8351" y2="89958"/>
                          <a14:foregroundMark x1="4245" y1="93869" x2="4245" y2="93869"/>
                          <a14:foregroundMark x1="90397" y1="12368" x2="90397" y2="12368"/>
                          <a14:foregroundMark x1="94154" y1="8985" x2="94154" y2="8985"/>
                          <a14:foregroundMark x1="29993" y1="69662" x2="29993" y2="69662"/>
                          <a14:foregroundMark x1="31872" y1="67442" x2="31872" y2="67442"/>
                          <a14:foregroundMark x1="22408" y1="74419" x2="22408" y2="74419"/>
                          <a14:foregroundMark x1="18720" y1="76110" x2="18720" y2="76110"/>
                          <a14:foregroundMark x1="21851" y1="75264" x2="21851" y2="75264"/>
                          <a14:foregroundMark x1="14962" y1="78118" x2="14962" y2="78118"/>
                          <a14:foregroundMark x1="11691" y1="79915" x2="11691" y2="79915"/>
                          <a14:foregroundMark x1="13640" y1="79598" x2="13640" y2="79598"/>
                          <a14:foregroundMark x1="13848" y1="78753" x2="13848" y2="78753"/>
                          <a14:foregroundMark x1="12248" y1="79281" x2="12248" y2="79281"/>
                          <a14:foregroundMark x1="9743" y1="80444" x2="9743" y2="80444"/>
                          <a14:foregroundMark x1="7376" y1="81501" x2="7376" y2="81501"/>
                          <a14:foregroundMark x1="5915" y1="82135" x2="5915" y2="82135"/>
                          <a14:foregroundMark x1="4941" y1="82875" x2="4941" y2="82875"/>
                          <a14:foregroundMark x1="5498" y1="82135" x2="5498" y2="82135"/>
                          <a14:foregroundMark x1="4175" y1="82981" x2="4175" y2="82981"/>
                          <a14:foregroundMark x1="15866" y1="78118" x2="15866" y2="78118"/>
                          <a14:foregroundMark x1="16841" y1="77801" x2="16841" y2="77801"/>
                          <a14:foregroundMark x1="3340" y1="83192" x2="3340" y2="83192"/>
                          <a14:foregroundMark x1="2227" y1="83721" x2="2227" y2="83721"/>
                          <a14:foregroundMark x1="2714" y1="83298" x2="2714" y2="83298"/>
                          <a14:foregroundMark x1="30271" y1="68816" x2="30271" y2="68816"/>
                          <a14:foregroundMark x1="31176" y1="68076" x2="31176" y2="68076"/>
                          <a14:backgroundMark x1="7585" y1="79810" x2="7585" y2="79810"/>
                          <a14:backgroundMark x1="5010" y1="80973" x2="5010" y2="80973"/>
                          <a14:backgroundMark x1="3688" y1="81818" x2="3688" y2="81818"/>
                          <a14:backgroundMark x1="5289" y1="81607" x2="5289" y2="816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21428" y="2424129"/>
              <a:ext cx="2679714" cy="1404593"/>
            </a:xfrm>
            <a:prstGeom prst="rect">
              <a:avLst/>
            </a:prstGeom>
          </p:spPr>
        </p:pic>
        <p:cxnSp>
          <p:nvCxnSpPr>
            <p:cNvPr id="26" name="직선 화살표 연결선 25">
              <a:extLst>
                <a:ext uri="{FF2B5EF4-FFF2-40B4-BE49-F238E27FC236}">
                  <a16:creationId xmlns="" xmlns:a16="http://schemas.microsoft.com/office/drawing/2014/main" id="{D1507766-A6F3-0814-E442-3350D811D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608" y="2291208"/>
              <a:ext cx="0" cy="1705863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85695F5E-DD1B-2D0F-6095-D7785955A51C}"/>
                </a:ext>
              </a:extLst>
            </p:cNvPr>
            <p:cNvCxnSpPr>
              <a:cxnSpLocks/>
            </p:cNvCxnSpPr>
            <p:nvPr/>
          </p:nvCxnSpPr>
          <p:spPr>
            <a:xfrm>
              <a:off x="1111843" y="3997071"/>
              <a:ext cx="2698884" cy="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0784A0EB-B521-96C9-5D27-F622DF653971}"/>
                </a:ext>
              </a:extLst>
            </p:cNvPr>
            <p:cNvSpPr txBox="1"/>
            <p:nvPr/>
          </p:nvSpPr>
          <p:spPr>
            <a:xfrm>
              <a:off x="2536837" y="3045127"/>
              <a:ext cx="106108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현행 단일함수</a:t>
              </a:r>
              <a:endPara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HY헤드라인M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81EF1899-1BB9-9A52-E8F5-165A2C00CE55}"/>
                </a:ext>
              </a:extLst>
            </p:cNvPr>
            <p:cNvSpPr txBox="1"/>
            <p:nvPr/>
          </p:nvSpPr>
          <p:spPr>
            <a:xfrm>
              <a:off x="1708474" y="2619267"/>
              <a:ext cx="161162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2:1 </a:t>
              </a:r>
              <a:r>
                <a:rPr kumimoji="0" lang="ko-KR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조합별 비용함수</a:t>
              </a:r>
              <a:endPara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HY헤드라인M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E9234979-D279-8FD3-05E2-B3C9D48E340B}"/>
                </a:ext>
              </a:extLst>
            </p:cNvPr>
            <p:cNvSpPr txBox="1"/>
            <p:nvPr/>
          </p:nvSpPr>
          <p:spPr>
            <a:xfrm>
              <a:off x="1710673" y="3405545"/>
              <a:ext cx="161162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1:1 </a:t>
              </a:r>
              <a:r>
                <a:rPr kumimoji="0" lang="ko-KR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조합별 비용함수</a:t>
              </a:r>
              <a:endPara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HY헤드라인M"/>
                <a:cs typeface="+mn-cs"/>
              </a:endParaRPr>
            </a:p>
          </p:txBody>
        </p:sp>
        <p:sp>
          <p:nvSpPr>
            <p:cNvPr id="31" name="자유형: 도형 49">
              <a:extLst>
                <a:ext uri="{FF2B5EF4-FFF2-40B4-BE49-F238E27FC236}">
                  <a16:creationId xmlns="" xmlns:a16="http://schemas.microsoft.com/office/drawing/2014/main" id="{0323832B-BC7F-38C3-AD6E-3ED11C4967A4}"/>
                </a:ext>
              </a:extLst>
            </p:cNvPr>
            <p:cNvSpPr/>
            <p:nvPr/>
          </p:nvSpPr>
          <p:spPr>
            <a:xfrm>
              <a:off x="1121428" y="3189601"/>
              <a:ext cx="860833" cy="149115"/>
            </a:xfrm>
            <a:custGeom>
              <a:avLst/>
              <a:gdLst>
                <a:gd name="connsiteX0" fmla="*/ 927100 w 927100"/>
                <a:gd name="connsiteY0" fmla="*/ 0 h 139700"/>
                <a:gd name="connsiteX1" fmla="*/ 0 w 927100"/>
                <a:gd name="connsiteY1" fmla="*/ 13970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100" h="139700">
                  <a:moveTo>
                    <a:pt x="927100" y="0"/>
                  </a:moveTo>
                  <a:lnTo>
                    <a:pt x="0" y="139700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HY헤드라인M"/>
                <a:cs typeface="+mn-cs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="" xmlns:a16="http://schemas.microsoft.com/office/drawing/2014/main" id="{6515C952-FA74-4721-F7A0-508DB50054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240" y="3334113"/>
              <a:ext cx="0" cy="662958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="" xmlns:a16="http://schemas.microsoft.com/office/drawing/2014/main" id="{ED3CB230-D43F-76F6-CD7E-FBC064CDA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490" y="3783238"/>
              <a:ext cx="0" cy="2138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8E74EBE-6996-0978-8471-C48F4CBBDB83}"/>
              </a:ext>
            </a:extLst>
          </p:cNvPr>
          <p:cNvSpPr txBox="1"/>
          <p:nvPr/>
        </p:nvSpPr>
        <p:spPr>
          <a:xfrm>
            <a:off x="31563" y="3000602"/>
            <a:ext cx="1061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기존대비 </a:t>
            </a:r>
            <a:endParaRPr kumimoji="0" lang="en-US" altLang="ko-KR" sz="9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무부하비 증가 </a:t>
            </a:r>
            <a:endParaRPr kumimoji="0" lang="ko-KR" altLang="en-US" sz="9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HY헤드라인M"/>
              <a:cs typeface="+mn-cs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="" xmlns:a16="http://schemas.microsoft.com/office/drawing/2014/main" id="{479F896D-68C8-EDF7-D8D4-D5716AFB7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788731"/>
              </p:ext>
            </p:extLst>
          </p:nvPr>
        </p:nvGraphicFramePr>
        <p:xfrm>
          <a:off x="5797181" y="1104941"/>
          <a:ext cx="4482471" cy="348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82471">
                  <a:extLst>
                    <a:ext uri="{9D8B030D-6E8A-4147-A177-3AD203B41FA5}">
                      <a16:colId xmlns="" xmlns:a16="http://schemas.microsoft.com/office/drawing/2014/main" val="327550566"/>
                    </a:ext>
                  </a:extLst>
                </a:gridCol>
              </a:tblGrid>
              <a:tr h="34837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ker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 pitchFamily="34" charset="0"/>
                        </a:rPr>
                        <a:t>② 조합별 비용함수 영향</a:t>
                      </a:r>
                      <a:endParaRPr lang="en-US" altLang="ko-KR" sz="1200" b="1" ker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19275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3D6B7A3D-23B3-E043-5548-589EEBE9FFAB}"/>
              </a:ext>
            </a:extLst>
          </p:cNvPr>
          <p:cNvSpPr txBox="1"/>
          <p:nvPr/>
        </p:nvSpPr>
        <p:spPr>
          <a:xfrm>
            <a:off x="5992244" y="1428169"/>
            <a:ext cx="4349204" cy="548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〮 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전력정산 구조 </a:t>
            </a: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: MP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+ 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무부하비</a:t>
            </a: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*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〮 </a:t>
            </a:r>
            <a:r>
              <a:rPr kumimoji="0" lang="ko-KR" altLang="en-US" sz="105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증분비</a:t>
            </a: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무부하비 구성비율 변동에 따라 무부하비 소실</a:t>
            </a:r>
            <a:endParaRPr kumimoji="0" lang="ko-KR" alt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="" xmlns:a16="http://schemas.microsoft.com/office/drawing/2014/main" id="{7C58FC1B-B2CF-1259-7495-5D2AC1248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846358"/>
              </p:ext>
            </p:extLst>
          </p:nvPr>
        </p:nvGraphicFramePr>
        <p:xfrm>
          <a:off x="6301939" y="2291309"/>
          <a:ext cx="600638" cy="3123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638">
                  <a:extLst>
                    <a:ext uri="{9D8B030D-6E8A-4147-A177-3AD203B41FA5}">
                      <a16:colId xmlns="" xmlns:a16="http://schemas.microsoft.com/office/drawing/2014/main" val="327550566"/>
                    </a:ext>
                  </a:extLst>
                </a:gridCol>
              </a:tblGrid>
              <a:tr h="312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증분비</a:t>
                      </a:r>
                      <a:endParaRPr lang="ko-KR" altLang="en-US" sz="800" b="0" i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19275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CE7F13C-91E3-743E-422E-C75200DA740A}"/>
              </a:ext>
            </a:extLst>
          </p:cNvPr>
          <p:cNvSpPr txBox="1"/>
          <p:nvPr/>
        </p:nvSpPr>
        <p:spPr>
          <a:xfrm>
            <a:off x="5992244" y="3309650"/>
            <a:ext cx="4064774" cy="27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무부하비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Min (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Max((</a:t>
            </a:r>
            <a:r>
              <a:rPr kumimoji="0" lang="ko-KR" alt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증분비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+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무부하비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50%) – MP,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무부하비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50%),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0)</a:t>
            </a: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HY헤드라인M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24D734A-C388-914F-F64C-9A407BD4F9CD}"/>
              </a:ext>
            </a:extLst>
          </p:cNvPr>
          <p:cNvSpPr txBox="1"/>
          <p:nvPr/>
        </p:nvSpPr>
        <p:spPr>
          <a:xfrm>
            <a:off x="3592387" y="2226711"/>
            <a:ext cx="219009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증분비</a:t>
            </a: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무부하비</a:t>
            </a:r>
            <a:r>
              <a: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구성비 변동</a:t>
            </a:r>
            <a:endParaRPr kumimoji="0" lang="ko-KR" altLang="en-US" sz="10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HY헤드라인M"/>
              <a:cs typeface="+mn-cs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="" xmlns:a16="http://schemas.microsoft.com/office/drawing/2014/main" id="{831B93B6-D9B5-2AC7-1089-905A859E4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966411"/>
              </p:ext>
            </p:extLst>
          </p:nvPr>
        </p:nvGraphicFramePr>
        <p:xfrm>
          <a:off x="8459932" y="2611802"/>
          <a:ext cx="600638" cy="3123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638">
                  <a:extLst>
                    <a:ext uri="{9D8B030D-6E8A-4147-A177-3AD203B41FA5}">
                      <a16:colId xmlns="" xmlns:a16="http://schemas.microsoft.com/office/drawing/2014/main" val="327550566"/>
                    </a:ext>
                  </a:extLst>
                </a:gridCol>
              </a:tblGrid>
              <a:tr h="312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증분비</a:t>
                      </a:r>
                      <a:endParaRPr lang="ko-KR" altLang="en-US" sz="800" b="0" i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19275"/>
                  </a:ext>
                </a:extLst>
              </a:tr>
            </a:tbl>
          </a:graphicData>
        </a:graphic>
      </p:graphicFrame>
      <p:graphicFrame>
        <p:nvGraphicFramePr>
          <p:cNvPr id="41" name="표 5">
            <a:extLst>
              <a:ext uri="{FF2B5EF4-FFF2-40B4-BE49-F238E27FC236}">
                <a16:creationId xmlns="" xmlns:a16="http://schemas.microsoft.com/office/drawing/2014/main" id="{F807E38B-ACE3-546B-0FDD-9C5E6F79C372}"/>
              </a:ext>
            </a:extLst>
          </p:cNvPr>
          <p:cNvGraphicFramePr>
            <a:graphicFrameLocks noGrp="1"/>
          </p:cNvGraphicFramePr>
          <p:nvPr/>
        </p:nvGraphicFramePr>
        <p:xfrm>
          <a:off x="3590045" y="2550670"/>
          <a:ext cx="2232319" cy="7986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263">
                  <a:extLst>
                    <a:ext uri="{9D8B030D-6E8A-4147-A177-3AD203B41FA5}">
                      <a16:colId xmlns="" xmlns:a16="http://schemas.microsoft.com/office/drawing/2014/main" val="1516891265"/>
                    </a:ext>
                  </a:extLst>
                </a:gridCol>
                <a:gridCol w="481263">
                  <a:extLst>
                    <a:ext uri="{9D8B030D-6E8A-4147-A177-3AD203B41FA5}">
                      <a16:colId xmlns="" xmlns:a16="http://schemas.microsoft.com/office/drawing/2014/main" val="3033853119"/>
                    </a:ext>
                  </a:extLst>
                </a:gridCol>
                <a:gridCol w="481263">
                  <a:extLst>
                    <a:ext uri="{9D8B030D-6E8A-4147-A177-3AD203B41FA5}">
                      <a16:colId xmlns="" xmlns:a16="http://schemas.microsoft.com/office/drawing/2014/main" val="3378190100"/>
                    </a:ext>
                  </a:extLst>
                </a:gridCol>
                <a:gridCol w="394265">
                  <a:extLst>
                    <a:ext uri="{9D8B030D-6E8A-4147-A177-3AD203B41FA5}">
                      <a16:colId xmlns="" xmlns:a16="http://schemas.microsoft.com/office/drawing/2014/main" val="1856713215"/>
                    </a:ext>
                  </a:extLst>
                </a:gridCol>
                <a:gridCol w="394265">
                  <a:extLst>
                    <a:ext uri="{9D8B030D-6E8A-4147-A177-3AD203B41FA5}">
                      <a16:colId xmlns="" xmlns:a16="http://schemas.microsoft.com/office/drawing/2014/main" val="2947615964"/>
                    </a:ext>
                  </a:extLst>
                </a:gridCol>
              </a:tblGrid>
              <a:tr h="225026"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ko-KR" altLang="en-US" sz="8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ko-KR" altLang="en-US" sz="800" b="1" kern="120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증분비</a:t>
                      </a:r>
                      <a:endParaRPr lang="ko-KR" altLang="en-US" sz="8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ko-KR" altLang="en-US" sz="8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무부하비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ko-KR" altLang="en-US" sz="8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ko-KR" altLang="en-US" sz="8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열제약정산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09424910"/>
                  </a:ext>
                </a:extLst>
              </a:tr>
              <a:tr h="272623"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ko-KR" altLang="en-US" sz="8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단일</a:t>
                      </a: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165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25125934"/>
                  </a:ext>
                </a:extLst>
              </a:tr>
              <a:tr h="272623"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ko-KR" altLang="en-US" sz="8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조합별</a:t>
                      </a: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55%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04378974"/>
                  </a:ext>
                </a:extLst>
              </a:tr>
            </a:tbl>
          </a:graphicData>
        </a:graphic>
      </p:graphicFrame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408029" y="780419"/>
            <a:ext cx="9025682" cy="33007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 lIns="72000" tIns="72000" rIns="72000" bIns="72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조합별 비용함수 개념 및 변경 시 영향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5321293-EC48-D79F-3B58-5495DF5E9429}"/>
              </a:ext>
            </a:extLst>
          </p:cNvPr>
          <p:cNvSpPr txBox="1"/>
          <p:nvPr/>
        </p:nvSpPr>
        <p:spPr>
          <a:xfrm>
            <a:off x="607875" y="3856224"/>
            <a:ext cx="8337159" cy="3036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인천종합에너지를 주축으로 대응 결과</a:t>
            </a: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, 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조합별 비용함수 적용시점 </a:t>
            </a:r>
            <a:r>
              <a:rPr kumimoji="0" lang="ko-KR" altLang="en-US" sz="105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이연으로</a:t>
            </a:r>
            <a:r>
              <a:rPr lang="ko-KR" altLang="en-US" sz="1050" b="1" kern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약 </a:t>
            </a:r>
            <a:r>
              <a:rPr lang="en-US" altLang="ko-KR" sz="1050" b="1" kern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63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억</a:t>
            </a: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손익 감소 방어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D3566EFC-E10D-67ED-2195-E37C47392FEE}"/>
              </a:ext>
            </a:extLst>
          </p:cNvPr>
          <p:cNvSpPr txBox="1"/>
          <p:nvPr/>
        </p:nvSpPr>
        <p:spPr>
          <a:xfrm>
            <a:off x="6493515" y="528159"/>
            <a:ext cx="3344113" cy="492443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산출 논리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가동률 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60% 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이상인 동절기 기간 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(12~2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월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 GSE 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가정 시간대별 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MP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에서 </a:t>
            </a:r>
            <a:r>
              <a:rPr kumimoji="0" lang="ko-KR" alt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증분비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+</a:t>
            </a:r>
            <a:r>
              <a:rPr kumimoji="0" lang="ko-KR" alt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무부하비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50% 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미만 구간 비율 산출 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동절기 평균 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98%) </a:t>
            </a: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1) MP &gt; 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기존 </a:t>
            </a:r>
            <a:r>
              <a:rPr kumimoji="0" lang="ko-KR" alt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열제약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정산금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증분비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+</a:t>
            </a:r>
            <a:r>
              <a:rPr kumimoji="0" lang="ko-KR" alt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무부하비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50%) -&gt; 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피해 없음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2) 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기존 </a:t>
            </a:r>
            <a:r>
              <a:rPr kumimoji="0" lang="ko-KR" alt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열제약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정산금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&gt; MP -&gt; </a:t>
            </a:r>
            <a:r>
              <a:rPr kumimoji="0" lang="ko-KR" alt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무부하비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미보상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해당 구간 비율 산출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095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C2938AD4-41A7-BE82-4D72-EB04AFB6727D}"/>
              </a:ext>
            </a:extLst>
          </p:cNvPr>
          <p:cNvGraphicFramePr>
            <a:graphicFrameLocks noGrp="1"/>
          </p:cNvGraphicFramePr>
          <p:nvPr/>
        </p:nvGraphicFramePr>
        <p:xfrm>
          <a:off x="498612" y="3023232"/>
          <a:ext cx="4016830" cy="6343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1361">
                  <a:extLst>
                    <a:ext uri="{9D8B030D-6E8A-4147-A177-3AD203B41FA5}">
                      <a16:colId xmlns="" xmlns:a16="http://schemas.microsoft.com/office/drawing/2014/main" val="850416690"/>
                    </a:ext>
                  </a:extLst>
                </a:gridCol>
                <a:gridCol w="961823">
                  <a:extLst>
                    <a:ext uri="{9D8B030D-6E8A-4147-A177-3AD203B41FA5}">
                      <a16:colId xmlns="" xmlns:a16="http://schemas.microsoft.com/office/drawing/2014/main" val="2589227754"/>
                    </a:ext>
                  </a:extLst>
                </a:gridCol>
                <a:gridCol w="961823">
                  <a:extLst>
                    <a:ext uri="{9D8B030D-6E8A-4147-A177-3AD203B41FA5}">
                      <a16:colId xmlns="" xmlns:a16="http://schemas.microsoft.com/office/drawing/2014/main" val="881248339"/>
                    </a:ext>
                  </a:extLst>
                </a:gridCol>
                <a:gridCol w="961823">
                  <a:extLst>
                    <a:ext uri="{9D8B030D-6E8A-4147-A177-3AD203B41FA5}">
                      <a16:colId xmlns="" xmlns:a16="http://schemas.microsoft.com/office/drawing/2014/main" val="2441212232"/>
                    </a:ext>
                  </a:extLst>
                </a:gridCol>
              </a:tblGrid>
              <a:tr h="204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‘24</a:t>
                      </a:r>
                      <a:r>
                        <a:rPr lang="ko-KR" altLang="en-US" sz="9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정산단가</a:t>
                      </a:r>
                    </a:p>
                  </a:txBody>
                  <a:tcPr marL="74295" marR="74295" marT="37148" marB="37148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증분비</a:t>
                      </a:r>
                      <a:endParaRPr lang="ko-KR" altLang="en-US" sz="9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295" marR="74295" marT="37148" marB="37148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무부하비</a:t>
                      </a:r>
                    </a:p>
                  </a:txBody>
                  <a:tcPr marL="74295" marR="74295" marT="37148" marB="37148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열제약정산금</a:t>
                      </a:r>
                    </a:p>
                  </a:txBody>
                  <a:tcPr marL="74295" marR="74295" marT="37148" marB="37148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99868252"/>
                  </a:ext>
                </a:extLst>
              </a:tr>
              <a:tr h="204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단일함수</a:t>
                      </a:r>
                      <a:r>
                        <a:rPr lang="en-US" altLang="ko-KR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295" marR="74295" marT="37148" marB="37148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  <a:endParaRPr lang="ko-KR" altLang="en-US" sz="9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295" marR="74295" marT="37148" marB="37148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9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295" marR="74295" marT="37148" marB="37148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  <a:endParaRPr lang="ko-KR" altLang="en-US" sz="9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295" marR="74295" marT="37148" marB="37148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39790692"/>
                  </a:ext>
                </a:extLst>
              </a:tr>
              <a:tr h="204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조합별 함수</a:t>
                      </a:r>
                    </a:p>
                  </a:txBody>
                  <a:tcPr marL="74295" marR="74295" marT="37148" marB="37148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  <a:endParaRPr lang="ko-KR" altLang="en-US" sz="9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295" marR="74295" marT="37148" marB="37148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lang="ko-KR" altLang="en-US" sz="9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295" marR="74295" marT="37148" marB="37148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  <a:endParaRPr lang="ko-KR" altLang="en-US" sz="9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295" marR="74295" marT="37148" marB="37148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462327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00F8F46-5C3B-60EC-E6A3-23C065EB8AAF}"/>
              </a:ext>
            </a:extLst>
          </p:cNvPr>
          <p:cNvSpPr txBox="1"/>
          <p:nvPr/>
        </p:nvSpPr>
        <p:spPr>
          <a:xfrm>
            <a:off x="439863" y="1135685"/>
            <a:ext cx="4267515" cy="811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열제약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정산 구조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MP +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무부하비 일부 보상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무부하비 보상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Min( Max(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열제약정산금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-MP, 0),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무부하비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50%)</a:t>
            </a:r>
            <a:b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 MP</a:t>
            </a: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초과 </a:t>
            </a:r>
            <a:r>
              <a:rPr kumimoji="0" lang="ko-KR" alt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열제약</a:t>
            </a: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정산금</a:t>
            </a: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무부하비 </a:t>
            </a:r>
            <a: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50% </a:t>
            </a: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범위 내 보상</a:t>
            </a: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CB68C3F-E1ED-14A2-4F42-E1AA423A314F}"/>
              </a:ext>
            </a:extLst>
          </p:cNvPr>
          <p:cNvSpPr txBox="1"/>
          <p:nvPr/>
        </p:nvSpPr>
        <p:spPr>
          <a:xfrm>
            <a:off x="280678" y="2686097"/>
            <a:ext cx="3096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② </a:t>
            </a:r>
            <a:r>
              <a:rPr kumimoji="0" lang="ko-KR" alt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제도별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전력 정산 예시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3D6F6BD1-8948-A6CD-AC8D-3D9748CB7AB7}"/>
              </a:ext>
            </a:extLst>
          </p:cNvPr>
          <p:cNvSpPr txBox="1"/>
          <p:nvPr/>
        </p:nvSpPr>
        <p:spPr>
          <a:xfrm>
            <a:off x="280381" y="883838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① 전력 </a:t>
            </a:r>
            <a:r>
              <a:rPr kumimoji="0" lang="ko-KR" alt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정산금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구조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EEB732B9-EA9C-0CB0-7709-04EEF903801D}"/>
              </a:ext>
            </a:extLst>
          </p:cNvPr>
          <p:cNvSpPr txBox="1"/>
          <p:nvPr/>
        </p:nvSpPr>
        <p:spPr>
          <a:xfrm>
            <a:off x="4745756" y="877807"/>
            <a:ext cx="4029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③ 조합별 </a:t>
            </a:r>
            <a:r>
              <a:rPr kumimoji="0" lang="ko-KR" alt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변경시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월별 </a:t>
            </a:r>
            <a:r>
              <a:rPr kumimoji="0" lang="ko-KR" alt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정산금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변경 분석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HY헤드라인M"/>
              <a:cs typeface="+mn-cs"/>
            </a:endParaRPr>
          </a:p>
        </p:txBody>
      </p:sp>
      <p:graphicFrame>
        <p:nvGraphicFramePr>
          <p:cNvPr id="105" name="표 104">
            <a:extLst>
              <a:ext uri="{FF2B5EF4-FFF2-40B4-BE49-F238E27FC236}">
                <a16:creationId xmlns="" xmlns:a16="http://schemas.microsoft.com/office/drawing/2014/main" id="{F7DEE327-6071-2C57-1EEF-607E15538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55638"/>
              </p:ext>
            </p:extLst>
          </p:nvPr>
        </p:nvGraphicFramePr>
        <p:xfrm>
          <a:off x="4845050" y="1318184"/>
          <a:ext cx="4821734" cy="951410"/>
        </p:xfrm>
        <a:graphic>
          <a:graphicData uri="http://schemas.openxmlformats.org/drawingml/2006/table">
            <a:tbl>
              <a:tblPr/>
              <a:tblGrid>
                <a:gridCol w="706636">
                  <a:extLst>
                    <a:ext uri="{9D8B030D-6E8A-4147-A177-3AD203B41FA5}">
                      <a16:colId xmlns="" xmlns:a16="http://schemas.microsoft.com/office/drawing/2014/main" val="3867164348"/>
                    </a:ext>
                  </a:extLst>
                </a:gridCol>
                <a:gridCol w="316546">
                  <a:extLst>
                    <a:ext uri="{9D8B030D-6E8A-4147-A177-3AD203B41FA5}">
                      <a16:colId xmlns="" xmlns:a16="http://schemas.microsoft.com/office/drawing/2014/main" val="271845428"/>
                    </a:ext>
                  </a:extLst>
                </a:gridCol>
                <a:gridCol w="316546">
                  <a:extLst>
                    <a:ext uri="{9D8B030D-6E8A-4147-A177-3AD203B41FA5}">
                      <a16:colId xmlns="" xmlns:a16="http://schemas.microsoft.com/office/drawing/2014/main" val="911811529"/>
                    </a:ext>
                  </a:extLst>
                </a:gridCol>
                <a:gridCol w="316546">
                  <a:extLst>
                    <a:ext uri="{9D8B030D-6E8A-4147-A177-3AD203B41FA5}">
                      <a16:colId xmlns="" xmlns:a16="http://schemas.microsoft.com/office/drawing/2014/main" val="283809104"/>
                    </a:ext>
                  </a:extLst>
                </a:gridCol>
                <a:gridCol w="316546">
                  <a:extLst>
                    <a:ext uri="{9D8B030D-6E8A-4147-A177-3AD203B41FA5}">
                      <a16:colId xmlns="" xmlns:a16="http://schemas.microsoft.com/office/drawing/2014/main" val="3442287216"/>
                    </a:ext>
                  </a:extLst>
                </a:gridCol>
                <a:gridCol w="316546">
                  <a:extLst>
                    <a:ext uri="{9D8B030D-6E8A-4147-A177-3AD203B41FA5}">
                      <a16:colId xmlns="" xmlns:a16="http://schemas.microsoft.com/office/drawing/2014/main" val="3936324596"/>
                    </a:ext>
                  </a:extLst>
                </a:gridCol>
                <a:gridCol w="316546">
                  <a:extLst>
                    <a:ext uri="{9D8B030D-6E8A-4147-A177-3AD203B41FA5}">
                      <a16:colId xmlns="" xmlns:a16="http://schemas.microsoft.com/office/drawing/2014/main" val="1108578184"/>
                    </a:ext>
                  </a:extLst>
                </a:gridCol>
                <a:gridCol w="316546">
                  <a:extLst>
                    <a:ext uri="{9D8B030D-6E8A-4147-A177-3AD203B41FA5}">
                      <a16:colId xmlns="" xmlns:a16="http://schemas.microsoft.com/office/drawing/2014/main" val="1416752114"/>
                    </a:ext>
                  </a:extLst>
                </a:gridCol>
                <a:gridCol w="316546">
                  <a:extLst>
                    <a:ext uri="{9D8B030D-6E8A-4147-A177-3AD203B41FA5}">
                      <a16:colId xmlns="" xmlns:a16="http://schemas.microsoft.com/office/drawing/2014/main" val="3293687699"/>
                    </a:ext>
                  </a:extLst>
                </a:gridCol>
                <a:gridCol w="316546">
                  <a:extLst>
                    <a:ext uri="{9D8B030D-6E8A-4147-A177-3AD203B41FA5}">
                      <a16:colId xmlns="" xmlns:a16="http://schemas.microsoft.com/office/drawing/2014/main" val="2735550329"/>
                    </a:ext>
                  </a:extLst>
                </a:gridCol>
                <a:gridCol w="316546">
                  <a:extLst>
                    <a:ext uri="{9D8B030D-6E8A-4147-A177-3AD203B41FA5}">
                      <a16:colId xmlns="" xmlns:a16="http://schemas.microsoft.com/office/drawing/2014/main" val="3219864478"/>
                    </a:ext>
                  </a:extLst>
                </a:gridCol>
                <a:gridCol w="316546">
                  <a:extLst>
                    <a:ext uri="{9D8B030D-6E8A-4147-A177-3AD203B41FA5}">
                      <a16:colId xmlns="" xmlns:a16="http://schemas.microsoft.com/office/drawing/2014/main" val="3688635681"/>
                    </a:ext>
                  </a:extLst>
                </a:gridCol>
                <a:gridCol w="316546">
                  <a:extLst>
                    <a:ext uri="{9D8B030D-6E8A-4147-A177-3AD203B41FA5}">
                      <a16:colId xmlns="" xmlns:a16="http://schemas.microsoft.com/office/drawing/2014/main" val="910254412"/>
                    </a:ext>
                  </a:extLst>
                </a:gridCol>
                <a:gridCol w="316546">
                  <a:extLst>
                    <a:ext uri="{9D8B030D-6E8A-4147-A177-3AD203B41FA5}">
                      <a16:colId xmlns="" xmlns:a16="http://schemas.microsoft.com/office/drawing/2014/main" val="649337150"/>
                    </a:ext>
                  </a:extLst>
                </a:gridCol>
              </a:tblGrid>
              <a:tr h="2458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7739" marR="7739" marT="7739" marB="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739" marR="7739" marT="7739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739" marR="7739" marT="7739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739" marR="7739" marT="7739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7739" marR="7739" marT="7739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0473439"/>
                  </a:ext>
                </a:extLst>
              </a:tr>
              <a:tr h="2351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가동률</a:t>
                      </a:r>
                    </a:p>
                  </a:txBody>
                  <a:tcPr marL="7739" marR="7739" marT="7739" marB="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93%</a:t>
                      </a:r>
                    </a:p>
                  </a:txBody>
                  <a:tcPr marL="7739" marR="7739" marT="7739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93%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57%</a:t>
                      </a:r>
                    </a:p>
                  </a:txBody>
                  <a:tcPr marL="7739" marR="7739" marT="7739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38%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17%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12%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28%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29%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19%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44%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93%</a:t>
                      </a:r>
                    </a:p>
                  </a:txBody>
                  <a:tcPr marL="7739" marR="7739" marT="7739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46%</a:t>
                      </a:r>
                    </a:p>
                  </a:txBody>
                  <a:tcPr marL="7739" marR="7739" marT="7739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32117806"/>
                  </a:ext>
                </a:extLst>
              </a:tr>
              <a:tr h="2351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MP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정산</a:t>
                      </a:r>
                    </a:p>
                  </a:txBody>
                  <a:tcPr marL="7739" marR="7739" marT="7739" marB="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 </a:t>
                      </a:r>
                    </a:p>
                  </a:txBody>
                  <a:tcPr marL="7739" marR="7739" marT="7739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 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 </a:t>
                      </a:r>
                    </a:p>
                  </a:txBody>
                  <a:tcPr marL="7739" marR="7739" marT="7739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 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 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 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 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 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 </a:t>
                      </a:r>
                    </a:p>
                  </a:txBody>
                  <a:tcPr marL="7739" marR="7739" marT="7739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1,046 </a:t>
                      </a:r>
                    </a:p>
                  </a:txBody>
                  <a:tcPr marL="7739" marR="7739" marT="7739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15428247"/>
                  </a:ext>
                </a:extLst>
              </a:tr>
              <a:tr h="2351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무부하비보상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9" marR="7739" marT="7739" marB="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 </a:t>
                      </a:r>
                    </a:p>
                  </a:txBody>
                  <a:tcPr marL="7739" marR="7739" marT="7739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 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</a:t>
                      </a:r>
                    </a:p>
                  </a:txBody>
                  <a:tcPr marL="7739" marR="7739" marT="7739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7739" marR="7739" marT="77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 </a:t>
                      </a:r>
                    </a:p>
                  </a:txBody>
                  <a:tcPr marL="7739" marR="7739" marT="7739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 </a:t>
                      </a:r>
                    </a:p>
                  </a:txBody>
                  <a:tcPr marL="7739" marR="7739" marT="7739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3666018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3B91496E-EEAB-54D6-3A1E-C0B3D910B59F}"/>
              </a:ext>
            </a:extLst>
          </p:cNvPr>
          <p:cNvSpPr txBox="1"/>
          <p:nvPr/>
        </p:nvSpPr>
        <p:spPr>
          <a:xfrm>
            <a:off x="9041515" y="1086146"/>
            <a:ext cx="660758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1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단위</a:t>
            </a:r>
            <a:r>
              <a:rPr kumimoji="0" lang="en-US" altLang="ko-KR" sz="81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81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억원</a:t>
            </a:r>
            <a:endParaRPr kumimoji="0" lang="ko-KR" altLang="en-US" sz="81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HY헤드라인M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lvl="0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12. [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제도변경 대응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] 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조합별 비용함수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(2/2)</a:t>
            </a:r>
            <a:endParaRPr lang="ko-KR" altLang="en-US" sz="16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960C2E27-DAAE-C6BF-381C-02FB89EF453C}"/>
              </a:ext>
            </a:extLst>
          </p:cNvPr>
          <p:cNvGrpSpPr/>
          <p:nvPr/>
        </p:nvGrpSpPr>
        <p:grpSpPr>
          <a:xfrm>
            <a:off x="455297" y="3778263"/>
            <a:ext cx="4103462" cy="2556149"/>
            <a:chOff x="455297" y="3528880"/>
            <a:chExt cx="4103462" cy="2556149"/>
          </a:xfrm>
        </p:grpSpPr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A8FA12B7-15B8-E9F1-E169-55FD34A0039A}"/>
                </a:ext>
              </a:extLst>
            </p:cNvPr>
            <p:cNvSpPr txBox="1"/>
            <p:nvPr/>
          </p:nvSpPr>
          <p:spPr>
            <a:xfrm>
              <a:off x="3498191" y="5716089"/>
              <a:ext cx="950832" cy="208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53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무부하비 보상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0B1D2812-26AD-5668-8F01-1DAC19EE6275}"/>
                </a:ext>
              </a:extLst>
            </p:cNvPr>
            <p:cNvGrpSpPr/>
            <p:nvPr/>
          </p:nvGrpSpPr>
          <p:grpSpPr>
            <a:xfrm>
              <a:off x="455297" y="3528880"/>
              <a:ext cx="4103462" cy="2556149"/>
              <a:chOff x="130307" y="3488016"/>
              <a:chExt cx="4284225" cy="2737292"/>
            </a:xfrm>
          </p:grpSpPr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045945E8-EDDB-2760-7BF7-73327719EABF}"/>
                  </a:ext>
                </a:extLst>
              </p:cNvPr>
              <p:cNvSpPr txBox="1"/>
              <p:nvPr/>
            </p:nvSpPr>
            <p:spPr>
              <a:xfrm>
                <a:off x="212475" y="4121805"/>
                <a:ext cx="99272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단일함수 </a:t>
                </a:r>
                <a:r>
                  <a:rPr kumimoji="0" lang="ko-KR" altLang="en-US" sz="8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열제약</a:t>
                </a:r>
                <a:endPara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="" xmlns:a16="http://schemas.microsoft.com/office/drawing/2014/main" id="{095A8DCB-1FED-3C47-D310-565848062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163" y="4091029"/>
                <a:ext cx="19581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19795698-6990-96AA-8603-C184514292EA}"/>
                  </a:ext>
                </a:extLst>
              </p:cNvPr>
              <p:cNvSpPr txBox="1"/>
              <p:nvPr/>
            </p:nvSpPr>
            <p:spPr>
              <a:xfrm>
                <a:off x="599300" y="3939340"/>
                <a:ext cx="605895" cy="271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154</a:t>
                </a:r>
                <a:r>
                  <a:rPr kumimoji="0" lang="ko-KR" alt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원</a:t>
                </a:r>
                <a:endPara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A689A5F3-F951-F95D-3119-BAFD4DF1F954}"/>
                  </a:ext>
                </a:extLst>
              </p:cNvPr>
              <p:cNvSpPr txBox="1"/>
              <p:nvPr/>
            </p:nvSpPr>
            <p:spPr>
              <a:xfrm>
                <a:off x="599300" y="4355666"/>
                <a:ext cx="605895" cy="271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145</a:t>
                </a:r>
                <a:r>
                  <a:rPr kumimoji="0" lang="ko-KR" alt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원</a:t>
                </a:r>
                <a:endPara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0D3F6A5A-0C56-C4A6-0D72-83ED065D6A33}"/>
                  </a:ext>
                </a:extLst>
              </p:cNvPr>
              <p:cNvSpPr txBox="1"/>
              <p:nvPr/>
            </p:nvSpPr>
            <p:spPr>
              <a:xfrm>
                <a:off x="599300" y="5205698"/>
                <a:ext cx="605895" cy="271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116</a:t>
                </a:r>
                <a:r>
                  <a:rPr kumimoji="0" lang="ko-KR" alt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원</a:t>
                </a:r>
                <a:endPara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EE6D2AB1-1D1D-195A-C0B9-482B065F42F2}"/>
                  </a:ext>
                </a:extLst>
              </p:cNvPr>
              <p:cNvSpPr txBox="1"/>
              <p:nvPr/>
            </p:nvSpPr>
            <p:spPr>
              <a:xfrm>
                <a:off x="212475" y="4535920"/>
                <a:ext cx="99272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단일함수 </a:t>
                </a:r>
                <a:r>
                  <a:rPr kumimoji="0" lang="ko-KR" altLang="en-US" sz="8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증분비</a:t>
                </a:r>
                <a:endPara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8D8B2517-AD80-22A5-166B-045BC568353E}"/>
                  </a:ext>
                </a:extLst>
              </p:cNvPr>
              <p:cNvSpPr txBox="1"/>
              <p:nvPr/>
            </p:nvSpPr>
            <p:spPr>
              <a:xfrm>
                <a:off x="130307" y="5426641"/>
                <a:ext cx="110733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조합별함수 </a:t>
                </a:r>
                <a:r>
                  <a:rPr kumimoji="0" lang="ko-KR" altLang="en-US" sz="8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열제약</a:t>
                </a:r>
                <a:endPara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곱하기 기호 30">
                <a:extLst>
                  <a:ext uri="{FF2B5EF4-FFF2-40B4-BE49-F238E27FC236}">
                    <a16:creationId xmlns="" xmlns:a16="http://schemas.microsoft.com/office/drawing/2014/main" id="{40B51F88-3A84-0D35-A2BE-6331DA21660D}"/>
                  </a:ext>
                </a:extLst>
              </p:cNvPr>
              <p:cNvSpPr/>
              <p:nvPr/>
            </p:nvSpPr>
            <p:spPr>
              <a:xfrm>
                <a:off x="1230567" y="4278098"/>
                <a:ext cx="227444" cy="186168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6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="" xmlns:a16="http://schemas.microsoft.com/office/drawing/2014/main" id="{2C32C8EE-1BC9-7407-70AF-E78588369F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163" y="4517757"/>
                <a:ext cx="19581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82A7667A-C55E-BE41-7576-737F10CEC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163" y="5347484"/>
                <a:ext cx="195812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="" xmlns:a16="http://schemas.microsoft.com/office/drawing/2014/main" id="{DB36876E-F377-8EE8-0ED3-7939D8F668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47331" y="4091030"/>
                <a:ext cx="0" cy="243333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곱하기 기호 36">
                <a:extLst>
                  <a:ext uri="{FF2B5EF4-FFF2-40B4-BE49-F238E27FC236}">
                    <a16:creationId xmlns="" xmlns:a16="http://schemas.microsoft.com/office/drawing/2014/main" id="{95CB93AC-E2E9-71C3-8A1B-CD39B77CF237}"/>
                  </a:ext>
                </a:extLst>
              </p:cNvPr>
              <p:cNvSpPr/>
              <p:nvPr/>
            </p:nvSpPr>
            <p:spPr>
              <a:xfrm>
                <a:off x="1439334" y="4394798"/>
                <a:ext cx="227444" cy="186168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6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="" xmlns:a16="http://schemas.microsoft.com/office/drawing/2014/main" id="{47A9C63D-D27D-86A6-3CE5-F84CFDCCF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56098" y="4091029"/>
                <a:ext cx="0" cy="360033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곱하기 기호 39">
                <a:extLst>
                  <a:ext uri="{FF2B5EF4-FFF2-40B4-BE49-F238E27FC236}">
                    <a16:creationId xmlns="" xmlns:a16="http://schemas.microsoft.com/office/drawing/2014/main" id="{C625B4EA-8D0D-6D27-DC8D-1D48D3DD2C26}"/>
                  </a:ext>
                </a:extLst>
              </p:cNvPr>
              <p:cNvSpPr/>
              <p:nvPr/>
            </p:nvSpPr>
            <p:spPr>
              <a:xfrm>
                <a:off x="1442376" y="4919461"/>
                <a:ext cx="227444" cy="186168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6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1" name="직선 화살표 연결선 40">
                <a:extLst>
                  <a:ext uri="{FF2B5EF4-FFF2-40B4-BE49-F238E27FC236}">
                    <a16:creationId xmlns="" xmlns:a16="http://schemas.microsoft.com/office/drawing/2014/main" id="{A70191EC-97CE-02A2-D0A7-0CFD8F3320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59140" y="4615692"/>
                <a:ext cx="0" cy="360033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곱하기 기호 41">
                <a:extLst>
                  <a:ext uri="{FF2B5EF4-FFF2-40B4-BE49-F238E27FC236}">
                    <a16:creationId xmlns="" xmlns:a16="http://schemas.microsoft.com/office/drawing/2014/main" id="{5397E6B4-87E5-6705-2C4D-3DC6D057163F}"/>
                  </a:ext>
                </a:extLst>
              </p:cNvPr>
              <p:cNvSpPr/>
              <p:nvPr/>
            </p:nvSpPr>
            <p:spPr>
              <a:xfrm>
                <a:off x="1441599" y="5467686"/>
                <a:ext cx="227444" cy="186168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6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="" xmlns:a16="http://schemas.microsoft.com/office/drawing/2014/main" id="{E6AA57B7-C9B7-7B2A-1F31-B211D99C89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58363" y="5163918"/>
                <a:ext cx="0" cy="360033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곱하기 기호 43">
                <a:extLst>
                  <a:ext uri="{FF2B5EF4-FFF2-40B4-BE49-F238E27FC236}">
                    <a16:creationId xmlns="" xmlns:a16="http://schemas.microsoft.com/office/drawing/2014/main" id="{B878B8A7-2CAA-AF62-34D3-E5DC1F188C8A}"/>
                  </a:ext>
                </a:extLst>
              </p:cNvPr>
              <p:cNvSpPr/>
              <p:nvPr/>
            </p:nvSpPr>
            <p:spPr>
              <a:xfrm>
                <a:off x="2182958" y="4288980"/>
                <a:ext cx="227444" cy="186168"/>
              </a:xfrm>
              <a:prstGeom prst="mathMultiply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6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HY헤드라인M"/>
                  <a:cs typeface="+mn-cs"/>
                </a:endParaRPr>
              </a:p>
            </p:txBody>
          </p:sp>
          <p:sp>
            <p:nvSpPr>
              <p:cNvPr id="46" name="곱하기 기호 45">
                <a:extLst>
                  <a:ext uri="{FF2B5EF4-FFF2-40B4-BE49-F238E27FC236}">
                    <a16:creationId xmlns="" xmlns:a16="http://schemas.microsoft.com/office/drawing/2014/main" id="{5320BADA-7B1C-A395-9575-53164C7A1B32}"/>
                  </a:ext>
                </a:extLst>
              </p:cNvPr>
              <p:cNvSpPr/>
              <p:nvPr/>
            </p:nvSpPr>
            <p:spPr>
              <a:xfrm>
                <a:off x="2440806" y="4405680"/>
                <a:ext cx="227444" cy="186168"/>
              </a:xfrm>
              <a:prstGeom prst="mathMultiply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6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HY헤드라인M"/>
                  <a:cs typeface="+mn-cs"/>
                </a:endParaRPr>
              </a:p>
            </p:txBody>
          </p:sp>
          <p:sp>
            <p:nvSpPr>
              <p:cNvPr id="48" name="곱하기 기호 47">
                <a:extLst>
                  <a:ext uri="{FF2B5EF4-FFF2-40B4-BE49-F238E27FC236}">
                    <a16:creationId xmlns="" xmlns:a16="http://schemas.microsoft.com/office/drawing/2014/main" id="{26506BA3-359C-71F3-8A54-0717DA0465EA}"/>
                  </a:ext>
                </a:extLst>
              </p:cNvPr>
              <p:cNvSpPr/>
              <p:nvPr/>
            </p:nvSpPr>
            <p:spPr>
              <a:xfrm>
                <a:off x="2457570" y="4926007"/>
                <a:ext cx="227444" cy="186168"/>
              </a:xfrm>
              <a:prstGeom prst="mathMultiply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6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HY헤드라인M"/>
                  <a:cs typeface="+mn-cs"/>
                </a:endParaRPr>
              </a:p>
            </p:txBody>
          </p:sp>
          <p:sp>
            <p:nvSpPr>
              <p:cNvPr id="50" name="곱하기 기호 49">
                <a:extLst>
                  <a:ext uri="{FF2B5EF4-FFF2-40B4-BE49-F238E27FC236}">
                    <a16:creationId xmlns="" xmlns:a16="http://schemas.microsoft.com/office/drawing/2014/main" id="{C6437A3E-EC24-8B70-CE81-52C48A26F17D}"/>
                  </a:ext>
                </a:extLst>
              </p:cNvPr>
              <p:cNvSpPr/>
              <p:nvPr/>
            </p:nvSpPr>
            <p:spPr>
              <a:xfrm>
                <a:off x="2457570" y="5453548"/>
                <a:ext cx="227444" cy="186168"/>
              </a:xfrm>
              <a:prstGeom prst="mathMultiply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6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HY헤드라인M"/>
                  <a:cs typeface="+mn-cs"/>
                </a:endParaRPr>
              </a:p>
            </p:txBody>
          </p:sp>
          <p:cxnSp>
            <p:nvCxnSpPr>
              <p:cNvPr id="51" name="직선 화살표 연결선 50">
                <a:extLst>
                  <a:ext uri="{FF2B5EF4-FFF2-40B4-BE49-F238E27FC236}">
                    <a16:creationId xmlns="" xmlns:a16="http://schemas.microsoft.com/office/drawing/2014/main" id="{86E7E94A-5D54-56D9-1854-B29BBC69AA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74334" y="5340539"/>
                <a:ext cx="0" cy="169273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곱하기 기호 53">
                <a:extLst>
                  <a:ext uri="{FF2B5EF4-FFF2-40B4-BE49-F238E27FC236}">
                    <a16:creationId xmlns="" xmlns:a16="http://schemas.microsoft.com/office/drawing/2014/main" id="{C9CD71BB-E61F-7D11-27F9-829A2E696747}"/>
                  </a:ext>
                </a:extLst>
              </p:cNvPr>
              <p:cNvSpPr/>
              <p:nvPr/>
            </p:nvSpPr>
            <p:spPr>
              <a:xfrm>
                <a:off x="2646577" y="5837820"/>
                <a:ext cx="227444" cy="186168"/>
              </a:xfrm>
              <a:prstGeom prst="mathMultiply">
                <a:avLst/>
              </a:prstGeom>
              <a:solidFill>
                <a:srgbClr val="FFC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6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HY헤드라인M"/>
                  <a:cs typeface="+mn-cs"/>
                </a:endParaRPr>
              </a:p>
            </p:txBody>
          </p:sp>
          <p:cxnSp>
            <p:nvCxnSpPr>
              <p:cNvPr id="55" name="직선 화살표 연결선 54">
                <a:extLst>
                  <a:ext uri="{FF2B5EF4-FFF2-40B4-BE49-F238E27FC236}">
                    <a16:creationId xmlns="" xmlns:a16="http://schemas.microsoft.com/office/drawing/2014/main" id="{DC03B67A-3AAC-CE71-2CE3-6D0155381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63341" y="5340539"/>
                <a:ext cx="0" cy="55354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곱하기 기호 55">
                <a:extLst>
                  <a:ext uri="{FF2B5EF4-FFF2-40B4-BE49-F238E27FC236}">
                    <a16:creationId xmlns="" xmlns:a16="http://schemas.microsoft.com/office/drawing/2014/main" id="{95927F0E-8605-F4EB-B920-BEB6FF2C1FE5}"/>
                  </a:ext>
                </a:extLst>
              </p:cNvPr>
              <p:cNvSpPr/>
              <p:nvPr/>
            </p:nvSpPr>
            <p:spPr>
              <a:xfrm>
                <a:off x="1641433" y="5862841"/>
                <a:ext cx="227444" cy="186168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6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3" name="곱하기 기호 62">
                <a:extLst>
                  <a:ext uri="{FF2B5EF4-FFF2-40B4-BE49-F238E27FC236}">
                    <a16:creationId xmlns="" xmlns:a16="http://schemas.microsoft.com/office/drawing/2014/main" id="{51E442E2-1C3F-1EBB-A07A-5A27F7A6127B}"/>
                  </a:ext>
                </a:extLst>
              </p:cNvPr>
              <p:cNvSpPr/>
              <p:nvPr/>
            </p:nvSpPr>
            <p:spPr>
              <a:xfrm>
                <a:off x="3244468" y="3606107"/>
                <a:ext cx="227444" cy="171302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38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HY헤드라인M"/>
                  <a:cs typeface="+mn-cs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id="{53A84B9F-DCED-FF52-FE36-0851A004E153}"/>
                  </a:ext>
                </a:extLst>
              </p:cNvPr>
              <p:cNvSpPr txBox="1"/>
              <p:nvPr/>
            </p:nvSpPr>
            <p:spPr>
              <a:xfrm>
                <a:off x="3408324" y="3565665"/>
                <a:ext cx="405328" cy="229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94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MP</a:t>
                </a:r>
                <a:endParaRPr kumimoji="0" lang="ko-KR" altLang="en-US" sz="8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5" name="직선 화살표 연결선 64">
                <a:extLst>
                  <a:ext uri="{FF2B5EF4-FFF2-40B4-BE49-F238E27FC236}">
                    <a16:creationId xmlns="" xmlns:a16="http://schemas.microsoft.com/office/drawing/2014/main" id="{87615F4E-0BB3-0F00-6D03-472F32ABDF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8525" y="3575551"/>
                <a:ext cx="0" cy="212558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="" xmlns:a16="http://schemas.microsoft.com/office/drawing/2014/main" id="{4C91BE0D-FFE9-231C-184D-6548A35DB435}"/>
                  </a:ext>
                </a:extLst>
              </p:cNvPr>
              <p:cNvSpPr txBox="1"/>
              <p:nvPr/>
            </p:nvSpPr>
            <p:spPr>
              <a:xfrm>
                <a:off x="3740315" y="3564851"/>
                <a:ext cx="674217" cy="246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94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무부하비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AF105059-4508-27A5-F912-5AA54DBFD701}"/>
                  </a:ext>
                </a:extLst>
              </p:cNvPr>
              <p:cNvSpPr txBox="1"/>
              <p:nvPr/>
            </p:nvSpPr>
            <p:spPr>
              <a:xfrm>
                <a:off x="1109622" y="3592411"/>
                <a:ext cx="100241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기존 정산구조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="" xmlns:a16="http://schemas.microsoft.com/office/drawing/2014/main" id="{A787FA15-A527-9154-BF90-3D4973C77B44}"/>
                  </a:ext>
                </a:extLst>
              </p:cNvPr>
              <p:cNvSpPr txBox="1"/>
              <p:nvPr/>
            </p:nvSpPr>
            <p:spPr>
              <a:xfrm>
                <a:off x="2100871" y="3581751"/>
                <a:ext cx="100241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변경 정산구조</a:t>
                </a:r>
              </a:p>
            </p:txBody>
          </p:sp>
          <p:sp>
            <p:nvSpPr>
              <p:cNvPr id="78" name="곱하기 기호 77">
                <a:extLst>
                  <a:ext uri="{FF2B5EF4-FFF2-40B4-BE49-F238E27FC236}">
                    <a16:creationId xmlns="" xmlns:a16="http://schemas.microsoft.com/office/drawing/2014/main" id="{F66A9647-77B3-6B31-DE78-936F57CA4976}"/>
                  </a:ext>
                </a:extLst>
              </p:cNvPr>
              <p:cNvSpPr/>
              <p:nvPr/>
            </p:nvSpPr>
            <p:spPr>
              <a:xfrm>
                <a:off x="1245309" y="3849474"/>
                <a:ext cx="227444" cy="186168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6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9" name="곱하기 기호 78">
                <a:extLst>
                  <a:ext uri="{FF2B5EF4-FFF2-40B4-BE49-F238E27FC236}">
                    <a16:creationId xmlns="" xmlns:a16="http://schemas.microsoft.com/office/drawing/2014/main" id="{CA0A5446-0DE9-816E-758D-56C2B4B3456F}"/>
                  </a:ext>
                </a:extLst>
              </p:cNvPr>
              <p:cNvSpPr/>
              <p:nvPr/>
            </p:nvSpPr>
            <p:spPr>
              <a:xfrm>
                <a:off x="2197701" y="3860356"/>
                <a:ext cx="227444" cy="186168"/>
              </a:xfrm>
              <a:prstGeom prst="mathMultiply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6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HY헤드라인M"/>
                  <a:cs typeface="+mn-cs"/>
                </a:endParaRPr>
              </a:p>
            </p:txBody>
          </p:sp>
          <p:cxnSp>
            <p:nvCxnSpPr>
              <p:cNvPr id="100" name="직선 화살표 연결선 99">
                <a:extLst>
                  <a:ext uri="{FF2B5EF4-FFF2-40B4-BE49-F238E27FC236}">
                    <a16:creationId xmlns="" xmlns:a16="http://schemas.microsoft.com/office/drawing/2014/main" id="{AA72E233-D016-8EC3-FB6F-B491EB34C5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3508" y="5570872"/>
                <a:ext cx="0" cy="360033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="" xmlns:a16="http://schemas.microsoft.com/office/drawing/2014/main" id="{E4D49334-F597-F912-01FD-92441E3B0E0A}"/>
                  </a:ext>
                </a:extLst>
              </p:cNvPr>
              <p:cNvSpPr txBox="1"/>
              <p:nvPr/>
            </p:nvSpPr>
            <p:spPr>
              <a:xfrm>
                <a:off x="3342216" y="4789038"/>
                <a:ext cx="1027091" cy="239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53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무부하비 </a:t>
                </a:r>
                <a:r>
                  <a:rPr kumimoji="0" lang="ko-KR" altLang="en-US" sz="853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미보상</a:t>
                </a:r>
                <a:endParaRPr kumimoji="0" lang="ko-KR" altLang="en-US" sz="853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8" name="오른쪽 중괄호 107">
                <a:extLst>
                  <a:ext uri="{FF2B5EF4-FFF2-40B4-BE49-F238E27FC236}">
                    <a16:creationId xmlns="" xmlns:a16="http://schemas.microsoft.com/office/drawing/2014/main" id="{513A5974-05E0-BEC0-43B5-3150C2266DF6}"/>
                  </a:ext>
                </a:extLst>
              </p:cNvPr>
              <p:cNvSpPr/>
              <p:nvPr/>
            </p:nvSpPr>
            <p:spPr>
              <a:xfrm>
                <a:off x="3180546" y="4214415"/>
                <a:ext cx="145737" cy="1361804"/>
              </a:xfrm>
              <a:prstGeom prst="rightBrace">
                <a:avLst/>
              </a:prstGeom>
              <a:ln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6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HY헤드라인M"/>
                  <a:cs typeface="+mn-cs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="" xmlns:a16="http://schemas.microsoft.com/office/drawing/2014/main" id="{AD2EAF45-F9BA-9602-4EC6-A5EF7233FE02}"/>
                  </a:ext>
                </a:extLst>
              </p:cNvPr>
              <p:cNvSpPr txBox="1"/>
              <p:nvPr/>
            </p:nvSpPr>
            <p:spPr>
              <a:xfrm>
                <a:off x="3342217" y="3849474"/>
                <a:ext cx="845544" cy="223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53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정산 </a:t>
                </a:r>
                <a:r>
                  <a:rPr kumimoji="0" lang="ko-KR" altLang="en-US" sz="853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미변경</a:t>
                </a:r>
                <a:endParaRPr kumimoji="0" lang="ko-KR" altLang="en-US" sz="853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="" xmlns:a16="http://schemas.microsoft.com/office/drawing/2014/main" id="{97F20F82-5E1D-45A9-ACF3-6093C40A13C3}"/>
                  </a:ext>
                </a:extLst>
              </p:cNvPr>
              <p:cNvSpPr/>
              <p:nvPr/>
            </p:nvSpPr>
            <p:spPr>
              <a:xfrm>
                <a:off x="175531" y="3488016"/>
                <a:ext cx="4193777" cy="273729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</p:grpSp>
      </p:grpSp>
      <p:graphicFrame>
        <p:nvGraphicFramePr>
          <p:cNvPr id="12" name="표 11">
            <a:extLst>
              <a:ext uri="{FF2B5EF4-FFF2-40B4-BE49-F238E27FC236}">
                <a16:creationId xmlns="" xmlns:a16="http://schemas.microsoft.com/office/drawing/2014/main" id="{CAE6F51D-1C8D-E6DA-18E4-595A763D6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076961"/>
              </p:ext>
            </p:extLst>
          </p:nvPr>
        </p:nvGraphicFramePr>
        <p:xfrm>
          <a:off x="4843855" y="2386792"/>
          <a:ext cx="4821734" cy="1194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658">
                  <a:extLst>
                    <a:ext uri="{9D8B030D-6E8A-4147-A177-3AD203B41FA5}">
                      <a16:colId xmlns="" xmlns:a16="http://schemas.microsoft.com/office/drawing/2014/main" val="3574926562"/>
                    </a:ext>
                  </a:extLst>
                </a:gridCol>
                <a:gridCol w="4035076">
                  <a:extLst>
                    <a:ext uri="{9D8B030D-6E8A-4147-A177-3AD203B41FA5}">
                      <a16:colId xmlns="" xmlns:a16="http://schemas.microsoft.com/office/drawing/2014/main" val="4154611126"/>
                    </a:ext>
                  </a:extLst>
                </a:gridCol>
              </a:tblGrid>
              <a:tr h="298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동절기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월별 가동률 </a:t>
                      </a:r>
                      <a:r>
                        <a:rPr lang="en-US" altLang="ko-KR" sz="95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90%</a:t>
                      </a:r>
                      <a:r>
                        <a:rPr lang="en-US" altLang="ko-KR" sz="95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95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초과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53327717"/>
                  </a:ext>
                </a:extLst>
              </a:tr>
              <a:tr h="298558"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b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열제약</a:t>
                      </a:r>
                      <a:r>
                        <a:rPr lang="ko-KR" altLang="en-US" sz="95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950" b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정산금</a:t>
                      </a:r>
                      <a:r>
                        <a:rPr lang="ko-KR" altLang="en-US" sz="95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95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&gt; MP </a:t>
                      </a:r>
                      <a:r>
                        <a:rPr lang="ko-KR" altLang="en-US" sz="95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구간 비율</a:t>
                      </a:r>
                      <a:r>
                        <a:rPr lang="en-US" altLang="ko-KR" sz="95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(97% </a:t>
                      </a:r>
                      <a:r>
                        <a:rPr lang="ko-KR" altLang="en-US" sz="95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이상</a:t>
                      </a:r>
                      <a:r>
                        <a:rPr lang="en-US" altLang="ko-KR" sz="95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)</a:t>
                      </a:r>
                      <a:r>
                        <a:rPr lang="ko-KR" altLang="en-US" sz="95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에 따라 무부하비 미보상액 산정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7839334"/>
                  </a:ext>
                </a:extLst>
              </a:tr>
              <a:tr h="298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간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/</a:t>
                      </a:r>
                      <a:r>
                        <a:rPr lang="ko-KR" altLang="en-US" sz="1000" b="1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하절기</a:t>
                      </a:r>
                      <a:endParaRPr lang="ko-KR" altLang="en-US" sz="1000" b="1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월별 가동률 </a:t>
                      </a:r>
                      <a:r>
                        <a:rPr lang="en-US" altLang="ko-KR" sz="95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50%</a:t>
                      </a:r>
                      <a:r>
                        <a:rPr lang="en-US" altLang="ko-KR" sz="95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95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미만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61059495"/>
                  </a:ext>
                </a:extLst>
              </a:tr>
              <a:tr h="298558"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실적 기준 간</a:t>
                      </a:r>
                      <a:r>
                        <a:rPr lang="en-US" altLang="ko-KR" sz="95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/</a:t>
                      </a:r>
                      <a:r>
                        <a:rPr lang="ko-KR" altLang="en-US" sz="950" b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하절기</a:t>
                      </a:r>
                      <a:r>
                        <a:rPr lang="ko-KR" altLang="en-US" sz="95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급전 및 </a:t>
                      </a:r>
                      <a:r>
                        <a:rPr lang="en-US" altLang="ko-KR" sz="95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MP </a:t>
                      </a:r>
                      <a:r>
                        <a:rPr lang="ko-KR" altLang="en-US" sz="950" b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체리피킹</a:t>
                      </a:r>
                      <a:r>
                        <a:rPr lang="ko-KR" altLang="en-US" sz="95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확대로 무부하비 </a:t>
                      </a:r>
                      <a:r>
                        <a:rPr lang="ko-KR" altLang="en-US" sz="950" b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미보상</a:t>
                      </a:r>
                      <a:r>
                        <a:rPr lang="ko-KR" altLang="en-US" sz="95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950" b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미산정</a:t>
                      </a:r>
                      <a:endParaRPr lang="ko-KR" altLang="en-US" sz="950" b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12955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908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1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참고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13. [DX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현황 및 추진 계획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]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-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요약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83016668-AEFE-9119-2AD5-C64261992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229790"/>
              </p:ext>
            </p:extLst>
          </p:nvPr>
        </p:nvGraphicFramePr>
        <p:xfrm>
          <a:off x="565341" y="806862"/>
          <a:ext cx="8775317" cy="5276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7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70559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10503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내용</a:t>
                      </a:r>
                    </a:p>
                  </a:txBody>
                  <a:tcPr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93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DH </a:t>
                      </a: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운전 자동화</a:t>
                      </a: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9FB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의미 </a:t>
                      </a:r>
                      <a:r>
                        <a:rPr lang="en-US" altLang="ko-KR" sz="1100" b="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 </a:t>
                      </a:r>
                      <a:r>
                        <a:rPr lang="ko-KR" altLang="en-US" sz="1100" b="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복잡해진 </a:t>
                      </a:r>
                      <a:r>
                        <a:rPr lang="en-US" altLang="ko-KR" sz="1100" b="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DH</a:t>
                      </a:r>
                      <a:r>
                        <a:rPr lang="ko-KR" altLang="en-US" sz="1100" b="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운전의 일부분을 자동화</a:t>
                      </a:r>
                      <a:endParaRPr lang="en-US" altLang="ko-KR" sz="1100" b="0" spc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배경 </a:t>
                      </a:r>
                      <a:r>
                        <a:rPr lang="en-US" altLang="ko-KR" sz="1100" b="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 </a:t>
                      </a:r>
                      <a:r>
                        <a:rPr lang="ko-KR" altLang="en-US" sz="1100" b="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외부 열원 연계 추가에 따른 </a:t>
                      </a:r>
                      <a:r>
                        <a:rPr lang="ko-KR" altLang="en-US" sz="1100" b="0" spc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운전원</a:t>
                      </a:r>
                      <a:r>
                        <a:rPr lang="ko-KR" altLang="en-US" sz="1100" b="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업무 부담 증가</a:t>
                      </a:r>
                      <a:endParaRPr lang="en-US" altLang="ko-KR" sz="1100" b="0" spc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효과 </a:t>
                      </a:r>
                      <a:r>
                        <a:rPr lang="en-US" altLang="ko-KR" sz="1100" b="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: </a:t>
                      </a:r>
                      <a:r>
                        <a:rPr lang="ko-KR" altLang="en-US" sz="1100" b="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인적 실수 예방</a:t>
                      </a:r>
                      <a:r>
                        <a:rPr lang="en-US" altLang="ko-KR" sz="1100" b="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100" b="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운전 효율 향상 및 </a:t>
                      </a:r>
                      <a:r>
                        <a:rPr lang="ko-KR" altLang="en-US" sz="1100" b="0" spc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운전원</a:t>
                      </a:r>
                      <a:r>
                        <a:rPr lang="ko-KR" altLang="en-US" sz="1100" b="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업무 부담 감소</a:t>
                      </a:r>
                      <a:endParaRPr lang="en-US" altLang="ko-KR" sz="1100" b="0" spc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34868197"/>
                  </a:ext>
                </a:extLst>
              </a:tr>
              <a:tr h="9024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사용자 설비 모니터링 시스템</a:t>
                      </a: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9FB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kern="120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운전 상황 공유로 </a:t>
                      </a:r>
                      <a:r>
                        <a:rPr lang="ko-KR" altLang="en-US" sz="1100" b="0" kern="1200" spc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고장시</a:t>
                      </a:r>
                      <a:r>
                        <a:rPr lang="ko-KR" altLang="en-US" sz="1100" b="0" kern="120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 긴급대처 가능</a:t>
                      </a:r>
                      <a:r>
                        <a:rPr lang="en-US" altLang="ko-KR" sz="1100" b="0" kern="120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lang="ko-KR" altLang="en-US" sz="1100" b="0" kern="120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현장 출동 최소화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079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공동주택 열수요 관리 시스템 </a:t>
                      </a: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9FB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kern="120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동절기 고부하시 </a:t>
                      </a:r>
                      <a:r>
                        <a:rPr lang="en-US" altLang="ko-KR" sz="1100" b="0" kern="120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PLB </a:t>
                      </a:r>
                      <a:r>
                        <a:rPr lang="ko-KR" altLang="en-US" sz="1100" b="0" kern="120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가동시간을 감소시키기 위해 </a:t>
                      </a:r>
                      <a:r>
                        <a:rPr lang="ko-KR" altLang="en-US" sz="1100" b="0" kern="1200" spc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열부하</a:t>
                      </a:r>
                      <a:r>
                        <a:rPr lang="ko-KR" altLang="en-US" sz="1100" b="0" kern="120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 감소 유도 필요</a:t>
                      </a:r>
                      <a:endParaRPr lang="en-US" altLang="ko-KR" sz="1100" b="0" kern="1200" spc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kern="120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스마트 계량기 도입 등을 통해 개별 세대의 열 데이터 관리</a:t>
                      </a:r>
                      <a:endParaRPr lang="en-US" altLang="ko-KR" sz="1100" b="0" kern="1200" spc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kern="120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PLB</a:t>
                      </a:r>
                      <a:r>
                        <a:rPr lang="ko-KR" altLang="en-US" sz="1100" b="0" kern="1200" spc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가동 최소화 및 추후 개별세대 고객 데이터를 활용해 다양한 서비스 제공 및 사업영역 발굴 가능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902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SCR </a:t>
                      </a:r>
                      <a:r>
                        <a:rPr lang="ko-KR" altLang="en-US" sz="1100" b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저온촉매</a:t>
                      </a:r>
                      <a:endParaRPr lang="ko-KR" altLang="en-US" sz="11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9FB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1200" spc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SCR </a:t>
                      </a:r>
                      <a:r>
                        <a:rPr lang="ko-KR" altLang="en-US" sz="1100" b="0" kern="1200" spc="0" noProof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저온촉매</a:t>
                      </a:r>
                      <a:r>
                        <a:rPr lang="ko-KR" altLang="en-US" sz="1100" b="0" kern="1200" spc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 </a:t>
                      </a:r>
                      <a:r>
                        <a:rPr lang="en-US" altLang="ko-KR" sz="1100" b="0" kern="1200" spc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: </a:t>
                      </a:r>
                      <a:r>
                        <a:rPr lang="ko-KR" altLang="en-US" sz="1100" b="0" kern="1200" spc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저온에서도 질소산화물 저감 효과를 낼 수 있는 촉매</a:t>
                      </a:r>
                      <a:endParaRPr lang="en-US" altLang="ko-KR" sz="1100" b="0" kern="1200" spc="0" noProof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71450" marR="0" lvl="0" indent="-17145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kern="1200" spc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배경 </a:t>
                      </a:r>
                      <a:r>
                        <a:rPr lang="en-US" altLang="ko-KR" sz="1100" b="0" kern="1200" spc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: </a:t>
                      </a:r>
                      <a:r>
                        <a:rPr lang="ko-KR" altLang="en-US" sz="1100" b="0" kern="1200" spc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기동초기 저온구간에서 발생하는 다량의 질소산화물</a:t>
                      </a:r>
                      <a:r>
                        <a:rPr lang="en-US" altLang="ko-KR" sz="1100" b="0" kern="1200" spc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(NOX) </a:t>
                      </a:r>
                      <a:r>
                        <a:rPr lang="ko-KR" altLang="en-US" sz="1100" b="0" kern="1200" spc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저감기술 부족</a:t>
                      </a:r>
                      <a:r>
                        <a:rPr lang="en-US" altLang="ko-KR" sz="1100" b="0" kern="1200" spc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 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9024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지역난방열 저탄소 제품 인증</a:t>
                      </a: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9FB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kern="1200" spc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감축수단 검증을 통해 </a:t>
                      </a:r>
                      <a:r>
                        <a:rPr lang="en-US" altLang="ko-KR" sz="1100" b="0" kern="1200" spc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100" b="0" kern="1200" spc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국가 온실가스 감축 목표</a:t>
                      </a:r>
                      <a:r>
                        <a:rPr lang="en-US" altLang="ko-KR" sz="1100" b="0" kern="1200" spc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’ </a:t>
                      </a:r>
                      <a:r>
                        <a:rPr lang="ko-KR" altLang="en-US" sz="1100" b="0" kern="1200" spc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이상으로 온실가스 감축을 달성한</a:t>
                      </a:r>
                      <a:r>
                        <a:rPr lang="en-US" altLang="ko-KR" sz="1100" b="0" kern="1200" spc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kern="1200" spc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제품에 대한 인증</a:t>
                      </a:r>
                      <a:endParaRPr lang="en-US" altLang="ko-KR" sz="1100" b="0" kern="1200" spc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kern="1200" spc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탄소저감 효과 홍보</a:t>
                      </a:r>
                      <a:r>
                        <a:rPr lang="en-US" altLang="ko-KR" sz="1100" b="0" kern="1200" spc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spc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공공기관 녹색제품 구입 </a:t>
                      </a:r>
                      <a:r>
                        <a:rPr lang="en-US" altLang="ko-KR" sz="1100" b="0" kern="1200" spc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Needs </a:t>
                      </a:r>
                      <a:r>
                        <a:rPr lang="ko-KR" altLang="en-US" sz="1100" b="0" kern="1200" spc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충족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80045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029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lvl="0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참고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13.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[DX 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현황 및 추진 계획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]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-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DH 운전 자동화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190">
            <a:extLst>
              <a:ext uri="{FF2B5EF4-FFF2-40B4-BE49-F238E27FC236}">
                <a16:creationId xmlns="" xmlns:a16="http://schemas.microsoft.com/office/drawing/2014/main" id="{F5907840-71FF-4598-4053-F9D111BEC70F}"/>
              </a:ext>
            </a:extLst>
          </p:cNvPr>
          <p:cNvSpPr/>
          <p:nvPr/>
        </p:nvSpPr>
        <p:spPr>
          <a:xfrm>
            <a:off x="429413" y="809307"/>
            <a:ext cx="681187" cy="7159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배경</a:t>
            </a:r>
          </a:p>
        </p:txBody>
      </p:sp>
      <p:sp>
        <p:nvSpPr>
          <p:cNvPr id="7" name="직사각형 191">
            <a:extLst>
              <a:ext uri="{FF2B5EF4-FFF2-40B4-BE49-F238E27FC236}">
                <a16:creationId xmlns="" xmlns:a16="http://schemas.microsoft.com/office/drawing/2014/main" id="{28554EA8-7D62-72F2-BE4A-8B8D6FCD2469}"/>
              </a:ext>
            </a:extLst>
          </p:cNvPr>
          <p:cNvSpPr/>
          <p:nvPr/>
        </p:nvSpPr>
        <p:spPr>
          <a:xfrm>
            <a:off x="429070" y="1605391"/>
            <a:ext cx="681187" cy="268770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추진내용</a:t>
            </a:r>
            <a:endParaRPr kumimoji="0" lang="en-US" altLang="ko-KR" sz="1200" b="1" i="0" u="none" strike="noStrike" kern="1200" cap="none" spc="-5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-5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직사각형 192">
            <a:extLst>
              <a:ext uri="{FF2B5EF4-FFF2-40B4-BE49-F238E27FC236}">
                <a16:creationId xmlns="" xmlns:a16="http://schemas.microsoft.com/office/drawing/2014/main" id="{2282AA99-2108-8AB6-E61D-48855838AB4A}"/>
              </a:ext>
            </a:extLst>
          </p:cNvPr>
          <p:cNvSpPr/>
          <p:nvPr/>
        </p:nvSpPr>
        <p:spPr>
          <a:xfrm>
            <a:off x="429069" y="5597195"/>
            <a:ext cx="681187" cy="106348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기대효과</a:t>
            </a:r>
            <a:endParaRPr kumimoji="0" lang="en-US" altLang="ko-KR" sz="1200" b="1" i="0" u="none" strike="noStrike" kern="1200" cap="none" spc="-5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직사각형 194">
            <a:extLst>
              <a:ext uri="{FF2B5EF4-FFF2-40B4-BE49-F238E27FC236}">
                <a16:creationId xmlns="" xmlns:a16="http://schemas.microsoft.com/office/drawing/2014/main" id="{E0C9C682-420C-C854-1381-5D3ECEB99FAF}"/>
              </a:ext>
            </a:extLst>
          </p:cNvPr>
          <p:cNvSpPr/>
          <p:nvPr/>
        </p:nvSpPr>
        <p:spPr bwMode="auto">
          <a:xfrm>
            <a:off x="1240755" y="813036"/>
            <a:ext cx="8137285" cy="713504"/>
          </a:xfrm>
          <a:prstGeom prst="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285750" marR="0" lvl="0" indent="-200025" algn="l" defTabSz="914400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외부 열원 연계 추가에 따른 </a:t>
            </a: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운전원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 업무부담 증가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IBM Plex Sans KR Medium"/>
            </a:endParaRPr>
          </a:p>
          <a:p>
            <a:pPr marL="285750" marR="0" lvl="0" indent="-200025" algn="l" defTabSz="914400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수동 설계된 운전 방식의 자동화를 통한 운전 효율 향상 필요</a:t>
            </a:r>
            <a:endParaRPr kumimoji="0" lang="ko-KR" altLang="en-US" sz="12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95">
            <a:extLst>
              <a:ext uri="{FF2B5EF4-FFF2-40B4-BE49-F238E27FC236}">
                <a16:creationId xmlns="" xmlns:a16="http://schemas.microsoft.com/office/drawing/2014/main" id="{7D75E440-C347-54C0-6CC5-960801E26F39}"/>
              </a:ext>
            </a:extLst>
          </p:cNvPr>
          <p:cNvSpPr/>
          <p:nvPr/>
        </p:nvSpPr>
        <p:spPr bwMode="auto">
          <a:xfrm>
            <a:off x="1240755" y="1610925"/>
            <a:ext cx="8137285" cy="2682172"/>
          </a:xfrm>
          <a:prstGeom prst="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cxnSp>
        <p:nvCxnSpPr>
          <p:cNvPr id="15" name="직선 화살표 연결선 112">
            <a:extLst>
              <a:ext uri="{FF2B5EF4-FFF2-40B4-BE49-F238E27FC236}">
                <a16:creationId xmlns="" xmlns:a16="http://schemas.microsoft.com/office/drawing/2014/main" id="{F4E9F107-6923-01E8-0716-DA039092C665}"/>
              </a:ext>
            </a:extLst>
          </p:cNvPr>
          <p:cNvCxnSpPr/>
          <p:nvPr/>
        </p:nvCxnSpPr>
        <p:spPr bwMode="auto">
          <a:xfrm>
            <a:off x="1667105" y="4809795"/>
            <a:ext cx="72000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oval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ED4858F-CF23-956F-3E3A-730E64708E00}"/>
              </a:ext>
            </a:extLst>
          </p:cNvPr>
          <p:cNvSpPr txBox="1"/>
          <p:nvPr/>
        </p:nvSpPr>
        <p:spPr>
          <a:xfrm>
            <a:off x="2286508" y="4867307"/>
            <a:ext cx="1806588" cy="5324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Pain Point </a:t>
            </a:r>
            <a:br>
              <a:rPr kumimoji="0" lang="en-US" altLang="ko-KR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</a:br>
            <a:r>
              <a:rPr kumimoji="0" lang="ko-KR" altLang="en-US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수렴 설문조사 및 면담</a:t>
            </a:r>
            <a:endParaRPr kumimoji="0" lang="en-US" altLang="ko-KR" sz="11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IBM Plex Sans KR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4B398BA-5701-4B4E-8242-A048949FF7C2}"/>
              </a:ext>
            </a:extLst>
          </p:cNvPr>
          <p:cNvSpPr txBox="1"/>
          <p:nvPr/>
        </p:nvSpPr>
        <p:spPr>
          <a:xfrm>
            <a:off x="2672058" y="4446637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’23.8</a:t>
            </a:r>
            <a:endParaRPr kumimoji="0" lang="ko-KR" altLang="en-US" sz="11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23" name="그룹 149">
            <a:extLst>
              <a:ext uri="{FF2B5EF4-FFF2-40B4-BE49-F238E27FC236}">
                <a16:creationId xmlns="" xmlns:a16="http://schemas.microsoft.com/office/drawing/2014/main" id="{7B49218C-40CB-709D-464A-28C56A05BC2A}"/>
              </a:ext>
            </a:extLst>
          </p:cNvPr>
          <p:cNvGrpSpPr/>
          <p:nvPr/>
        </p:nvGrpSpPr>
        <p:grpSpPr>
          <a:xfrm>
            <a:off x="2869623" y="4725411"/>
            <a:ext cx="165381" cy="156056"/>
            <a:chOff x="2065715" y="4795806"/>
            <a:chExt cx="165381" cy="171661"/>
          </a:xfrm>
        </p:grpSpPr>
        <p:sp>
          <p:nvSpPr>
            <p:cNvPr id="21" name="순서도: 연결자 212">
              <a:extLst>
                <a:ext uri="{FF2B5EF4-FFF2-40B4-BE49-F238E27FC236}">
                  <a16:creationId xmlns="" xmlns:a16="http://schemas.microsoft.com/office/drawing/2014/main" id="{1B7BA04C-E9DC-CE3A-1CF4-32DD56DCE513}"/>
                </a:ext>
              </a:extLst>
            </p:cNvPr>
            <p:cNvSpPr/>
            <p:nvPr/>
          </p:nvSpPr>
          <p:spPr bwMode="auto">
            <a:xfrm>
              <a:off x="2084844" y="4830308"/>
              <a:ext cx="122515" cy="120325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2" name="도넛 213">
              <a:extLst>
                <a:ext uri="{FF2B5EF4-FFF2-40B4-BE49-F238E27FC236}">
                  <a16:creationId xmlns="" xmlns:a16="http://schemas.microsoft.com/office/drawing/2014/main" id="{7144C27D-EEEB-5630-B381-95BA4E219032}"/>
                </a:ext>
              </a:extLst>
            </p:cNvPr>
            <p:cNvSpPr/>
            <p:nvPr/>
          </p:nvSpPr>
          <p:spPr bwMode="auto">
            <a:xfrm>
              <a:off x="2065715" y="4795806"/>
              <a:ext cx="165381" cy="171661"/>
            </a:xfrm>
            <a:prstGeom prst="donut">
              <a:avLst>
                <a:gd name="adj" fmla="val 18481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6B05E89B-58C6-520C-D5AD-74A1DF342B2C}"/>
              </a:ext>
            </a:extLst>
          </p:cNvPr>
          <p:cNvSpPr txBox="1"/>
          <p:nvPr/>
        </p:nvSpPr>
        <p:spPr>
          <a:xfrm>
            <a:off x="4645918" y="4882592"/>
            <a:ext cx="1642353" cy="4985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자동화 범위 및</a:t>
            </a:r>
            <a:r>
              <a:rPr kumimoji="0" lang="en-US" altLang="ko-KR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/>
            </a:r>
            <a:br>
              <a:rPr kumimoji="0" lang="en-US" altLang="ko-KR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</a:br>
            <a:r>
              <a:rPr kumimoji="0" lang="ko-KR" altLang="en-US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적용가능여부 검토</a:t>
            </a:r>
            <a:endParaRPr kumimoji="0" lang="en-US" altLang="ko-KR" sz="11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IBM Plex Sans KR Mediu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6F0BB07-68FB-060C-AEB0-7CE7B29F3404}"/>
              </a:ext>
            </a:extLst>
          </p:cNvPr>
          <p:cNvSpPr txBox="1"/>
          <p:nvPr/>
        </p:nvSpPr>
        <p:spPr>
          <a:xfrm>
            <a:off x="5147160" y="4437112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’23.10</a:t>
            </a:r>
            <a:endParaRPr kumimoji="0" lang="ko-KR" altLang="en-US" sz="11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31" name="그룹 152">
            <a:extLst>
              <a:ext uri="{FF2B5EF4-FFF2-40B4-BE49-F238E27FC236}">
                <a16:creationId xmlns="" xmlns:a16="http://schemas.microsoft.com/office/drawing/2014/main" id="{CC54DB86-0998-1342-9494-48A5168FB0B0}"/>
              </a:ext>
            </a:extLst>
          </p:cNvPr>
          <p:cNvGrpSpPr/>
          <p:nvPr/>
        </p:nvGrpSpPr>
        <p:grpSpPr>
          <a:xfrm>
            <a:off x="5325560" y="4725411"/>
            <a:ext cx="165381" cy="156056"/>
            <a:chOff x="2065715" y="4795806"/>
            <a:chExt cx="165381" cy="171661"/>
          </a:xfrm>
        </p:grpSpPr>
        <p:sp>
          <p:nvSpPr>
            <p:cNvPr id="29" name="순서도: 연결자 204">
              <a:extLst>
                <a:ext uri="{FF2B5EF4-FFF2-40B4-BE49-F238E27FC236}">
                  <a16:creationId xmlns="" xmlns:a16="http://schemas.microsoft.com/office/drawing/2014/main" id="{5D076F3E-8EBA-01BC-EBAB-CAF80F37B708}"/>
                </a:ext>
              </a:extLst>
            </p:cNvPr>
            <p:cNvSpPr/>
            <p:nvPr/>
          </p:nvSpPr>
          <p:spPr bwMode="auto">
            <a:xfrm>
              <a:off x="2084844" y="4817674"/>
              <a:ext cx="122515" cy="145594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0" name="도넛 205">
              <a:extLst>
                <a:ext uri="{FF2B5EF4-FFF2-40B4-BE49-F238E27FC236}">
                  <a16:creationId xmlns="" xmlns:a16="http://schemas.microsoft.com/office/drawing/2014/main" id="{836E7020-EFB9-DF4F-F60F-46151922A8F5}"/>
                </a:ext>
              </a:extLst>
            </p:cNvPr>
            <p:cNvSpPr/>
            <p:nvPr/>
          </p:nvSpPr>
          <p:spPr bwMode="auto">
            <a:xfrm>
              <a:off x="2065715" y="4795806"/>
              <a:ext cx="165381" cy="171661"/>
            </a:xfrm>
            <a:prstGeom prst="donut">
              <a:avLst>
                <a:gd name="adj" fmla="val 18481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79162BB-35F7-2A71-8602-DD88671ECCBB}"/>
              </a:ext>
            </a:extLst>
          </p:cNvPr>
          <p:cNvSpPr txBox="1"/>
          <p:nvPr/>
        </p:nvSpPr>
        <p:spPr>
          <a:xfrm>
            <a:off x="7867934" y="4439399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’23.11</a:t>
            </a:r>
            <a:endParaRPr kumimoji="0" lang="ko-KR" altLang="en-US" sz="11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37" name="그룹 154">
            <a:extLst>
              <a:ext uri="{FF2B5EF4-FFF2-40B4-BE49-F238E27FC236}">
                <a16:creationId xmlns="" xmlns:a16="http://schemas.microsoft.com/office/drawing/2014/main" id="{7B2140A3-9857-DB60-2A37-15D516FA3BFF}"/>
              </a:ext>
            </a:extLst>
          </p:cNvPr>
          <p:cNvGrpSpPr/>
          <p:nvPr/>
        </p:nvGrpSpPr>
        <p:grpSpPr>
          <a:xfrm>
            <a:off x="8098362" y="4725411"/>
            <a:ext cx="165381" cy="156056"/>
            <a:chOff x="2065715" y="4795806"/>
            <a:chExt cx="165381" cy="171661"/>
          </a:xfrm>
        </p:grpSpPr>
        <p:sp>
          <p:nvSpPr>
            <p:cNvPr id="35" name="순서도: 연결자 202">
              <a:extLst>
                <a:ext uri="{FF2B5EF4-FFF2-40B4-BE49-F238E27FC236}">
                  <a16:creationId xmlns="" xmlns:a16="http://schemas.microsoft.com/office/drawing/2014/main" id="{16EED25C-9649-9DD1-CC4C-7494786062FF}"/>
                </a:ext>
              </a:extLst>
            </p:cNvPr>
            <p:cNvSpPr/>
            <p:nvPr/>
          </p:nvSpPr>
          <p:spPr bwMode="auto">
            <a:xfrm>
              <a:off x="2084844" y="4835777"/>
              <a:ext cx="122515" cy="109386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6" name="도넛 203">
              <a:extLst>
                <a:ext uri="{FF2B5EF4-FFF2-40B4-BE49-F238E27FC236}">
                  <a16:creationId xmlns="" xmlns:a16="http://schemas.microsoft.com/office/drawing/2014/main" id="{999347B8-B56B-1761-49C9-CAF594DD6782}"/>
                </a:ext>
              </a:extLst>
            </p:cNvPr>
            <p:cNvSpPr/>
            <p:nvPr/>
          </p:nvSpPr>
          <p:spPr bwMode="auto">
            <a:xfrm>
              <a:off x="2065715" y="4795806"/>
              <a:ext cx="165381" cy="171661"/>
            </a:xfrm>
            <a:prstGeom prst="donut">
              <a:avLst>
                <a:gd name="adj" fmla="val 18481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C26FAF7-073C-6621-D28D-940E1DF9D9A5}"/>
              </a:ext>
            </a:extLst>
          </p:cNvPr>
          <p:cNvSpPr txBox="1"/>
          <p:nvPr/>
        </p:nvSpPr>
        <p:spPr>
          <a:xfrm>
            <a:off x="7353177" y="4882112"/>
            <a:ext cx="1642353" cy="4985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자동화 로직 적용</a:t>
            </a:r>
            <a:endParaRPr kumimoji="0" lang="en-US" altLang="ko-KR" sz="11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IBM Plex Sans KR Medium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시스템 최적화</a:t>
            </a:r>
            <a:endParaRPr kumimoji="0" lang="en-US" altLang="ko-KR" sz="11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IBM Plex Sans KR Medium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CF8E238-4576-1E24-63DD-43B8629EF205}"/>
              </a:ext>
            </a:extLst>
          </p:cNvPr>
          <p:cNvSpPr txBox="1"/>
          <p:nvPr/>
        </p:nvSpPr>
        <p:spPr>
          <a:xfrm>
            <a:off x="1359523" y="2054730"/>
            <a:ext cx="3787637" cy="8540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9705" marR="0" lvl="0" indent="-17970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그룹 근무자 전원 의견 수렴을 위한 설문조사 시행</a:t>
            </a:r>
            <a:endParaRPr kumimoji="0" lang="en-US" altLang="ko-KR" sz="11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9705" marR="0" lvl="0" indent="-17970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세부 협의사항 면담 진행</a:t>
            </a:r>
            <a:endParaRPr kumimoji="0" lang="en-US" altLang="ko-KR" sz="11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9705" marR="0" lvl="0" indent="-17970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17</a:t>
            </a: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 요청사항 확인</a:t>
            </a:r>
            <a:endParaRPr kumimoji="0" lang="en-US" altLang="ko-KR" sz="11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113">
            <a:extLst>
              <a:ext uri="{FF2B5EF4-FFF2-40B4-BE49-F238E27FC236}">
                <a16:creationId xmlns="" xmlns:a16="http://schemas.microsoft.com/office/drawing/2014/main" id="{BE793F0D-A87E-BC9B-5F6F-64D7BEEFCFF5}"/>
              </a:ext>
            </a:extLst>
          </p:cNvPr>
          <p:cNvSpPr/>
          <p:nvPr/>
        </p:nvSpPr>
        <p:spPr>
          <a:xfrm>
            <a:off x="1424608" y="1762931"/>
            <a:ext cx="2160240" cy="302906"/>
          </a:xfrm>
          <a:prstGeom prst="rect">
            <a:avLst/>
          </a:prstGeom>
          <a:solidFill>
            <a:srgbClr val="0DC5FF"/>
          </a:solidFill>
          <a:ln w="95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교대근무자 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Pain Point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DEF35A5-04CE-4047-DCA4-9BEFB45789EB}"/>
              </a:ext>
            </a:extLst>
          </p:cNvPr>
          <p:cNvSpPr txBox="1"/>
          <p:nvPr/>
        </p:nvSpPr>
        <p:spPr>
          <a:xfrm>
            <a:off x="1359523" y="3352616"/>
            <a:ext cx="3787637" cy="8540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9705" marR="0" lvl="0" indent="-17970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총 </a:t>
            </a: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 적용 사항 선정</a:t>
            </a:r>
            <a:endParaRPr kumimoji="0" lang="en-US" altLang="ko-KR" sz="11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9705" marR="0" lvl="0" indent="-17970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소규모</a:t>
            </a: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시급성을 고려하여 순차적 적용 예정</a:t>
            </a:r>
            <a:endParaRPr kumimoji="0" lang="en-US" altLang="ko-KR" sz="11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9705" marR="0" lvl="0" indent="-17970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지속적으로 </a:t>
            </a: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Paint Point </a:t>
            </a: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수렴하여 업무 부담 감소 도모</a:t>
            </a:r>
            <a:endParaRPr kumimoji="0" lang="en-US" altLang="ko-KR" sz="11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156">
            <a:extLst>
              <a:ext uri="{FF2B5EF4-FFF2-40B4-BE49-F238E27FC236}">
                <a16:creationId xmlns="" xmlns:a16="http://schemas.microsoft.com/office/drawing/2014/main" id="{E4DE1ACD-A60F-785C-69BE-55C0B6B88F5A}"/>
              </a:ext>
            </a:extLst>
          </p:cNvPr>
          <p:cNvSpPr/>
          <p:nvPr/>
        </p:nvSpPr>
        <p:spPr>
          <a:xfrm>
            <a:off x="1424608" y="3060817"/>
            <a:ext cx="2160240" cy="302906"/>
          </a:xfrm>
          <a:prstGeom prst="rect">
            <a:avLst/>
          </a:prstGeom>
          <a:solidFill>
            <a:srgbClr val="0DC5FF"/>
          </a:solidFill>
          <a:ln w="95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요청사항 중 적용 가능성 검토</a:t>
            </a:r>
          </a:p>
        </p:txBody>
      </p:sp>
      <p:sp>
        <p:nvSpPr>
          <p:cNvPr id="49" name="직사각형 160">
            <a:extLst>
              <a:ext uri="{FF2B5EF4-FFF2-40B4-BE49-F238E27FC236}">
                <a16:creationId xmlns="" xmlns:a16="http://schemas.microsoft.com/office/drawing/2014/main" id="{245ADD75-C52B-8A2E-D13E-1408D6C394D4}"/>
              </a:ext>
            </a:extLst>
          </p:cNvPr>
          <p:cNvSpPr/>
          <p:nvPr/>
        </p:nvSpPr>
        <p:spPr>
          <a:xfrm>
            <a:off x="429069" y="4402077"/>
            <a:ext cx="681187" cy="106348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추진실적</a:t>
            </a:r>
            <a:endParaRPr kumimoji="0" lang="en-US" altLang="ko-KR" sz="1200" b="1" i="0" u="none" strike="noStrike" kern="1200" cap="none" spc="-5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및 계획</a:t>
            </a:r>
            <a:endParaRPr kumimoji="0" lang="en-US" altLang="ko-KR" sz="1200" b="1" i="0" u="none" strike="noStrike" kern="1200" cap="none" spc="-5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1" name="직사각형 161">
            <a:extLst>
              <a:ext uri="{FF2B5EF4-FFF2-40B4-BE49-F238E27FC236}">
                <a16:creationId xmlns="" xmlns:a16="http://schemas.microsoft.com/office/drawing/2014/main" id="{D037FB73-FBC0-2CA8-6638-7F7263E5E92A}"/>
              </a:ext>
            </a:extLst>
          </p:cNvPr>
          <p:cNvSpPr/>
          <p:nvPr/>
        </p:nvSpPr>
        <p:spPr bwMode="auto">
          <a:xfrm>
            <a:off x="1240755" y="4401882"/>
            <a:ext cx="8137285" cy="1063675"/>
          </a:xfrm>
          <a:prstGeom prst="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53" name="직사각형 165">
            <a:extLst>
              <a:ext uri="{FF2B5EF4-FFF2-40B4-BE49-F238E27FC236}">
                <a16:creationId xmlns="" xmlns:a16="http://schemas.microsoft.com/office/drawing/2014/main" id="{E2975B06-FE2A-B12B-254B-A3A1B867F333}"/>
              </a:ext>
            </a:extLst>
          </p:cNvPr>
          <p:cNvSpPr/>
          <p:nvPr/>
        </p:nvSpPr>
        <p:spPr bwMode="auto">
          <a:xfrm>
            <a:off x="1240755" y="5597194"/>
            <a:ext cx="8137285" cy="1063481"/>
          </a:xfrm>
          <a:prstGeom prst="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285750" marR="0" lvl="0" indent="-200025" algn="l" defTabSz="914400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Malgun Gothic"/>
                <a:ea typeface="Malgun Gothic"/>
                <a:cs typeface="+mn-cs"/>
                <a:sym typeface="IBM Plex Sans KR Medium"/>
              </a:rPr>
              <a:t>수동운전으로 설계된 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Malgun Gothic"/>
                <a:ea typeface="HY헤드라인M"/>
                <a:cs typeface="+mn-cs"/>
                <a:sym typeface="IBM Plex Sans KR Medium"/>
              </a:rPr>
              <a:t>DH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Malgun Gothic"/>
                <a:ea typeface="Malgun Gothic"/>
                <a:cs typeface="+mn-cs"/>
                <a:sym typeface="IBM Plex Sans KR Medium"/>
              </a:rPr>
              <a:t>운전의 자동화로 인적 실수 예방</a:t>
            </a:r>
            <a:endParaRPr kumimoji="0" lang="ko-KR" altLang="en-US" sz="12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Malgun Gothic"/>
              <a:ea typeface="Malgun Gothic"/>
              <a:cs typeface="+mn-cs"/>
            </a:endParaRPr>
          </a:p>
          <a:p>
            <a:pPr marL="285750" marR="0" lvl="0" indent="-200025" algn="l" defTabSz="914400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Malgun Gothic"/>
                <a:ea typeface="Malgun Gothic"/>
                <a:cs typeface="+mn-cs"/>
                <a:sym typeface="IBM Plex Sans KR Medium"/>
              </a:rPr>
              <a:t>현재 펌프 등의 운전을 수동에서 일부 자동화 함으로서 운전효율 향상 및 </a:t>
            </a: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Malgun Gothic"/>
                <a:ea typeface="Malgun Gothic"/>
                <a:cs typeface="+mn-cs"/>
                <a:sym typeface="IBM Plex Sans KR Medium"/>
              </a:rPr>
              <a:t>운전원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Malgun Gothic"/>
                <a:ea typeface="Malgun Gothic"/>
                <a:cs typeface="+mn-cs"/>
                <a:sym typeface="IBM Plex Sans KR Medium"/>
              </a:rPr>
              <a:t> 업무 부담 감소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Malgun Gothic"/>
              <a:ea typeface="Malgun Gothic"/>
              <a:cs typeface="+mn-cs"/>
            </a:endParaRPr>
          </a:p>
        </p:txBody>
      </p:sp>
      <p:sp>
        <p:nvSpPr>
          <p:cNvPr id="55" name="오른쪽 화살표 166">
            <a:extLst>
              <a:ext uri="{FF2B5EF4-FFF2-40B4-BE49-F238E27FC236}">
                <a16:creationId xmlns="" xmlns:a16="http://schemas.microsoft.com/office/drawing/2014/main" id="{4AAFF879-03F9-FCE3-EBD1-F6F192972736}"/>
              </a:ext>
            </a:extLst>
          </p:cNvPr>
          <p:cNvSpPr/>
          <p:nvPr/>
        </p:nvSpPr>
        <p:spPr bwMode="auto">
          <a:xfrm>
            <a:off x="5721499" y="2568243"/>
            <a:ext cx="195166" cy="762000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04FBB37B-8CCC-536E-2898-3C464E52F657}"/>
              </a:ext>
            </a:extLst>
          </p:cNvPr>
          <p:cNvSpPr txBox="1"/>
          <p:nvPr/>
        </p:nvSpPr>
        <p:spPr>
          <a:xfrm>
            <a:off x="6288271" y="2420888"/>
            <a:ext cx="2866457" cy="1152128"/>
          </a:xfrm>
          <a:prstGeom prst="rect">
            <a:avLst/>
          </a:prstGeom>
          <a:solidFill>
            <a:srgbClr val="DAEDEF"/>
          </a:solidFill>
        </p:spPr>
        <p:txBody>
          <a:bodyPr wrap="square" lIns="91440" tIns="45720" rIns="91440" bIns="4572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Pain Point </a:t>
            </a:r>
            <a:r>
              <a:rPr kumimoji="0" lang="ko-KR" altLang="en-US" sz="1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수렴하여 점진적으로 </a:t>
            </a:r>
            <a:r>
              <a:rPr kumimoji="0" lang="en-US" altLang="ko-KR" sz="1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DH </a:t>
            </a:r>
            <a:r>
              <a:rPr kumimoji="0" lang="ko-KR" altLang="en-US" sz="1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운전 자동화 및 인적 실수 방지 등 지속적으로 추진 예정</a:t>
            </a:r>
          </a:p>
        </p:txBody>
      </p:sp>
    </p:spTree>
    <p:extLst>
      <p:ext uri="{BB962C8B-B14F-4D97-AF65-F5344CB8AC3E}">
        <p14:creationId xmlns:p14="http://schemas.microsoft.com/office/powerpoint/2010/main" val="3875258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lvl="0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13. [DX 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현황 및 추진 계획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]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-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사용자 설비 모니터링 시스템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190">
            <a:extLst>
              <a:ext uri="{FF2B5EF4-FFF2-40B4-BE49-F238E27FC236}">
                <a16:creationId xmlns="" xmlns:a16="http://schemas.microsoft.com/office/drawing/2014/main" id="{F9B1D14F-4625-1757-EFFC-1BF7BF34CC6B}"/>
              </a:ext>
            </a:extLst>
          </p:cNvPr>
          <p:cNvSpPr/>
          <p:nvPr/>
        </p:nvSpPr>
        <p:spPr>
          <a:xfrm>
            <a:off x="429413" y="809307"/>
            <a:ext cx="681187" cy="7159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배경</a:t>
            </a:r>
          </a:p>
        </p:txBody>
      </p:sp>
      <p:sp>
        <p:nvSpPr>
          <p:cNvPr id="10" name="직사각형 191">
            <a:extLst>
              <a:ext uri="{FF2B5EF4-FFF2-40B4-BE49-F238E27FC236}">
                <a16:creationId xmlns="" xmlns:a16="http://schemas.microsoft.com/office/drawing/2014/main" id="{9880C74F-EF60-34CC-E26E-B6FDC21F6894}"/>
              </a:ext>
            </a:extLst>
          </p:cNvPr>
          <p:cNvSpPr/>
          <p:nvPr/>
        </p:nvSpPr>
        <p:spPr>
          <a:xfrm>
            <a:off x="429070" y="1605391"/>
            <a:ext cx="681187" cy="212568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추진내용</a:t>
            </a:r>
            <a:endParaRPr kumimoji="0" lang="en-US" altLang="ko-KR" sz="1200" b="1" i="0" u="none" strike="noStrike" kern="1200" cap="none" spc="-5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-5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직사각형 192">
            <a:extLst>
              <a:ext uri="{FF2B5EF4-FFF2-40B4-BE49-F238E27FC236}">
                <a16:creationId xmlns="" xmlns:a16="http://schemas.microsoft.com/office/drawing/2014/main" id="{BF5EBE9C-536E-BC19-4071-1E1D6B9F4A7A}"/>
              </a:ext>
            </a:extLst>
          </p:cNvPr>
          <p:cNvSpPr/>
          <p:nvPr/>
        </p:nvSpPr>
        <p:spPr>
          <a:xfrm>
            <a:off x="429069" y="4995206"/>
            <a:ext cx="681187" cy="151412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기대효과</a:t>
            </a:r>
            <a:endParaRPr kumimoji="0" lang="en-US" altLang="ko-KR" sz="1200" b="1" i="0" u="none" strike="noStrike" kern="1200" cap="none" spc="-5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8" name="직사각형 194">
            <a:extLst>
              <a:ext uri="{FF2B5EF4-FFF2-40B4-BE49-F238E27FC236}">
                <a16:creationId xmlns="" xmlns:a16="http://schemas.microsoft.com/office/drawing/2014/main" id="{76430287-6323-77C1-91F5-14697BBECA3B}"/>
              </a:ext>
            </a:extLst>
          </p:cNvPr>
          <p:cNvSpPr/>
          <p:nvPr/>
        </p:nvSpPr>
        <p:spPr bwMode="auto">
          <a:xfrm>
            <a:off x="1240755" y="813036"/>
            <a:ext cx="8137285" cy="713504"/>
          </a:xfrm>
          <a:prstGeom prst="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85750" marR="0" lvl="0" indent="-200025" algn="l" defTabSz="914400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HY헤드라인M"/>
                <a:cs typeface="+mn-cs"/>
                <a:sym typeface="IBM Plex Sans KR Medium"/>
              </a:rPr>
              <a:t>구축아파트일 경우 배관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HY헤드라인M"/>
                <a:cs typeface="+mn-cs"/>
                <a:sym typeface="IBM Plex Sans KR Medium"/>
              </a:rPr>
              <a:t>(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HY헤드라인M"/>
                <a:cs typeface="+mn-cs"/>
                <a:sym typeface="IBM Plex Sans KR Medium"/>
              </a:rPr>
              <a:t>난방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HY헤드라인M"/>
                <a:cs typeface="+mn-cs"/>
                <a:sym typeface="IBM Plex Sans KR Medium"/>
              </a:rPr>
              <a:t>, </a:t>
            </a: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HY헤드라인M"/>
                <a:cs typeface="+mn-cs"/>
                <a:sym typeface="IBM Plex Sans KR Medium"/>
              </a:rPr>
              <a:t>급탕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HY헤드라인M"/>
                <a:cs typeface="+mn-cs"/>
                <a:sym typeface="IBM Plex Sans KR Medium"/>
              </a:rPr>
              <a:t>)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HY헤드라인M"/>
                <a:cs typeface="+mn-cs"/>
                <a:sym typeface="IBM Plex Sans KR Medium"/>
              </a:rPr>
              <a:t>부식으로 보수가 많아 지역난방에 대한 불만족 확산 우려</a:t>
            </a:r>
          </a:p>
          <a:p>
            <a:pPr marL="285750" marR="0" lvl="0" indent="-200025" algn="l" defTabSz="914400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HY헤드라인M"/>
                <a:cs typeface="+mn-cs"/>
                <a:sym typeface="IBM Plex Sans KR Medium"/>
              </a:rPr>
              <a:t>업무용의 경우 </a:t>
            </a: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HY헤드라인M"/>
                <a:cs typeface="+mn-cs"/>
                <a:sym typeface="IBM Plex Sans KR Medium"/>
              </a:rPr>
              <a:t>흡수식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HY헤드라인M"/>
                <a:cs typeface="+mn-cs"/>
                <a:sym typeface="IBM Plex Sans KR Medium"/>
              </a:rPr>
              <a:t> 냉동기 운전 어려움 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HY헤드라인M"/>
                <a:cs typeface="+mn-cs"/>
                <a:sym typeface="IBM Plex Sans KR Medium"/>
              </a:rPr>
              <a:t>(</a:t>
            </a: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HY헤드라인M"/>
                <a:cs typeface="+mn-cs"/>
                <a:sym typeface="IBM Plex Sans KR Medium"/>
              </a:rPr>
              <a:t>냉방개시시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HY헤드라인M"/>
                <a:cs typeface="+mn-cs"/>
                <a:sym typeface="IBM Plex Sans KR Medium"/>
              </a:rPr>
              <a:t> 배관 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HY헤드라인M"/>
                <a:cs typeface="+mn-cs"/>
                <a:sym typeface="IBM Plex Sans KR Medium"/>
              </a:rPr>
              <a:t>Line Up,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HY헤드라인M"/>
                <a:cs typeface="+mn-cs"/>
                <a:sym typeface="IBM Plex Sans KR Medium"/>
              </a:rPr>
              <a:t>진공상태 점검 등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HY헤드라인M"/>
                <a:cs typeface="+mn-cs"/>
                <a:sym typeface="IBM Plex Sans KR Medium"/>
              </a:rPr>
              <a:t>)</a:t>
            </a:r>
          </a:p>
        </p:txBody>
      </p:sp>
      <p:sp>
        <p:nvSpPr>
          <p:cNvPr id="24" name="직사각형 195">
            <a:extLst>
              <a:ext uri="{FF2B5EF4-FFF2-40B4-BE49-F238E27FC236}">
                <a16:creationId xmlns="" xmlns:a16="http://schemas.microsoft.com/office/drawing/2014/main" id="{6CD7AE70-2FC0-3EB6-77C9-A7C13F0C15A3}"/>
              </a:ext>
            </a:extLst>
          </p:cNvPr>
          <p:cNvSpPr/>
          <p:nvPr/>
        </p:nvSpPr>
        <p:spPr bwMode="auto">
          <a:xfrm>
            <a:off x="1240755" y="1601466"/>
            <a:ext cx="8137285" cy="2111581"/>
          </a:xfrm>
          <a:prstGeom prst="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cxnSp>
        <p:nvCxnSpPr>
          <p:cNvPr id="28" name="직선 화살표 연결선 112">
            <a:extLst>
              <a:ext uri="{FF2B5EF4-FFF2-40B4-BE49-F238E27FC236}">
                <a16:creationId xmlns="" xmlns:a16="http://schemas.microsoft.com/office/drawing/2014/main" id="{05F9379E-4A8A-8BC4-9484-B22ECCA93CFE}"/>
              </a:ext>
            </a:extLst>
          </p:cNvPr>
          <p:cNvCxnSpPr/>
          <p:nvPr/>
        </p:nvCxnSpPr>
        <p:spPr bwMode="auto">
          <a:xfrm>
            <a:off x="1667105" y="4261628"/>
            <a:ext cx="72000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oval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ECDC8FD-AC4D-A212-8ED0-C1BA5C826AEE}"/>
              </a:ext>
            </a:extLst>
          </p:cNvPr>
          <p:cNvSpPr txBox="1"/>
          <p:nvPr/>
        </p:nvSpPr>
        <p:spPr>
          <a:xfrm>
            <a:off x="1280592" y="4429170"/>
            <a:ext cx="1806588" cy="3123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시범 사용자 선정</a:t>
            </a:r>
            <a:endParaRPr kumimoji="0" lang="en-US" altLang="ko-KR" sz="11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IBM Plex Sans KR Mediu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F9EAE47-DF1B-F11C-C698-A20783B9EED2}"/>
              </a:ext>
            </a:extLst>
          </p:cNvPr>
          <p:cNvSpPr txBox="1"/>
          <p:nvPr/>
        </p:nvSpPr>
        <p:spPr>
          <a:xfrm>
            <a:off x="1666142" y="3898470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’23.11</a:t>
            </a:r>
            <a:endParaRPr kumimoji="0" lang="ko-KR" altLang="en-US" sz="11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48" name="그룹 149">
            <a:extLst>
              <a:ext uri="{FF2B5EF4-FFF2-40B4-BE49-F238E27FC236}">
                <a16:creationId xmlns="" xmlns:a16="http://schemas.microsoft.com/office/drawing/2014/main" id="{9C0CB267-E04D-9D02-2BC8-0F66E8DEC2F1}"/>
              </a:ext>
            </a:extLst>
          </p:cNvPr>
          <p:cNvGrpSpPr/>
          <p:nvPr/>
        </p:nvGrpSpPr>
        <p:grpSpPr>
          <a:xfrm>
            <a:off x="1863707" y="4177244"/>
            <a:ext cx="165381" cy="156056"/>
            <a:chOff x="2065715" y="4795806"/>
            <a:chExt cx="165381" cy="171661"/>
          </a:xfrm>
        </p:grpSpPr>
        <p:sp>
          <p:nvSpPr>
            <p:cNvPr id="44" name="순서도: 연결자 212">
              <a:extLst>
                <a:ext uri="{FF2B5EF4-FFF2-40B4-BE49-F238E27FC236}">
                  <a16:creationId xmlns="" xmlns:a16="http://schemas.microsoft.com/office/drawing/2014/main" id="{88F24A13-A3E0-8647-F4AF-BD5A27D98E22}"/>
                </a:ext>
              </a:extLst>
            </p:cNvPr>
            <p:cNvSpPr/>
            <p:nvPr/>
          </p:nvSpPr>
          <p:spPr bwMode="auto">
            <a:xfrm>
              <a:off x="2084844" y="4830308"/>
              <a:ext cx="122515" cy="120325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46" name="도넛 213">
              <a:extLst>
                <a:ext uri="{FF2B5EF4-FFF2-40B4-BE49-F238E27FC236}">
                  <a16:creationId xmlns="" xmlns:a16="http://schemas.microsoft.com/office/drawing/2014/main" id="{7D210887-FDF5-686A-38FE-F98457875CB5}"/>
                </a:ext>
              </a:extLst>
            </p:cNvPr>
            <p:cNvSpPr/>
            <p:nvPr/>
          </p:nvSpPr>
          <p:spPr bwMode="auto">
            <a:xfrm>
              <a:off x="2065715" y="4795806"/>
              <a:ext cx="165381" cy="171661"/>
            </a:xfrm>
            <a:prstGeom prst="donut">
              <a:avLst>
                <a:gd name="adj" fmla="val 18481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67F97460-3FB2-1182-8E85-2692F7B30706}"/>
              </a:ext>
            </a:extLst>
          </p:cNvPr>
          <p:cNvSpPr txBox="1"/>
          <p:nvPr/>
        </p:nvSpPr>
        <p:spPr>
          <a:xfrm>
            <a:off x="4645918" y="4435991"/>
            <a:ext cx="1642353" cy="295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1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프로토</a:t>
            </a:r>
            <a:r>
              <a:rPr kumimoji="0" lang="ko-KR" altLang="en-US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 타입 구축</a:t>
            </a:r>
            <a:endParaRPr kumimoji="0" lang="en-US" altLang="ko-KR" sz="11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IBM Plex Sans KR Medium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E72D2FD2-28F0-1F6D-1039-A6411E02C08F}"/>
              </a:ext>
            </a:extLst>
          </p:cNvPr>
          <p:cNvSpPr txBox="1"/>
          <p:nvPr/>
        </p:nvSpPr>
        <p:spPr>
          <a:xfrm>
            <a:off x="5147160" y="3888945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’24.02</a:t>
            </a:r>
            <a:endParaRPr kumimoji="0" lang="ko-KR" altLang="en-US" sz="11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61" name="그룹 152">
            <a:extLst>
              <a:ext uri="{FF2B5EF4-FFF2-40B4-BE49-F238E27FC236}">
                <a16:creationId xmlns="" xmlns:a16="http://schemas.microsoft.com/office/drawing/2014/main" id="{9F0CB943-D386-573F-DD36-C73156D7C646}"/>
              </a:ext>
            </a:extLst>
          </p:cNvPr>
          <p:cNvGrpSpPr/>
          <p:nvPr/>
        </p:nvGrpSpPr>
        <p:grpSpPr>
          <a:xfrm>
            <a:off x="5325560" y="4177244"/>
            <a:ext cx="165381" cy="156056"/>
            <a:chOff x="2065715" y="4795806"/>
            <a:chExt cx="165381" cy="171661"/>
          </a:xfrm>
        </p:grpSpPr>
        <p:sp>
          <p:nvSpPr>
            <p:cNvPr id="59" name="순서도: 연결자 204">
              <a:extLst>
                <a:ext uri="{FF2B5EF4-FFF2-40B4-BE49-F238E27FC236}">
                  <a16:creationId xmlns="" xmlns:a16="http://schemas.microsoft.com/office/drawing/2014/main" id="{70D261FC-B77A-378C-1507-194AE9A690FD}"/>
                </a:ext>
              </a:extLst>
            </p:cNvPr>
            <p:cNvSpPr/>
            <p:nvPr/>
          </p:nvSpPr>
          <p:spPr bwMode="auto">
            <a:xfrm>
              <a:off x="2084844" y="4817674"/>
              <a:ext cx="122515" cy="145594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60" name="도넛 205">
              <a:extLst>
                <a:ext uri="{FF2B5EF4-FFF2-40B4-BE49-F238E27FC236}">
                  <a16:creationId xmlns="" xmlns:a16="http://schemas.microsoft.com/office/drawing/2014/main" id="{721866A4-564E-9E94-607A-B61404368B94}"/>
                </a:ext>
              </a:extLst>
            </p:cNvPr>
            <p:cNvSpPr/>
            <p:nvPr/>
          </p:nvSpPr>
          <p:spPr bwMode="auto">
            <a:xfrm>
              <a:off x="2065715" y="4795806"/>
              <a:ext cx="165381" cy="171661"/>
            </a:xfrm>
            <a:prstGeom prst="donut">
              <a:avLst>
                <a:gd name="adj" fmla="val 18481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35576064-D515-FBFC-1272-0200C47B084B}"/>
              </a:ext>
            </a:extLst>
          </p:cNvPr>
          <p:cNvSpPr txBox="1"/>
          <p:nvPr/>
        </p:nvSpPr>
        <p:spPr>
          <a:xfrm>
            <a:off x="7867934" y="3891232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’24.11</a:t>
            </a:r>
            <a:endParaRPr kumimoji="0" lang="ko-KR" altLang="en-US" sz="11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67" name="그룹 154">
            <a:extLst>
              <a:ext uri="{FF2B5EF4-FFF2-40B4-BE49-F238E27FC236}">
                <a16:creationId xmlns="" xmlns:a16="http://schemas.microsoft.com/office/drawing/2014/main" id="{C9248324-4F5F-A389-3938-DD20188472AC}"/>
              </a:ext>
            </a:extLst>
          </p:cNvPr>
          <p:cNvGrpSpPr/>
          <p:nvPr/>
        </p:nvGrpSpPr>
        <p:grpSpPr>
          <a:xfrm>
            <a:off x="8098362" y="4177244"/>
            <a:ext cx="165381" cy="156056"/>
            <a:chOff x="2065715" y="4795806"/>
            <a:chExt cx="165381" cy="171661"/>
          </a:xfrm>
        </p:grpSpPr>
        <p:sp>
          <p:nvSpPr>
            <p:cNvPr id="65" name="순서도: 연결자 202">
              <a:extLst>
                <a:ext uri="{FF2B5EF4-FFF2-40B4-BE49-F238E27FC236}">
                  <a16:creationId xmlns="" xmlns:a16="http://schemas.microsoft.com/office/drawing/2014/main" id="{D8D59FC6-3900-256B-46DA-46DAFE2579B0}"/>
                </a:ext>
              </a:extLst>
            </p:cNvPr>
            <p:cNvSpPr/>
            <p:nvPr/>
          </p:nvSpPr>
          <p:spPr bwMode="auto">
            <a:xfrm>
              <a:off x="2084844" y="4835777"/>
              <a:ext cx="122515" cy="109386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66" name="도넛 203">
              <a:extLst>
                <a:ext uri="{FF2B5EF4-FFF2-40B4-BE49-F238E27FC236}">
                  <a16:creationId xmlns="" xmlns:a16="http://schemas.microsoft.com/office/drawing/2014/main" id="{DECD3A09-BE17-4883-1448-A8F8BA0CC866}"/>
                </a:ext>
              </a:extLst>
            </p:cNvPr>
            <p:cNvSpPr/>
            <p:nvPr/>
          </p:nvSpPr>
          <p:spPr bwMode="auto">
            <a:xfrm>
              <a:off x="2065715" y="4795806"/>
              <a:ext cx="165381" cy="171661"/>
            </a:xfrm>
            <a:prstGeom prst="donut">
              <a:avLst>
                <a:gd name="adj" fmla="val 18481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C57D435C-D2C5-CF12-2C99-87981D6672CE}"/>
              </a:ext>
            </a:extLst>
          </p:cNvPr>
          <p:cNvSpPr txBox="1"/>
          <p:nvPr/>
        </p:nvSpPr>
        <p:spPr>
          <a:xfrm>
            <a:off x="7353177" y="4435511"/>
            <a:ext cx="1642353" cy="295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구축 효과 도출</a:t>
            </a:r>
            <a:endParaRPr kumimoji="0" lang="en-US" altLang="ko-KR" sz="11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IBM Plex Sans KR Medium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737AB68D-4952-BC02-11ED-8D312E89FA26}"/>
              </a:ext>
            </a:extLst>
          </p:cNvPr>
          <p:cNvSpPr txBox="1"/>
          <p:nvPr/>
        </p:nvSpPr>
        <p:spPr>
          <a:xfrm>
            <a:off x="1359523" y="2054730"/>
            <a:ext cx="3787637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9705" marR="0" lvl="0" indent="-17970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기계실 근무자 업무 분석</a:t>
            </a:r>
            <a:endParaRPr kumimoji="0" lang="en-US" altLang="ko-KR" sz="11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9705" marR="0" lvl="0" indent="-17970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설문조사</a:t>
            </a:r>
            <a:endParaRPr kumimoji="0" lang="en-US" altLang="ko-KR" sz="11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113">
            <a:extLst>
              <a:ext uri="{FF2B5EF4-FFF2-40B4-BE49-F238E27FC236}">
                <a16:creationId xmlns="" xmlns:a16="http://schemas.microsoft.com/office/drawing/2014/main" id="{FF4AA730-CAF8-C60F-9C7E-4396E9220202}"/>
              </a:ext>
            </a:extLst>
          </p:cNvPr>
          <p:cNvSpPr/>
          <p:nvPr/>
        </p:nvSpPr>
        <p:spPr>
          <a:xfrm>
            <a:off x="1424608" y="1762931"/>
            <a:ext cx="2304256" cy="302906"/>
          </a:xfrm>
          <a:prstGeom prst="rect">
            <a:avLst/>
          </a:prstGeom>
          <a:solidFill>
            <a:srgbClr val="0DC5FF"/>
          </a:solidFill>
          <a:ln w="95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기계실 근무자 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Pain Point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수렴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1301DA7E-E6B4-4384-C867-B6A5F3223693}"/>
              </a:ext>
            </a:extLst>
          </p:cNvPr>
          <p:cNvSpPr txBox="1"/>
          <p:nvPr/>
        </p:nvSpPr>
        <p:spPr>
          <a:xfrm>
            <a:off x="1359523" y="3352616"/>
            <a:ext cx="4107681" cy="3462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9705" marR="0" lvl="0" indent="-17970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원격검침시스템과 </a:t>
            </a:r>
            <a:r>
              <a:rPr kumimoji="0" lang="ko-KR" altLang="en-US" sz="1100" b="1" i="0" u="none" strike="noStrike" kern="0" cap="none" spc="0" normalizeH="0" baseline="0" noProof="0" err="1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열배관감시시스템과의</a:t>
            </a: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통합 가능성 검토</a:t>
            </a:r>
            <a:endParaRPr kumimoji="0" lang="en-US" altLang="ko-KR" sz="11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직사각형 156">
            <a:extLst>
              <a:ext uri="{FF2B5EF4-FFF2-40B4-BE49-F238E27FC236}">
                <a16:creationId xmlns="" xmlns:a16="http://schemas.microsoft.com/office/drawing/2014/main" id="{8170D18D-798B-EC86-FCD9-D051D5C9FA21}"/>
              </a:ext>
            </a:extLst>
          </p:cNvPr>
          <p:cNvSpPr/>
          <p:nvPr/>
        </p:nvSpPr>
        <p:spPr>
          <a:xfrm>
            <a:off x="1424608" y="3060817"/>
            <a:ext cx="2160240" cy="302906"/>
          </a:xfrm>
          <a:prstGeom prst="rect">
            <a:avLst/>
          </a:prstGeom>
          <a:solidFill>
            <a:srgbClr val="0DC5FF"/>
          </a:solidFill>
          <a:ln w="95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열량계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검침 시스템 통합 검토</a:t>
            </a:r>
          </a:p>
        </p:txBody>
      </p:sp>
      <p:sp>
        <p:nvSpPr>
          <p:cNvPr id="79" name="직사각형 160">
            <a:extLst>
              <a:ext uri="{FF2B5EF4-FFF2-40B4-BE49-F238E27FC236}">
                <a16:creationId xmlns="" xmlns:a16="http://schemas.microsoft.com/office/drawing/2014/main" id="{760CFF61-8AFC-E975-E8FE-8D4F42C10873}"/>
              </a:ext>
            </a:extLst>
          </p:cNvPr>
          <p:cNvSpPr/>
          <p:nvPr/>
        </p:nvSpPr>
        <p:spPr>
          <a:xfrm>
            <a:off x="429069" y="3853910"/>
            <a:ext cx="681187" cy="106348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추진실적</a:t>
            </a:r>
            <a:endParaRPr kumimoji="0" lang="en-US" altLang="ko-KR" sz="1200" b="1" i="0" u="none" strike="noStrike" kern="1200" cap="none" spc="-5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및 계획</a:t>
            </a:r>
            <a:endParaRPr kumimoji="0" lang="en-US" altLang="ko-KR" sz="1200" b="1" i="0" u="none" strike="noStrike" kern="1200" cap="none" spc="-5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1" name="직사각형 161">
            <a:extLst>
              <a:ext uri="{FF2B5EF4-FFF2-40B4-BE49-F238E27FC236}">
                <a16:creationId xmlns="" xmlns:a16="http://schemas.microsoft.com/office/drawing/2014/main" id="{B48EF367-D9B8-52CD-B3C5-3C3B47E0C9FF}"/>
              </a:ext>
            </a:extLst>
          </p:cNvPr>
          <p:cNvSpPr/>
          <p:nvPr/>
        </p:nvSpPr>
        <p:spPr bwMode="auto">
          <a:xfrm>
            <a:off x="1240755" y="3853715"/>
            <a:ext cx="8137285" cy="1063675"/>
          </a:xfrm>
          <a:prstGeom prst="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83" name="직사각형 165">
            <a:extLst>
              <a:ext uri="{FF2B5EF4-FFF2-40B4-BE49-F238E27FC236}">
                <a16:creationId xmlns="" xmlns:a16="http://schemas.microsoft.com/office/drawing/2014/main" id="{9C87527E-0FF1-C3E8-84B8-0DBF8FB8FBBF}"/>
              </a:ext>
            </a:extLst>
          </p:cNvPr>
          <p:cNvSpPr/>
          <p:nvPr/>
        </p:nvSpPr>
        <p:spPr bwMode="auto">
          <a:xfrm>
            <a:off x="1240755" y="4995205"/>
            <a:ext cx="8137285" cy="1514122"/>
          </a:xfrm>
          <a:prstGeom prst="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85750" marR="0" lvl="0" indent="-200025" algn="l" defTabSz="914400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Malgun Gothic"/>
                <a:ea typeface="Malgun Gothic"/>
                <a:cs typeface="+mn-cs"/>
                <a:sym typeface="IBM Plex Sans KR Medium"/>
              </a:rPr>
              <a:t>운전상황 공유로 </a:t>
            </a: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Malgun Gothic"/>
                <a:ea typeface="Malgun Gothic"/>
                <a:cs typeface="+mn-cs"/>
                <a:sym typeface="IBM Plex Sans KR Medium"/>
              </a:rPr>
              <a:t>고장시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Malgun Gothic"/>
                <a:ea typeface="Malgun Gothic"/>
                <a:cs typeface="+mn-cs"/>
                <a:sym typeface="IBM Plex Sans KR Medium"/>
              </a:rPr>
              <a:t> 긴급 대처</a:t>
            </a:r>
            <a:endParaRPr kumimoji="0" lang="ko-KR" altLang="en-US" sz="12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Malgun Gothic"/>
              <a:ea typeface="Malgun Gothic"/>
              <a:cs typeface="+mn-cs"/>
            </a:endParaRPr>
          </a:p>
          <a:p>
            <a:pPr marL="285750" marR="0" lvl="0" indent="-200025" algn="l" defTabSz="914400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Malgun Gothic"/>
                <a:ea typeface="Malgun Gothic"/>
                <a:cs typeface="+mn-cs"/>
                <a:sym typeface="IBM Plex Sans KR Medium"/>
              </a:rPr>
              <a:t>설비고장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Malgun Gothic"/>
                <a:ea typeface="HY헤드라인M"/>
                <a:cs typeface="+mn-cs"/>
                <a:sym typeface="IBM Plex Sans KR Medium"/>
              </a:rPr>
              <a:t>,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Malgun Gothic"/>
                <a:ea typeface="Malgun Gothic"/>
                <a:cs typeface="+mn-cs"/>
                <a:sym typeface="IBM Plex Sans KR Medium"/>
              </a:rPr>
              <a:t>운전미숙에 따른 요금 분쟁 최소화</a:t>
            </a:r>
            <a:endParaRPr kumimoji="0" lang="ko-KR" altLang="en-US" sz="12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Malgun Gothic"/>
              <a:ea typeface="Malgun Gothic"/>
              <a:cs typeface="+mn-cs"/>
            </a:endParaRPr>
          </a:p>
          <a:p>
            <a:pPr marL="285750" marR="0" lvl="0" indent="-200025" algn="l" defTabSz="914400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Malgun Gothic"/>
                <a:ea typeface="Malgun Gothic"/>
                <a:cs typeface="+mn-cs"/>
                <a:sym typeface="IBM Plex Sans KR Medium"/>
              </a:rPr>
              <a:t>민원해결을 위한 현장 출동 최소화</a:t>
            </a:r>
            <a:endParaRPr kumimoji="0" lang="ko-KR" altLang="en-US" sz="12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Malgun Gothic"/>
              <a:ea typeface="Malgun Gothic"/>
              <a:cs typeface="+mn-cs"/>
            </a:endParaRPr>
          </a:p>
          <a:p>
            <a:pPr marL="285750" marR="0" lvl="0" indent="-200025" algn="l" defTabSz="914400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Malgun Gothic"/>
                <a:ea typeface="HY헤드라인M"/>
                <a:cs typeface="+mn-cs"/>
                <a:sym typeface="IBM Plex Sans KR Medium"/>
              </a:rPr>
              <a:t>Heat DR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Malgun Gothic"/>
                <a:ea typeface="Malgun Gothic"/>
                <a:cs typeface="+mn-cs"/>
                <a:sym typeface="IBM Plex Sans KR Medium"/>
              </a:rPr>
              <a:t>연계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Malgun Gothic"/>
              <a:ea typeface="Malgun Gothic"/>
              <a:cs typeface="+mn-cs"/>
            </a:endParaRPr>
          </a:p>
          <a:p>
            <a:pPr marL="285750" marR="0" lvl="0" indent="-200025" algn="l" defTabSz="914400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Malgun Gothic"/>
                <a:ea typeface="HY헤드라인M"/>
                <a:cs typeface="+mn-cs"/>
                <a:sym typeface="IBM Plex Sans KR Medium"/>
              </a:rPr>
              <a:t>O&amp;M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Malgun Gothic"/>
                <a:ea typeface="Malgun Gothic"/>
                <a:cs typeface="+mn-cs"/>
                <a:sym typeface="IBM Plex Sans KR Medium"/>
              </a:rPr>
              <a:t>사업화 도모</a:t>
            </a:r>
            <a:endParaRPr kumimoji="0" lang="ko-KR" altLang="en-US" sz="12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Malgun Gothic"/>
              <a:ea typeface="Malgun Gothic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22A7FE6A-767A-EDA4-62E4-892AF0E67937}"/>
              </a:ext>
            </a:extLst>
          </p:cNvPr>
          <p:cNvSpPr txBox="1"/>
          <p:nvPr/>
        </p:nvSpPr>
        <p:spPr>
          <a:xfrm>
            <a:off x="2708730" y="4339443"/>
            <a:ext cx="1642353" cy="4985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업체</a:t>
            </a:r>
            <a:r>
              <a:rPr kumimoji="0" lang="en-US" altLang="ko-KR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/</a:t>
            </a:r>
            <a:r>
              <a:rPr kumimoji="0" lang="ko-KR" altLang="en-US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투자비 결정</a:t>
            </a:r>
            <a:endParaRPr kumimoji="0" lang="en-US" altLang="ko-KR" sz="11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IBM Plex Sans KR Medium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사용자 설비 파악</a:t>
            </a:r>
            <a:endParaRPr kumimoji="0" lang="en-US" altLang="ko-KR" sz="11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IBM Plex Sans KR Medium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1E7EAE89-DDE7-4CDB-3F36-8FB518E46F05}"/>
              </a:ext>
            </a:extLst>
          </p:cNvPr>
          <p:cNvSpPr txBox="1"/>
          <p:nvPr/>
        </p:nvSpPr>
        <p:spPr>
          <a:xfrm>
            <a:off x="3209972" y="3893963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’23.12</a:t>
            </a:r>
            <a:endParaRPr kumimoji="0" lang="ko-KR" altLang="en-US" sz="11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91" name="그룹 35">
            <a:extLst>
              <a:ext uri="{FF2B5EF4-FFF2-40B4-BE49-F238E27FC236}">
                <a16:creationId xmlns="" xmlns:a16="http://schemas.microsoft.com/office/drawing/2014/main" id="{79A91B77-A1C6-C5B8-3783-AE36AA8E93A1}"/>
              </a:ext>
            </a:extLst>
          </p:cNvPr>
          <p:cNvGrpSpPr/>
          <p:nvPr/>
        </p:nvGrpSpPr>
        <p:grpSpPr>
          <a:xfrm>
            <a:off x="3388372" y="4182262"/>
            <a:ext cx="165381" cy="156056"/>
            <a:chOff x="2065715" y="4795806"/>
            <a:chExt cx="165381" cy="171661"/>
          </a:xfrm>
        </p:grpSpPr>
        <p:sp>
          <p:nvSpPr>
            <p:cNvPr id="89" name="순서도: 연결자 36">
              <a:extLst>
                <a:ext uri="{FF2B5EF4-FFF2-40B4-BE49-F238E27FC236}">
                  <a16:creationId xmlns="" xmlns:a16="http://schemas.microsoft.com/office/drawing/2014/main" id="{A34EC79E-5B8A-F47F-D1F9-CE2D8F6F0AB4}"/>
                </a:ext>
              </a:extLst>
            </p:cNvPr>
            <p:cNvSpPr/>
            <p:nvPr/>
          </p:nvSpPr>
          <p:spPr bwMode="auto">
            <a:xfrm>
              <a:off x="2084844" y="4817674"/>
              <a:ext cx="122515" cy="145594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90" name="도넛 37">
              <a:extLst>
                <a:ext uri="{FF2B5EF4-FFF2-40B4-BE49-F238E27FC236}">
                  <a16:creationId xmlns="" xmlns:a16="http://schemas.microsoft.com/office/drawing/2014/main" id="{3414C8C8-690F-0963-FBF3-249339C70C74}"/>
                </a:ext>
              </a:extLst>
            </p:cNvPr>
            <p:cNvSpPr/>
            <p:nvPr/>
          </p:nvSpPr>
          <p:spPr bwMode="auto">
            <a:xfrm>
              <a:off x="2065715" y="4795806"/>
              <a:ext cx="165381" cy="171661"/>
            </a:xfrm>
            <a:prstGeom prst="donut">
              <a:avLst>
                <a:gd name="adj" fmla="val 18481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</p:grpSp>
      <p:sp>
        <p:nvSpPr>
          <p:cNvPr id="93" name="TextBox 30">
            <a:extLst>
              <a:ext uri="{FF2B5EF4-FFF2-40B4-BE49-F238E27FC236}">
                <a16:creationId xmlns="" xmlns:a16="http://schemas.microsoft.com/office/drawing/2014/main" id="{568A52AA-93B3-D21A-2B67-33DE90F4A247}"/>
              </a:ext>
            </a:extLst>
          </p:cNvPr>
          <p:cNvSpPr txBox="1"/>
          <p:nvPr/>
        </p:nvSpPr>
        <p:spPr>
          <a:xfrm>
            <a:off x="5853038" y="1802417"/>
            <a:ext cx="1652262" cy="261610"/>
          </a:xfrm>
          <a:prstGeom prst="rect">
            <a:avLst/>
          </a:prstGeom>
          <a:solidFill>
            <a:srgbClr val="BBE0E3">
              <a:lumMod val="75000"/>
            </a:srgbClr>
          </a:solidFill>
          <a:ln w="12700"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As - Is</a:t>
            </a:r>
            <a:endParaRPr kumimoji="0" lang="ko-KR" altLang="en-US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95" name="TextBox 31">
            <a:extLst>
              <a:ext uri="{FF2B5EF4-FFF2-40B4-BE49-F238E27FC236}">
                <a16:creationId xmlns="" xmlns:a16="http://schemas.microsoft.com/office/drawing/2014/main" id="{5D8A22B8-E2D2-E783-AFC3-4B1E3BA7C7FD}"/>
              </a:ext>
            </a:extLst>
          </p:cNvPr>
          <p:cNvSpPr txBox="1"/>
          <p:nvPr/>
        </p:nvSpPr>
        <p:spPr>
          <a:xfrm>
            <a:off x="7630426" y="1785958"/>
            <a:ext cx="1652262" cy="261610"/>
          </a:xfrm>
          <a:prstGeom prst="rect">
            <a:avLst/>
          </a:prstGeom>
          <a:solidFill>
            <a:srgbClr val="BBE0E3">
              <a:lumMod val="75000"/>
            </a:srgbClr>
          </a:solidFill>
          <a:ln w="12700">
            <a:noFill/>
          </a:ln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To - Be</a:t>
            </a:r>
            <a:endParaRPr kumimoji="0" lang="ko-KR" altLang="en-US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97" name="TextBox 32">
            <a:extLst>
              <a:ext uri="{FF2B5EF4-FFF2-40B4-BE49-F238E27FC236}">
                <a16:creationId xmlns="" xmlns:a16="http://schemas.microsoft.com/office/drawing/2014/main" id="{8EDC9AE7-81D8-D9CB-D3C1-514CF0874117}"/>
              </a:ext>
            </a:extLst>
          </p:cNvPr>
          <p:cNvSpPr txBox="1"/>
          <p:nvPr/>
        </p:nvSpPr>
        <p:spPr>
          <a:xfrm>
            <a:off x="5853038" y="2177229"/>
            <a:ext cx="1652262" cy="1340666"/>
          </a:xfrm>
          <a:prstGeom prst="rect">
            <a:avLst/>
          </a:prstGeom>
          <a:solidFill>
            <a:srgbClr val="DAEDEF"/>
          </a:solidFill>
        </p:spPr>
        <p:txBody>
          <a:bodyPr wrap="square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Arial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1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차측 모니터링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: HTMS, GIS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Arial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2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차측 모니터링 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: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없음</a:t>
            </a:r>
          </a:p>
        </p:txBody>
      </p:sp>
      <p:sp>
        <p:nvSpPr>
          <p:cNvPr id="99" name="TextBox 33">
            <a:extLst>
              <a:ext uri="{FF2B5EF4-FFF2-40B4-BE49-F238E27FC236}">
                <a16:creationId xmlns="" xmlns:a16="http://schemas.microsoft.com/office/drawing/2014/main" id="{8973CBFC-283F-2661-6278-804B443FF703}"/>
              </a:ext>
            </a:extLst>
          </p:cNvPr>
          <p:cNvSpPr txBox="1"/>
          <p:nvPr/>
        </p:nvSpPr>
        <p:spPr>
          <a:xfrm>
            <a:off x="7630426" y="2159428"/>
            <a:ext cx="1652262" cy="1340667"/>
          </a:xfrm>
          <a:prstGeom prst="rect">
            <a:avLst/>
          </a:prstGeom>
          <a:solidFill>
            <a:srgbClr val="DAEDEF"/>
          </a:solidFill>
        </p:spPr>
        <p:txBody>
          <a:bodyPr wrap="square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Arial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1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차측 모니터링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: HTMS, GIS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Arial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2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차측 모니터링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: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난방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, </a:t>
            </a:r>
            <a:r>
              <a:rPr kumimoji="0" lang="ko-KR" alt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급탕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,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냉방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,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세대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(</a:t>
            </a:r>
            <a:r>
              <a:rPr kumimoji="0" lang="ko-KR" alt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스마트미터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Arial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Arial"/>
            </a:endParaRPr>
          </a:p>
        </p:txBody>
      </p:sp>
      <p:cxnSp>
        <p:nvCxnSpPr>
          <p:cNvPr id="101" name="직선 화살표 연결선 46">
            <a:extLst>
              <a:ext uri="{FF2B5EF4-FFF2-40B4-BE49-F238E27FC236}">
                <a16:creationId xmlns="" xmlns:a16="http://schemas.microsoft.com/office/drawing/2014/main" id="{DE3D6A2B-E40B-2F9C-5A51-B0FA684730AA}"/>
              </a:ext>
            </a:extLst>
          </p:cNvPr>
          <p:cNvCxnSpPr/>
          <p:nvPr/>
        </p:nvCxnSpPr>
        <p:spPr bwMode="auto">
          <a:xfrm flipH="1">
            <a:off x="5546826" y="1707411"/>
            <a:ext cx="10237" cy="2016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38028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lvl="0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13. [DX 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현황 및 추진 계획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]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- 공동주택 열수요 관리 시스템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75">
            <a:extLst>
              <a:ext uri="{FF2B5EF4-FFF2-40B4-BE49-F238E27FC236}">
                <a16:creationId xmlns="" xmlns:a16="http://schemas.microsoft.com/office/drawing/2014/main" id="{B7265D3F-E553-5293-E8ED-A9A8B158CA6A}"/>
              </a:ext>
            </a:extLst>
          </p:cNvPr>
          <p:cNvSpPr/>
          <p:nvPr/>
        </p:nvSpPr>
        <p:spPr>
          <a:xfrm>
            <a:off x="429069" y="809306"/>
            <a:ext cx="689655" cy="78418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배경</a:t>
            </a:r>
          </a:p>
        </p:txBody>
      </p:sp>
      <p:sp>
        <p:nvSpPr>
          <p:cNvPr id="7" name="직사각형 76">
            <a:extLst>
              <a:ext uri="{FF2B5EF4-FFF2-40B4-BE49-F238E27FC236}">
                <a16:creationId xmlns="" xmlns:a16="http://schemas.microsoft.com/office/drawing/2014/main" id="{76441CBA-A546-C66D-0FD7-1D82227C7D3C}"/>
              </a:ext>
            </a:extLst>
          </p:cNvPr>
          <p:cNvSpPr/>
          <p:nvPr/>
        </p:nvSpPr>
        <p:spPr>
          <a:xfrm>
            <a:off x="429917" y="1637989"/>
            <a:ext cx="688807" cy="298736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구축</a:t>
            </a:r>
            <a:endParaRPr kumimoji="0" lang="en-US" altLang="ko-KR" sz="1200" b="1" i="0" u="none" strike="noStrike" kern="1200" cap="none" spc="-5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사항</a:t>
            </a:r>
            <a:endParaRPr kumimoji="0" lang="en-US" altLang="ko-KR" sz="1200" b="1" i="0" u="none" strike="noStrike" kern="1200" cap="none" spc="-5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직사각형 77">
            <a:extLst>
              <a:ext uri="{FF2B5EF4-FFF2-40B4-BE49-F238E27FC236}">
                <a16:creationId xmlns="" xmlns:a16="http://schemas.microsoft.com/office/drawing/2014/main" id="{502E4597-8ADB-5E02-765C-56086FDCA847}"/>
              </a:ext>
            </a:extLst>
          </p:cNvPr>
          <p:cNvSpPr/>
          <p:nvPr/>
        </p:nvSpPr>
        <p:spPr>
          <a:xfrm>
            <a:off x="429069" y="5491348"/>
            <a:ext cx="689655" cy="116140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추진</a:t>
            </a:r>
            <a:endParaRPr kumimoji="0" lang="en-US" altLang="ko-KR" sz="1200" b="1" i="0" u="none" strike="noStrike" kern="1200" cap="none" spc="-5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계획</a:t>
            </a:r>
            <a:endParaRPr kumimoji="0" lang="en-US" altLang="ko-KR" sz="1200" b="1" i="0" u="none" strike="noStrike" kern="1200" cap="none" spc="-5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직사각형 82">
            <a:extLst>
              <a:ext uri="{FF2B5EF4-FFF2-40B4-BE49-F238E27FC236}">
                <a16:creationId xmlns="" xmlns:a16="http://schemas.microsoft.com/office/drawing/2014/main" id="{42E60841-32E0-ABB3-7186-BCDCAE037B6F}"/>
              </a:ext>
            </a:extLst>
          </p:cNvPr>
          <p:cNvSpPr/>
          <p:nvPr/>
        </p:nvSpPr>
        <p:spPr bwMode="auto">
          <a:xfrm>
            <a:off x="1240755" y="5486400"/>
            <a:ext cx="8137285" cy="1158239"/>
          </a:xfrm>
          <a:prstGeom prst="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3" name="직사각형 83">
            <a:extLst>
              <a:ext uri="{FF2B5EF4-FFF2-40B4-BE49-F238E27FC236}">
                <a16:creationId xmlns="" xmlns:a16="http://schemas.microsoft.com/office/drawing/2014/main" id="{B745D623-BDEE-ADCB-5577-D16F85A1404C}"/>
              </a:ext>
            </a:extLst>
          </p:cNvPr>
          <p:cNvSpPr/>
          <p:nvPr/>
        </p:nvSpPr>
        <p:spPr bwMode="auto">
          <a:xfrm>
            <a:off x="1240755" y="796150"/>
            <a:ext cx="8137285" cy="805088"/>
          </a:xfrm>
          <a:prstGeom prst="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285750" marR="0" lvl="0" indent="-200025" algn="l" defTabSz="914400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동절기 </a:t>
            </a: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고부하시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 </a:t>
            </a: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열부하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 감소를 유도하여 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PLB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가동시간을 감소시키는 수요관리 필요성이 대두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IBM Plex Sans KR Medium"/>
            </a:endParaRPr>
          </a:p>
          <a:p>
            <a:pPr marL="285750" marR="0" lvl="0" indent="-200025" algn="l" defTabSz="914400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스마트 계량기 도입 등 개별 세대의 열 데이터 관리가 가능한 환경 조성</a:t>
            </a:r>
            <a:endParaRPr kumimoji="0" lang="ko-KR" altLang="en-US" sz="12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86">
            <a:extLst>
              <a:ext uri="{FF2B5EF4-FFF2-40B4-BE49-F238E27FC236}">
                <a16:creationId xmlns="" xmlns:a16="http://schemas.microsoft.com/office/drawing/2014/main" id="{1150FE1A-B82B-89A6-C453-4375BBC945F2}"/>
              </a:ext>
            </a:extLst>
          </p:cNvPr>
          <p:cNvSpPr/>
          <p:nvPr/>
        </p:nvSpPr>
        <p:spPr bwMode="auto">
          <a:xfrm>
            <a:off x="1242320" y="1634579"/>
            <a:ext cx="8144187" cy="2988478"/>
          </a:xfrm>
          <a:prstGeom prst="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grpSp>
        <p:nvGrpSpPr>
          <p:cNvPr id="19" name="그룹 20">
            <a:extLst>
              <a:ext uri="{FF2B5EF4-FFF2-40B4-BE49-F238E27FC236}">
                <a16:creationId xmlns="" xmlns:a16="http://schemas.microsoft.com/office/drawing/2014/main" id="{07D49A71-DE10-B903-B382-B85891DAAD88}"/>
              </a:ext>
            </a:extLst>
          </p:cNvPr>
          <p:cNvGrpSpPr/>
          <p:nvPr/>
        </p:nvGrpSpPr>
        <p:grpSpPr>
          <a:xfrm>
            <a:off x="1552575" y="1783913"/>
            <a:ext cx="2524937" cy="1360200"/>
            <a:chOff x="2066924" y="1260998"/>
            <a:chExt cx="5305426" cy="4282552"/>
          </a:xfrm>
        </p:grpSpPr>
        <p:pic>
          <p:nvPicPr>
            <p:cNvPr id="17" name="그림 6">
              <a:extLst>
                <a:ext uri="{FF2B5EF4-FFF2-40B4-BE49-F238E27FC236}">
                  <a16:creationId xmlns="" xmlns:a16="http://schemas.microsoft.com/office/drawing/2014/main" id="{EA76768E-CBE0-ABD6-169A-D5BA64AE1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33650" y="1314450"/>
              <a:ext cx="4838700" cy="4229100"/>
            </a:xfrm>
            <a:prstGeom prst="rect">
              <a:avLst/>
            </a:prstGeom>
          </p:spPr>
        </p:pic>
        <p:pic>
          <p:nvPicPr>
            <p:cNvPr id="18" name="그림 8">
              <a:extLst>
                <a:ext uri="{FF2B5EF4-FFF2-40B4-BE49-F238E27FC236}">
                  <a16:creationId xmlns="" xmlns:a16="http://schemas.microsoft.com/office/drawing/2014/main" id="{D2D3835C-4400-B857-60BB-DE90B463F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66924" y="1260998"/>
              <a:ext cx="466725" cy="22860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A8C0FEC-261D-8CC2-2463-4E84127A1210}"/>
              </a:ext>
            </a:extLst>
          </p:cNvPr>
          <p:cNvSpPr txBox="1"/>
          <p:nvPr/>
        </p:nvSpPr>
        <p:spPr>
          <a:xfrm>
            <a:off x="1473310" y="3161090"/>
            <a:ext cx="2662429" cy="6001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180000" marR="0" lvl="0" indent="-1800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PLB </a:t>
            </a:r>
            <a:r>
              <a:rPr kumimoji="0" lang="ko-KR" altLang="en-US" sz="1100" b="1" i="0" u="none" strike="noStrike" kern="0" cap="none" spc="0" normalizeH="0" baseline="0" noProof="0" err="1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가동시</a:t>
            </a: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 변동비 </a:t>
            </a:r>
            <a:r>
              <a:rPr kumimoji="0" lang="ko-KR" altLang="en-US" sz="1100" b="1" i="0" u="none" strike="noStrike" kern="0" cap="none" spc="0" normalizeH="0" baseline="0" noProof="0" err="1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역마진에</a:t>
            </a: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 의한 </a:t>
            </a: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/>
            </a:r>
            <a:b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</a:b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공헌이익 감소</a:t>
            </a: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(</a:t>
            </a: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생산단가</a:t>
            </a: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&gt;</a:t>
            </a: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판매단가</a:t>
            </a: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)</a:t>
            </a:r>
            <a:endParaRPr kumimoji="0" lang="ko-KR" altLang="en-US" sz="11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IBM Plex Sans KR Medium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16C444E-0A36-3304-7A67-32608E70A562}"/>
              </a:ext>
            </a:extLst>
          </p:cNvPr>
          <p:cNvSpPr txBox="1"/>
          <p:nvPr/>
        </p:nvSpPr>
        <p:spPr>
          <a:xfrm>
            <a:off x="1549051" y="4020080"/>
            <a:ext cx="2530328" cy="507832"/>
          </a:xfrm>
          <a:prstGeom prst="rect">
            <a:avLst/>
          </a:prstGeom>
          <a:solidFill>
            <a:srgbClr val="0DC5FF"/>
          </a:solidFill>
          <a:ln w="95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ko-KR"/>
            </a:defPPr>
            <a:lvl1pPr algn="ctr">
              <a:defRPr sz="1200" b="1" ker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동절기 </a:t>
            </a: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고부하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시 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err="1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열부하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감소를 위한 수요관리 필요</a:t>
            </a:r>
          </a:p>
        </p:txBody>
      </p:sp>
      <p:cxnSp>
        <p:nvCxnSpPr>
          <p:cNvPr id="25" name="직선 화살표 연결선 92">
            <a:extLst>
              <a:ext uri="{FF2B5EF4-FFF2-40B4-BE49-F238E27FC236}">
                <a16:creationId xmlns="" xmlns:a16="http://schemas.microsoft.com/office/drawing/2014/main" id="{D242422A-F7D7-FC75-A000-02032801FF68}"/>
              </a:ext>
            </a:extLst>
          </p:cNvPr>
          <p:cNvCxnSpPr/>
          <p:nvPr/>
        </p:nvCxnSpPr>
        <p:spPr bwMode="auto">
          <a:xfrm flipH="1">
            <a:off x="4449640" y="1854887"/>
            <a:ext cx="10237" cy="2664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직사각형 94">
            <a:extLst>
              <a:ext uri="{FF2B5EF4-FFF2-40B4-BE49-F238E27FC236}">
                <a16:creationId xmlns="" xmlns:a16="http://schemas.microsoft.com/office/drawing/2014/main" id="{FB2A2ABF-5D4D-38F9-9FB9-CFE9E0B54489}"/>
              </a:ext>
            </a:extLst>
          </p:cNvPr>
          <p:cNvSpPr/>
          <p:nvPr/>
        </p:nvSpPr>
        <p:spPr>
          <a:xfrm>
            <a:off x="429069" y="4674107"/>
            <a:ext cx="689655" cy="74868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기대</a:t>
            </a:r>
            <a:endParaRPr kumimoji="0" lang="en-US" altLang="ko-KR" sz="1200" b="1" i="0" u="none" strike="noStrike" kern="1200" cap="none" spc="-5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효과</a:t>
            </a:r>
            <a:endParaRPr kumimoji="0" lang="en-US" altLang="ko-KR" sz="1200" b="1" i="0" u="none" strike="noStrike" kern="1200" cap="none" spc="-5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1781FFC-4BFD-CF5E-A3A4-6D0D4C361B51}"/>
              </a:ext>
            </a:extLst>
          </p:cNvPr>
          <p:cNvSpPr txBox="1"/>
          <p:nvPr/>
        </p:nvSpPr>
        <p:spPr>
          <a:xfrm>
            <a:off x="4736977" y="2352647"/>
            <a:ext cx="4123786" cy="16158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9705" marR="0" lvl="0" indent="-17970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솔루션 업체 조사</a:t>
            </a: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100" b="1" i="0" u="none" strike="noStrike" kern="0" cap="none" spc="0" normalizeH="0" baseline="0" noProof="0" err="1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케빈랩</a:t>
            </a: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79705" marR="0" lvl="0" indent="-17970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고객 재정의</a:t>
            </a: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</a:t>
            </a: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관리사무소</a:t>
            </a: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→</a:t>
            </a: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개별 세대</a:t>
            </a: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 </a:t>
            </a: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자체 워크샵 진행 예정</a:t>
            </a:r>
            <a:endParaRPr kumimoji="0" lang="en-US" altLang="ko-KR" sz="11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179705" marR="0" lvl="0" indent="-17970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열수요 관리 시스템(Heat DR) 개발</a:t>
            </a:r>
            <a:endParaRPr kumimoji="0" lang="en-US" altLang="ko-KR" sz="11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9705" marR="0" lvl="0" indent="-17970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Malgun Gothic"/>
                <a:ea typeface="Malgun Gothic"/>
                <a:cs typeface="+mn-cs"/>
              </a:rPr>
              <a:t>시범 적용 단지 선정하여 구축 효과 확인</a:t>
            </a:r>
            <a:endParaRPr kumimoji="0" lang="en-US" altLang="ko-KR" sz="11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Malgun Gothic"/>
              <a:ea typeface="Malgun Gothic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Malgun Gothic"/>
                <a:ea typeface="HY헤드라인M"/>
                <a:cs typeface="+mn-cs"/>
              </a:rPr>
              <a:t>    (</a:t>
            </a:r>
            <a:r>
              <a:rPr kumimoji="0" lang="ko-KR" altLang="en-US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Malgun Gothic"/>
                <a:ea typeface="Malgun Gothic"/>
                <a:cs typeface="+mn-cs"/>
              </a:rPr>
              <a:t>사용자설비 모니터링 시스템과 연계 검토</a:t>
            </a:r>
            <a:r>
              <a:rPr kumimoji="0" lang="en-US" altLang="ko-KR" sz="11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Malgun Gothic"/>
                <a:ea typeface="HY헤드라인M"/>
                <a:cs typeface="+mn-cs"/>
              </a:rPr>
              <a:t>)</a:t>
            </a:r>
          </a:p>
          <a:p>
            <a:pPr marL="179705" marR="0" lvl="0" indent="-17970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1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HY헤드라인M"/>
              <a:cs typeface="+mn-cs"/>
            </a:endParaRPr>
          </a:p>
        </p:txBody>
      </p:sp>
      <p:sp>
        <p:nvSpPr>
          <p:cNvPr id="31" name="직사각형 100">
            <a:extLst>
              <a:ext uri="{FF2B5EF4-FFF2-40B4-BE49-F238E27FC236}">
                <a16:creationId xmlns="" xmlns:a16="http://schemas.microsoft.com/office/drawing/2014/main" id="{D83DC29E-3ACB-7AC8-85A0-36A7D50B3497}"/>
              </a:ext>
            </a:extLst>
          </p:cNvPr>
          <p:cNvSpPr/>
          <p:nvPr/>
        </p:nvSpPr>
        <p:spPr>
          <a:xfrm>
            <a:off x="4802062" y="2060848"/>
            <a:ext cx="1332519" cy="302906"/>
          </a:xfrm>
          <a:prstGeom prst="rect">
            <a:avLst/>
          </a:prstGeom>
          <a:solidFill>
            <a:srgbClr val="0DC5FF"/>
          </a:solidFill>
          <a:ln w="95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추진 방향</a:t>
            </a:r>
          </a:p>
        </p:txBody>
      </p:sp>
      <p:sp>
        <p:nvSpPr>
          <p:cNvPr id="33" name="직사각형 46">
            <a:extLst>
              <a:ext uri="{FF2B5EF4-FFF2-40B4-BE49-F238E27FC236}">
                <a16:creationId xmlns="" xmlns:a16="http://schemas.microsoft.com/office/drawing/2014/main" id="{74024A60-87CF-4BC6-C65B-7FE6D36A15A6}"/>
              </a:ext>
            </a:extLst>
          </p:cNvPr>
          <p:cNvSpPr/>
          <p:nvPr/>
        </p:nvSpPr>
        <p:spPr bwMode="auto">
          <a:xfrm>
            <a:off x="1240755" y="4672661"/>
            <a:ext cx="8137285" cy="749975"/>
          </a:xfrm>
          <a:prstGeom prst="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285750" marR="0" lvl="0" indent="-200025" algn="l" defTabSz="914400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Peak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부하 감소를 통한 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PLB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운영 최소화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IBM Plex Sans KR Medium"/>
            </a:endParaRPr>
          </a:p>
          <a:p>
            <a:pPr marL="285750" marR="0" lvl="0" indent="-200025" algn="l" defTabSz="914400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IBM Plex Sans KR Medium"/>
              </a:rPr>
              <a:t>개별세대 고객 데이터를 활용한 다양한 서비스 제공 및 사업 영역 발굴</a:t>
            </a:r>
            <a:endParaRPr kumimoji="0" lang="ko-KR" altLang="en-US" sz="12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5" name="직선 화살표 연결선 98">
            <a:extLst>
              <a:ext uri="{FF2B5EF4-FFF2-40B4-BE49-F238E27FC236}">
                <a16:creationId xmlns="" xmlns:a16="http://schemas.microsoft.com/office/drawing/2014/main" id="{43258E77-0988-EB16-4C55-7DEC773A0291}"/>
              </a:ext>
            </a:extLst>
          </p:cNvPr>
          <p:cNvCxnSpPr/>
          <p:nvPr/>
        </p:nvCxnSpPr>
        <p:spPr bwMode="auto">
          <a:xfrm>
            <a:off x="1660763" y="5948588"/>
            <a:ext cx="7200000" cy="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oval" w="med" len="med"/>
            <a:tailEnd type="triangle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A7AC7850-D699-5905-2935-77585C933D0B}"/>
              </a:ext>
            </a:extLst>
          </p:cNvPr>
          <p:cNvSpPr txBox="1"/>
          <p:nvPr/>
        </p:nvSpPr>
        <p:spPr>
          <a:xfrm>
            <a:off x="1811700" y="6068226"/>
            <a:ext cx="1642353" cy="5459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동절기 열수요</a:t>
            </a: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IBM Plex Sans KR Medium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관리 검토</a:t>
            </a: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IBM Plex Sans KR Medium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DFB1337-9E27-FD50-B430-AE216F04BC8C}"/>
              </a:ext>
            </a:extLst>
          </p:cNvPr>
          <p:cNvSpPr txBox="1"/>
          <p:nvPr/>
        </p:nvSpPr>
        <p:spPr>
          <a:xfrm>
            <a:off x="2335114" y="5540092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’23.2</a:t>
            </a:r>
            <a:endParaRPr kumimoji="0" lang="ko-KR" altLang="en-US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43" name="그룹 103">
            <a:extLst>
              <a:ext uri="{FF2B5EF4-FFF2-40B4-BE49-F238E27FC236}">
                <a16:creationId xmlns="" xmlns:a16="http://schemas.microsoft.com/office/drawing/2014/main" id="{3961A54E-AF6E-B750-F34A-B68D292FB2D5}"/>
              </a:ext>
            </a:extLst>
          </p:cNvPr>
          <p:cNvGrpSpPr/>
          <p:nvPr/>
        </p:nvGrpSpPr>
        <p:grpSpPr>
          <a:xfrm>
            <a:off x="2532679" y="5864204"/>
            <a:ext cx="165381" cy="156056"/>
            <a:chOff x="2065715" y="4795806"/>
            <a:chExt cx="165381" cy="171661"/>
          </a:xfrm>
        </p:grpSpPr>
        <p:sp>
          <p:nvSpPr>
            <p:cNvPr id="41" name="순서도: 연결자 104">
              <a:extLst>
                <a:ext uri="{FF2B5EF4-FFF2-40B4-BE49-F238E27FC236}">
                  <a16:creationId xmlns="" xmlns:a16="http://schemas.microsoft.com/office/drawing/2014/main" id="{EE0C49DD-307B-3524-6740-E92908DFE9F8}"/>
                </a:ext>
              </a:extLst>
            </p:cNvPr>
            <p:cNvSpPr/>
            <p:nvPr/>
          </p:nvSpPr>
          <p:spPr bwMode="auto">
            <a:xfrm>
              <a:off x="2084844" y="4830308"/>
              <a:ext cx="122515" cy="120325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42" name="도넛 105">
              <a:extLst>
                <a:ext uri="{FF2B5EF4-FFF2-40B4-BE49-F238E27FC236}">
                  <a16:creationId xmlns="" xmlns:a16="http://schemas.microsoft.com/office/drawing/2014/main" id="{1C5B815E-D5A5-F36B-CB09-B98884F3E68A}"/>
                </a:ext>
              </a:extLst>
            </p:cNvPr>
            <p:cNvSpPr/>
            <p:nvPr/>
          </p:nvSpPr>
          <p:spPr bwMode="auto">
            <a:xfrm>
              <a:off x="2065715" y="4795806"/>
              <a:ext cx="165381" cy="171661"/>
            </a:xfrm>
            <a:prstGeom prst="donut">
              <a:avLst>
                <a:gd name="adj" fmla="val 18481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8A74F4B-48DE-BC56-3665-625E20E748E2}"/>
              </a:ext>
            </a:extLst>
          </p:cNvPr>
          <p:cNvSpPr txBox="1"/>
          <p:nvPr/>
        </p:nvSpPr>
        <p:spPr>
          <a:xfrm>
            <a:off x="4140643" y="5540092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’23.11</a:t>
            </a:r>
            <a:endParaRPr kumimoji="0" lang="ko-KR" altLang="en-US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49" name="그룹 108">
            <a:extLst>
              <a:ext uri="{FF2B5EF4-FFF2-40B4-BE49-F238E27FC236}">
                <a16:creationId xmlns="" xmlns:a16="http://schemas.microsoft.com/office/drawing/2014/main" id="{733CBF8C-6E8D-5E9D-47C3-573F2C3EF91B}"/>
              </a:ext>
            </a:extLst>
          </p:cNvPr>
          <p:cNvGrpSpPr/>
          <p:nvPr/>
        </p:nvGrpSpPr>
        <p:grpSpPr>
          <a:xfrm>
            <a:off x="4358792" y="5864204"/>
            <a:ext cx="165381" cy="156056"/>
            <a:chOff x="2065715" y="4795806"/>
            <a:chExt cx="165381" cy="171661"/>
          </a:xfrm>
        </p:grpSpPr>
        <p:sp>
          <p:nvSpPr>
            <p:cNvPr id="47" name="순서도: 연결자 109">
              <a:extLst>
                <a:ext uri="{FF2B5EF4-FFF2-40B4-BE49-F238E27FC236}">
                  <a16:creationId xmlns="" xmlns:a16="http://schemas.microsoft.com/office/drawing/2014/main" id="{EDC54F26-02AD-DB9F-2E0F-AB6801C3D169}"/>
                </a:ext>
              </a:extLst>
            </p:cNvPr>
            <p:cNvSpPr/>
            <p:nvPr/>
          </p:nvSpPr>
          <p:spPr bwMode="auto">
            <a:xfrm>
              <a:off x="2084844" y="4817674"/>
              <a:ext cx="122515" cy="145594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48" name="도넛 110">
              <a:extLst>
                <a:ext uri="{FF2B5EF4-FFF2-40B4-BE49-F238E27FC236}">
                  <a16:creationId xmlns="" xmlns:a16="http://schemas.microsoft.com/office/drawing/2014/main" id="{0A85054E-61A3-4ABA-F94B-785006D87089}"/>
                </a:ext>
              </a:extLst>
            </p:cNvPr>
            <p:cNvSpPr/>
            <p:nvPr/>
          </p:nvSpPr>
          <p:spPr bwMode="auto">
            <a:xfrm>
              <a:off x="2065715" y="4795806"/>
              <a:ext cx="165381" cy="171661"/>
            </a:xfrm>
            <a:prstGeom prst="donut">
              <a:avLst>
                <a:gd name="adj" fmla="val 18481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3CDAF291-18CE-7391-7DB7-A52255A39F37}"/>
              </a:ext>
            </a:extLst>
          </p:cNvPr>
          <p:cNvSpPr txBox="1"/>
          <p:nvPr/>
        </p:nvSpPr>
        <p:spPr>
          <a:xfrm>
            <a:off x="5791407" y="5540092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’23.12</a:t>
            </a:r>
            <a:endParaRPr kumimoji="0" lang="ko-KR" altLang="en-US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55" name="그룹 112">
            <a:extLst>
              <a:ext uri="{FF2B5EF4-FFF2-40B4-BE49-F238E27FC236}">
                <a16:creationId xmlns="" xmlns:a16="http://schemas.microsoft.com/office/drawing/2014/main" id="{BA975544-0B93-CCE7-94F5-6E59C4463120}"/>
              </a:ext>
            </a:extLst>
          </p:cNvPr>
          <p:cNvGrpSpPr/>
          <p:nvPr/>
        </p:nvGrpSpPr>
        <p:grpSpPr>
          <a:xfrm>
            <a:off x="6012911" y="5864204"/>
            <a:ext cx="165381" cy="156056"/>
            <a:chOff x="2065715" y="4795806"/>
            <a:chExt cx="165381" cy="171661"/>
          </a:xfrm>
        </p:grpSpPr>
        <p:sp>
          <p:nvSpPr>
            <p:cNvPr id="53" name="순서도: 연결자 113">
              <a:extLst>
                <a:ext uri="{FF2B5EF4-FFF2-40B4-BE49-F238E27FC236}">
                  <a16:creationId xmlns="" xmlns:a16="http://schemas.microsoft.com/office/drawing/2014/main" id="{EFAC002C-1030-DBA2-3B0A-0589F0EF9657}"/>
                </a:ext>
              </a:extLst>
            </p:cNvPr>
            <p:cNvSpPr/>
            <p:nvPr/>
          </p:nvSpPr>
          <p:spPr bwMode="auto">
            <a:xfrm>
              <a:off x="2084844" y="4835777"/>
              <a:ext cx="122515" cy="109386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54" name="도넛 114">
              <a:extLst>
                <a:ext uri="{FF2B5EF4-FFF2-40B4-BE49-F238E27FC236}">
                  <a16:creationId xmlns="" xmlns:a16="http://schemas.microsoft.com/office/drawing/2014/main" id="{BB2A6A1E-ED1B-C909-FB9C-043A26613CAD}"/>
                </a:ext>
              </a:extLst>
            </p:cNvPr>
            <p:cNvSpPr/>
            <p:nvPr/>
          </p:nvSpPr>
          <p:spPr bwMode="auto">
            <a:xfrm>
              <a:off x="2065715" y="4795806"/>
              <a:ext cx="165381" cy="171661"/>
            </a:xfrm>
            <a:prstGeom prst="donut">
              <a:avLst>
                <a:gd name="adj" fmla="val 18481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0C9E1DAB-B863-A270-1C4C-1ACBA6C0293F}"/>
              </a:ext>
            </a:extLst>
          </p:cNvPr>
          <p:cNvSpPr txBox="1"/>
          <p:nvPr/>
        </p:nvSpPr>
        <p:spPr>
          <a:xfrm>
            <a:off x="7416512" y="5540092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’24.03</a:t>
            </a:r>
            <a:endParaRPr kumimoji="0" lang="ko-KR" altLang="en-US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61" name="그룹 117">
            <a:extLst>
              <a:ext uri="{FF2B5EF4-FFF2-40B4-BE49-F238E27FC236}">
                <a16:creationId xmlns="" xmlns:a16="http://schemas.microsoft.com/office/drawing/2014/main" id="{8E89C644-4F58-7156-B7C4-A3A395D5A9CC}"/>
              </a:ext>
            </a:extLst>
          </p:cNvPr>
          <p:cNvGrpSpPr/>
          <p:nvPr/>
        </p:nvGrpSpPr>
        <p:grpSpPr>
          <a:xfrm>
            <a:off x="7688923" y="5864204"/>
            <a:ext cx="165381" cy="156056"/>
            <a:chOff x="2065715" y="4795806"/>
            <a:chExt cx="165381" cy="171661"/>
          </a:xfrm>
        </p:grpSpPr>
        <p:sp>
          <p:nvSpPr>
            <p:cNvPr id="59" name="순서도: 연결자 118">
              <a:extLst>
                <a:ext uri="{FF2B5EF4-FFF2-40B4-BE49-F238E27FC236}">
                  <a16:creationId xmlns="" xmlns:a16="http://schemas.microsoft.com/office/drawing/2014/main" id="{376E3B3F-F7F9-B37C-BA06-C1E70E3EED88}"/>
                </a:ext>
              </a:extLst>
            </p:cNvPr>
            <p:cNvSpPr/>
            <p:nvPr/>
          </p:nvSpPr>
          <p:spPr bwMode="auto">
            <a:xfrm>
              <a:off x="2084844" y="4835777"/>
              <a:ext cx="122515" cy="109386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60" name="도넛 119">
              <a:extLst>
                <a:ext uri="{FF2B5EF4-FFF2-40B4-BE49-F238E27FC236}">
                  <a16:creationId xmlns="" xmlns:a16="http://schemas.microsoft.com/office/drawing/2014/main" id="{ECA26FE3-3459-6550-8FEC-7AC86064B443}"/>
                </a:ext>
              </a:extLst>
            </p:cNvPr>
            <p:cNvSpPr/>
            <p:nvPr/>
          </p:nvSpPr>
          <p:spPr bwMode="auto">
            <a:xfrm>
              <a:off x="2065715" y="4795806"/>
              <a:ext cx="165381" cy="171661"/>
            </a:xfrm>
            <a:prstGeom prst="donut">
              <a:avLst>
                <a:gd name="adj" fmla="val 18481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</p:grpSp>
      <p:sp>
        <p:nvSpPr>
          <p:cNvPr id="63" name="이등변 삼각형 121">
            <a:extLst>
              <a:ext uri="{FF2B5EF4-FFF2-40B4-BE49-F238E27FC236}">
                <a16:creationId xmlns="" xmlns:a16="http://schemas.microsoft.com/office/drawing/2014/main" id="{B2D5BD24-4DF3-94F9-4910-AA030DE0CB81}"/>
              </a:ext>
            </a:extLst>
          </p:cNvPr>
          <p:cNvSpPr/>
          <p:nvPr/>
        </p:nvSpPr>
        <p:spPr>
          <a:xfrm rot="10800000">
            <a:off x="2647704" y="3796158"/>
            <a:ext cx="465004" cy="164463"/>
          </a:xfrm>
          <a:prstGeom prst="triangle">
            <a:avLst>
              <a:gd name="adj" fmla="val 51412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HY헤드라인M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7BBDB1A-D0F5-71D0-EE0D-01CD868317DF}"/>
              </a:ext>
            </a:extLst>
          </p:cNvPr>
          <p:cNvSpPr txBox="1"/>
          <p:nvPr/>
        </p:nvSpPr>
        <p:spPr>
          <a:xfrm>
            <a:off x="3910996" y="6054986"/>
            <a:ext cx="1019772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고객재정의</a:t>
            </a: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IBM Plex Sans KR Medium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워크샵</a:t>
            </a: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IBM Plex Sans KR Medium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F66A245E-4B94-789D-74D9-97640D67617A}"/>
              </a:ext>
            </a:extLst>
          </p:cNvPr>
          <p:cNvSpPr txBox="1"/>
          <p:nvPr/>
        </p:nvSpPr>
        <p:spPr>
          <a:xfrm>
            <a:off x="5241032" y="6051811"/>
            <a:ext cx="1642353" cy="572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플랫폼 구축비용</a:t>
            </a: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IBM Plex Sans KR Medium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업체 검토</a:t>
            </a: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IBM Plex Sans KR Medium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6307776D-01CB-76F3-9E94-1E85FC3A8597}"/>
              </a:ext>
            </a:extLst>
          </p:cNvPr>
          <p:cNvSpPr txBox="1"/>
          <p:nvPr/>
        </p:nvSpPr>
        <p:spPr>
          <a:xfrm>
            <a:off x="6960195" y="5938878"/>
            <a:ext cx="2320576" cy="78604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프로토타입 제작</a:t>
            </a: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IBM Plex Sans KR Medium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(</a:t>
            </a: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IBM Plex Sans KR Medium"/>
              </a:rPr>
              <a:t>사용자설비 모니터링 시스템 연계 검토)</a:t>
            </a: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IBM Plex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41715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7149958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참고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14. [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환경변화 대응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] - SCR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저온촉매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399CD9D-EBD6-B260-A9BC-4E8C75B90C72}"/>
              </a:ext>
            </a:extLst>
          </p:cNvPr>
          <p:cNvSpPr/>
          <p:nvPr/>
        </p:nvSpPr>
        <p:spPr>
          <a:xfrm>
            <a:off x="451820" y="5262888"/>
            <a:ext cx="681187" cy="12902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기술</a:t>
            </a: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개발</a:t>
            </a: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5FD39E4D-4701-3F8E-9463-697F045EBD18}"/>
              </a:ext>
            </a:extLst>
          </p:cNvPr>
          <p:cNvSpPr/>
          <p:nvPr/>
        </p:nvSpPr>
        <p:spPr>
          <a:xfrm>
            <a:off x="1253232" y="5260803"/>
            <a:ext cx="8141258" cy="130933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36000" marR="0" lvl="0" indent="-18000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25771" y="2276384"/>
            <a:ext cx="14091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설치 현황</a:t>
            </a: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</a:t>
            </a: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rgbClr val="ACCBF9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472426" y="5740400"/>
          <a:ext cx="7507861" cy="7026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5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600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600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600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600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27340">
                <a:tc rowSpan="2">
                  <a:txBody>
                    <a:bodyPr/>
                    <a:lstStyle/>
                    <a:p>
                      <a:pPr algn="ctr" fontAlgn="ctr"/>
                      <a:endParaRPr lang="ko-KR" altLang="en-US" sz="1200" b="1" kern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現 적용 촉매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개발목표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58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7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180</a:t>
                      </a:r>
                      <a:r>
                        <a:rPr lang="ko-KR" altLang="en-US" sz="1200" b="1" kern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℃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240</a:t>
                      </a:r>
                      <a:r>
                        <a:rPr lang="ko-KR" altLang="en-US" sz="1200" b="1" kern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℃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180</a:t>
                      </a:r>
                      <a:r>
                        <a:rPr lang="ko-KR" altLang="en-US" sz="1200" b="1" kern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℃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5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240</a:t>
                      </a:r>
                      <a:r>
                        <a:rPr lang="ko-KR" altLang="en-US" sz="1200" b="1" kern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℃</a:t>
                      </a:r>
                      <a:endParaRPr lang="en-US" altLang="ko-KR" sz="1200" b="1" kern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58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80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kern="0" err="1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탈질효율</a:t>
                      </a:r>
                      <a:endParaRPr lang="ko-KR" altLang="en-US" sz="1200" b="1" kern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40%</a:t>
                      </a:r>
                      <a:endParaRPr lang="ko-KR" altLang="en-US" sz="1200" b="1" kern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kern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90%</a:t>
                      </a:r>
                      <a:endParaRPr lang="ko-KR" altLang="en-US" sz="1200" b="1" kern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90%</a:t>
                      </a:r>
                      <a:endParaRPr lang="ko-KR" altLang="en-US" sz="1200" b="1" kern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1" kern="0">
                          <a:gradFill>
                            <a:gsLst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92%</a:t>
                      </a:r>
                      <a:endParaRPr lang="ko-KR" altLang="en-US" sz="1200" b="1" kern="0">
                        <a:gradFill>
                          <a:gsLst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6791222" y="6581640"/>
            <a:ext cx="2733441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 SCR(Selective Catalytic Reduction : </a:t>
            </a:r>
            <a:r>
              <a:rPr kumimoji="0" lang="ko-KR" altLang="en-US" sz="7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질소산화물 저감장치</a:t>
            </a:r>
            <a:r>
              <a:rPr kumimoji="0" lang="en-US" altLang="ko-KR" sz="7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309B34D-BFA7-FDAE-8768-24515C0BE8D5}"/>
              </a:ext>
            </a:extLst>
          </p:cNvPr>
          <p:cNvSpPr/>
          <p:nvPr/>
        </p:nvSpPr>
        <p:spPr>
          <a:xfrm>
            <a:off x="455389" y="1668349"/>
            <a:ext cx="681187" cy="49480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PAIN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POINT</a:t>
            </a:r>
            <a:endParaRPr kumimoji="0" lang="ko-KR" altLang="en-US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C74238F-E308-CFB1-9735-7F0AC393AD02}"/>
              </a:ext>
            </a:extLst>
          </p:cNvPr>
          <p:cNvSpPr/>
          <p:nvPr/>
        </p:nvSpPr>
        <p:spPr>
          <a:xfrm>
            <a:off x="1253232" y="1658693"/>
            <a:ext cx="8141258" cy="49510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266700" marR="0" lvl="0" indent="-17780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기동초기 저온구간에서 발생되는 다량의 질소산화물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(NOX)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저감기술 부족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0309B34D-BFA7-FDAE-8768-24515C0BE8D5}"/>
              </a:ext>
            </a:extLst>
          </p:cNvPr>
          <p:cNvSpPr/>
          <p:nvPr/>
        </p:nvSpPr>
        <p:spPr>
          <a:xfrm>
            <a:off x="449965" y="909293"/>
            <a:ext cx="681187" cy="65860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SCR</a:t>
            </a:r>
            <a:endParaRPr kumimoji="0" lang="ko-KR" altLang="en-US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6C74238F-E308-CFB1-9735-7F0AC393AD02}"/>
              </a:ext>
            </a:extLst>
          </p:cNvPr>
          <p:cNvSpPr/>
          <p:nvPr/>
        </p:nvSpPr>
        <p:spPr>
          <a:xfrm>
            <a:off x="1247808" y="909038"/>
            <a:ext cx="8141258" cy="65885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285750" marR="0" lvl="0" indent="-200025" algn="l" defTabSz="914400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화석연료 연소 → 발생하는 질소산화물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(NOX)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탈질 기술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00025" algn="l" defTabSz="914400" rtl="0" eaLnBrk="1" fontAlgn="auto" latinLnBrk="1" hangingPunct="1">
              <a:lnSpc>
                <a:spcPts val="23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환원제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암모니아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)+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촉매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+NOX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→ 질소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(N2)+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수증기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(H2O)</a:t>
            </a:r>
            <a:endParaRPr kumimoji="0" lang="ko-KR" altLang="en-US" sz="12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1399CD9D-EBD6-B260-A9BC-4E8C75B90C72}"/>
              </a:ext>
            </a:extLst>
          </p:cNvPr>
          <p:cNvSpPr/>
          <p:nvPr/>
        </p:nvSpPr>
        <p:spPr>
          <a:xfrm>
            <a:off x="449965" y="2258265"/>
            <a:ext cx="681187" cy="291050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추진</a:t>
            </a: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현황</a:t>
            </a: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5FD39E4D-4701-3F8E-9463-697F045EBD18}"/>
              </a:ext>
            </a:extLst>
          </p:cNvPr>
          <p:cNvSpPr/>
          <p:nvPr/>
        </p:nvSpPr>
        <p:spPr>
          <a:xfrm>
            <a:off x="1253232" y="2257075"/>
            <a:ext cx="3915792" cy="291169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36000" marR="0" lvl="0" indent="-18000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377422" y="2639959"/>
            <a:ext cx="3719593" cy="2247855"/>
            <a:chOff x="3247607" y="2285230"/>
            <a:chExt cx="3775389" cy="2016376"/>
          </a:xfrm>
        </p:grpSpPr>
        <p:cxnSp>
          <p:nvCxnSpPr>
            <p:cNvPr id="18" name="직선 연결선 17"/>
            <p:cNvCxnSpPr/>
            <p:nvPr/>
          </p:nvCxnSpPr>
          <p:spPr bwMode="auto">
            <a:xfrm>
              <a:off x="3758306" y="3841076"/>
              <a:ext cx="1220961" cy="0"/>
            </a:xfrm>
            <a:prstGeom prst="line">
              <a:avLst/>
            </a:prstGeom>
            <a:noFill/>
            <a:ln w="349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사다리꼴 18"/>
            <p:cNvSpPr/>
            <p:nvPr/>
          </p:nvSpPr>
          <p:spPr bwMode="auto">
            <a:xfrm rot="16200000" flipH="1">
              <a:off x="4804642" y="3556690"/>
              <a:ext cx="576064" cy="576064"/>
            </a:xfrm>
            <a:prstGeom prst="trapezoid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rgbClr val="00B0F0"/>
                </a:gs>
              </a:gsLst>
              <a:path path="circle">
                <a:fillToRect l="50000" t="-80000" r="50000" b="180000"/>
              </a:path>
              <a:tileRect/>
            </a:gra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0" name="사다리꼴 19"/>
            <p:cNvSpPr/>
            <p:nvPr/>
          </p:nvSpPr>
          <p:spPr bwMode="auto">
            <a:xfrm rot="5400000">
              <a:off x="4039101" y="3527924"/>
              <a:ext cx="576064" cy="633597"/>
            </a:xfrm>
            <a:prstGeom prst="trapezoid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1" name="타원 20"/>
            <p:cNvSpPr/>
            <p:nvPr/>
          </p:nvSpPr>
          <p:spPr bwMode="auto">
            <a:xfrm>
              <a:off x="3492665" y="3708407"/>
              <a:ext cx="258987" cy="25898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426418" y="3716027"/>
              <a:ext cx="33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G</a:t>
              </a:r>
            </a:p>
          </p:txBody>
        </p:sp>
        <p:sp>
          <p:nvSpPr>
            <p:cNvPr id="23" name="한쪽 모서리가 잘린 사각형 22"/>
            <p:cNvSpPr/>
            <p:nvPr/>
          </p:nvSpPr>
          <p:spPr bwMode="auto">
            <a:xfrm flipH="1">
              <a:off x="5668738" y="2988327"/>
              <a:ext cx="1008112" cy="1144427"/>
            </a:xfrm>
            <a:prstGeom prst="snip1Rect">
              <a:avLst>
                <a:gd name="adj" fmla="val 50000"/>
              </a:avLst>
            </a:prstGeom>
            <a:gradFill flip="none" rotWithShape="1">
              <a:gsLst>
                <a:gs pos="0">
                  <a:srgbClr val="FF0000"/>
                </a:gs>
                <a:gs pos="48000">
                  <a:srgbClr val="FF6600"/>
                </a:gs>
                <a:gs pos="100000">
                  <a:srgbClr val="FFC000"/>
                </a:gs>
              </a:gsLst>
              <a:lin ang="10800000" scaled="0"/>
              <a:tileRect/>
            </a:gra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1" t="23958" r="31470" b="24209"/>
            <a:stretch/>
          </p:blipFill>
          <p:spPr>
            <a:xfrm rot="5400000">
              <a:off x="5453000" y="3552730"/>
              <a:ext cx="132218" cy="186184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1" t="23958" r="31470" b="24209"/>
            <a:stretch/>
          </p:blipFill>
          <p:spPr>
            <a:xfrm rot="5400000">
              <a:off x="5454749" y="3689044"/>
              <a:ext cx="132218" cy="18618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1" t="23958" r="31470" b="24209"/>
            <a:stretch/>
          </p:blipFill>
          <p:spPr>
            <a:xfrm rot="5400000">
              <a:off x="5456498" y="3825358"/>
              <a:ext cx="132218" cy="18618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21" t="23958" r="31470" b="24209"/>
            <a:stretch/>
          </p:blipFill>
          <p:spPr>
            <a:xfrm rot="5400000">
              <a:off x="5460728" y="3957576"/>
              <a:ext cx="132218" cy="186184"/>
            </a:xfrm>
            <a:prstGeom prst="rect">
              <a:avLst/>
            </a:prstGeom>
          </p:spPr>
        </p:pic>
        <p:cxnSp>
          <p:nvCxnSpPr>
            <p:cNvPr id="28" name="직선 연결선 27"/>
            <p:cNvCxnSpPr/>
            <p:nvPr/>
          </p:nvCxnSpPr>
          <p:spPr bwMode="auto">
            <a:xfrm flipV="1">
              <a:off x="5376382" y="3484682"/>
              <a:ext cx="292356" cy="7438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직선 연결선 28"/>
            <p:cNvCxnSpPr/>
            <p:nvPr/>
          </p:nvCxnSpPr>
          <p:spPr bwMode="auto">
            <a:xfrm>
              <a:off x="5380706" y="4132754"/>
              <a:ext cx="288032" cy="0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" name="원통 29"/>
            <p:cNvSpPr/>
            <p:nvPr/>
          </p:nvSpPr>
          <p:spPr bwMode="auto">
            <a:xfrm>
              <a:off x="6676850" y="2495620"/>
              <a:ext cx="266005" cy="1662534"/>
            </a:xfrm>
            <a:prstGeom prst="can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rgbClr val="FFC000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5932603" y="3211372"/>
              <a:ext cx="706039" cy="888615"/>
              <a:chOff x="5090097" y="3541640"/>
              <a:chExt cx="891975" cy="968465"/>
            </a:xfrm>
          </p:grpSpPr>
          <p:cxnSp>
            <p:nvCxnSpPr>
              <p:cNvPr id="70" name="직선 연결선 69"/>
              <p:cNvCxnSpPr/>
              <p:nvPr/>
            </p:nvCxnSpPr>
            <p:spPr bwMode="auto">
              <a:xfrm>
                <a:off x="5090097" y="3595413"/>
                <a:ext cx="0" cy="860919"/>
              </a:xfrm>
              <a:prstGeom prst="lin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1" name="직선 연결선 70"/>
              <p:cNvCxnSpPr/>
              <p:nvPr/>
            </p:nvCxnSpPr>
            <p:spPr bwMode="auto">
              <a:xfrm>
                <a:off x="5238760" y="3595413"/>
                <a:ext cx="0" cy="860919"/>
              </a:xfrm>
              <a:prstGeom prst="line">
                <a:avLst/>
              </a:prstGeom>
              <a:noFill/>
              <a:ln w="25400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" name="직선 연결선 71"/>
              <p:cNvCxnSpPr/>
              <p:nvPr/>
            </p:nvCxnSpPr>
            <p:spPr bwMode="auto">
              <a:xfrm>
                <a:off x="5387423" y="3595413"/>
                <a:ext cx="0" cy="860919"/>
              </a:xfrm>
              <a:prstGeom prst="line">
                <a:avLst/>
              </a:prstGeom>
              <a:noFill/>
              <a:ln w="25400" cap="flat" cmpd="sng" algn="ctr">
                <a:solidFill>
                  <a:srgbClr val="FF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3" name="직선 연결선 72"/>
              <p:cNvCxnSpPr/>
              <p:nvPr/>
            </p:nvCxnSpPr>
            <p:spPr bwMode="auto">
              <a:xfrm>
                <a:off x="5536086" y="3595413"/>
                <a:ext cx="0" cy="860919"/>
              </a:xfrm>
              <a:prstGeom prst="line">
                <a:avLst/>
              </a:prstGeom>
              <a:noFill/>
              <a:ln w="25400" cap="flat" cmpd="sng" algn="ctr">
                <a:solidFill>
                  <a:srgbClr val="FF9933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직선 연결선 73"/>
              <p:cNvCxnSpPr/>
              <p:nvPr/>
            </p:nvCxnSpPr>
            <p:spPr bwMode="auto">
              <a:xfrm>
                <a:off x="5684749" y="3595413"/>
                <a:ext cx="0" cy="860919"/>
              </a:xfrm>
              <a:prstGeom prst="line">
                <a:avLst/>
              </a:prstGeom>
              <a:noFill/>
              <a:ln w="25400" cap="flat" cmpd="sng" algn="ctr">
                <a:solidFill>
                  <a:srgbClr val="CC66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직선 연결선 74"/>
              <p:cNvCxnSpPr/>
              <p:nvPr/>
            </p:nvCxnSpPr>
            <p:spPr bwMode="auto">
              <a:xfrm>
                <a:off x="5833412" y="3595413"/>
                <a:ext cx="0" cy="860919"/>
              </a:xfrm>
              <a:prstGeom prst="line">
                <a:avLst/>
              </a:prstGeom>
              <a:noFill/>
              <a:ln w="25400" cap="flat" cmpd="sng" algn="ctr">
                <a:solidFill>
                  <a:srgbClr val="CC99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직선 연결선 75"/>
              <p:cNvCxnSpPr/>
              <p:nvPr/>
            </p:nvCxnSpPr>
            <p:spPr bwMode="auto">
              <a:xfrm>
                <a:off x="5982072" y="3595413"/>
                <a:ext cx="0" cy="860919"/>
              </a:xfrm>
              <a:prstGeom prst="line">
                <a:avLst/>
              </a:prstGeom>
              <a:noFill/>
              <a:ln w="25400" cap="flat" cmpd="sng" algn="ctr">
                <a:solidFill>
                  <a:srgbClr val="FFCC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7" name="자유형 76"/>
              <p:cNvSpPr/>
              <p:nvPr/>
            </p:nvSpPr>
            <p:spPr bwMode="auto">
              <a:xfrm>
                <a:off x="5093444" y="3549908"/>
                <a:ext cx="142722" cy="54343"/>
              </a:xfrm>
              <a:custGeom>
                <a:avLst/>
                <a:gdLst>
                  <a:gd name="connsiteX0" fmla="*/ 0 w 670560"/>
                  <a:gd name="connsiteY0" fmla="*/ 350526 h 358146"/>
                  <a:gd name="connsiteX1" fmla="*/ 327660 w 670560"/>
                  <a:gd name="connsiteY1" fmla="*/ 6 h 358146"/>
                  <a:gd name="connsiteX2" fmla="*/ 670560 w 670560"/>
                  <a:gd name="connsiteY2" fmla="*/ 358146 h 358146"/>
                  <a:gd name="connsiteX0" fmla="*/ 0 w 670560"/>
                  <a:gd name="connsiteY0" fmla="*/ 243858 h 251478"/>
                  <a:gd name="connsiteX1" fmla="*/ 335280 w 670560"/>
                  <a:gd name="connsiteY1" fmla="*/ 18 h 251478"/>
                  <a:gd name="connsiteX2" fmla="*/ 670560 w 670560"/>
                  <a:gd name="connsiteY2" fmla="*/ 251478 h 25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0560" h="251478">
                    <a:moveTo>
                      <a:pt x="0" y="243858"/>
                    </a:moveTo>
                    <a:cubicBezTo>
                      <a:pt x="107950" y="67963"/>
                      <a:pt x="223520" y="-1252"/>
                      <a:pt x="335280" y="18"/>
                    </a:cubicBezTo>
                    <a:cubicBezTo>
                      <a:pt x="447040" y="1288"/>
                      <a:pt x="554990" y="73043"/>
                      <a:pt x="670560" y="251478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78" name="자유형 77"/>
              <p:cNvSpPr/>
              <p:nvPr/>
            </p:nvSpPr>
            <p:spPr bwMode="auto">
              <a:xfrm>
                <a:off x="5393361" y="3545774"/>
                <a:ext cx="142722" cy="54343"/>
              </a:xfrm>
              <a:custGeom>
                <a:avLst/>
                <a:gdLst>
                  <a:gd name="connsiteX0" fmla="*/ 0 w 670560"/>
                  <a:gd name="connsiteY0" fmla="*/ 350526 h 358146"/>
                  <a:gd name="connsiteX1" fmla="*/ 327660 w 670560"/>
                  <a:gd name="connsiteY1" fmla="*/ 6 h 358146"/>
                  <a:gd name="connsiteX2" fmla="*/ 670560 w 670560"/>
                  <a:gd name="connsiteY2" fmla="*/ 358146 h 358146"/>
                  <a:gd name="connsiteX0" fmla="*/ 0 w 670560"/>
                  <a:gd name="connsiteY0" fmla="*/ 243858 h 251478"/>
                  <a:gd name="connsiteX1" fmla="*/ 335280 w 670560"/>
                  <a:gd name="connsiteY1" fmla="*/ 18 h 251478"/>
                  <a:gd name="connsiteX2" fmla="*/ 670560 w 670560"/>
                  <a:gd name="connsiteY2" fmla="*/ 251478 h 25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0560" h="251478">
                    <a:moveTo>
                      <a:pt x="0" y="243858"/>
                    </a:moveTo>
                    <a:cubicBezTo>
                      <a:pt x="107950" y="67963"/>
                      <a:pt x="223520" y="-1252"/>
                      <a:pt x="335280" y="18"/>
                    </a:cubicBezTo>
                    <a:cubicBezTo>
                      <a:pt x="447040" y="1288"/>
                      <a:pt x="554990" y="73043"/>
                      <a:pt x="670560" y="251478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66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79" name="자유형 78"/>
              <p:cNvSpPr/>
              <p:nvPr/>
            </p:nvSpPr>
            <p:spPr bwMode="auto">
              <a:xfrm>
                <a:off x="5693278" y="3541640"/>
                <a:ext cx="142722" cy="54343"/>
              </a:xfrm>
              <a:custGeom>
                <a:avLst/>
                <a:gdLst>
                  <a:gd name="connsiteX0" fmla="*/ 0 w 670560"/>
                  <a:gd name="connsiteY0" fmla="*/ 350526 h 358146"/>
                  <a:gd name="connsiteX1" fmla="*/ 327660 w 670560"/>
                  <a:gd name="connsiteY1" fmla="*/ 6 h 358146"/>
                  <a:gd name="connsiteX2" fmla="*/ 670560 w 670560"/>
                  <a:gd name="connsiteY2" fmla="*/ 358146 h 358146"/>
                  <a:gd name="connsiteX0" fmla="*/ 0 w 670560"/>
                  <a:gd name="connsiteY0" fmla="*/ 243858 h 251478"/>
                  <a:gd name="connsiteX1" fmla="*/ 335280 w 670560"/>
                  <a:gd name="connsiteY1" fmla="*/ 18 h 251478"/>
                  <a:gd name="connsiteX2" fmla="*/ 670560 w 670560"/>
                  <a:gd name="connsiteY2" fmla="*/ 251478 h 25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0560" h="251478">
                    <a:moveTo>
                      <a:pt x="0" y="243858"/>
                    </a:moveTo>
                    <a:cubicBezTo>
                      <a:pt x="107950" y="67963"/>
                      <a:pt x="223520" y="-1252"/>
                      <a:pt x="335280" y="18"/>
                    </a:cubicBezTo>
                    <a:cubicBezTo>
                      <a:pt x="447040" y="1288"/>
                      <a:pt x="554990" y="73043"/>
                      <a:pt x="670560" y="251478"/>
                    </a:cubicBezTo>
                  </a:path>
                </a:pathLst>
              </a:custGeom>
              <a:noFill/>
              <a:ln w="25400" cap="flat" cmpd="sng" algn="ctr">
                <a:solidFill>
                  <a:srgbClr val="CC66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80" name="자유형 79"/>
              <p:cNvSpPr/>
              <p:nvPr/>
            </p:nvSpPr>
            <p:spPr bwMode="auto">
              <a:xfrm flipH="1" flipV="1">
                <a:off x="5233578" y="4455762"/>
                <a:ext cx="142722" cy="54343"/>
              </a:xfrm>
              <a:custGeom>
                <a:avLst/>
                <a:gdLst>
                  <a:gd name="connsiteX0" fmla="*/ 0 w 670560"/>
                  <a:gd name="connsiteY0" fmla="*/ 350526 h 358146"/>
                  <a:gd name="connsiteX1" fmla="*/ 327660 w 670560"/>
                  <a:gd name="connsiteY1" fmla="*/ 6 h 358146"/>
                  <a:gd name="connsiteX2" fmla="*/ 670560 w 670560"/>
                  <a:gd name="connsiteY2" fmla="*/ 358146 h 358146"/>
                  <a:gd name="connsiteX0" fmla="*/ 0 w 670560"/>
                  <a:gd name="connsiteY0" fmla="*/ 243858 h 251478"/>
                  <a:gd name="connsiteX1" fmla="*/ 335280 w 670560"/>
                  <a:gd name="connsiteY1" fmla="*/ 18 h 251478"/>
                  <a:gd name="connsiteX2" fmla="*/ 670560 w 670560"/>
                  <a:gd name="connsiteY2" fmla="*/ 251478 h 25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0560" h="251478">
                    <a:moveTo>
                      <a:pt x="0" y="243858"/>
                    </a:moveTo>
                    <a:cubicBezTo>
                      <a:pt x="107950" y="67963"/>
                      <a:pt x="223520" y="-1252"/>
                      <a:pt x="335280" y="18"/>
                    </a:cubicBezTo>
                    <a:cubicBezTo>
                      <a:pt x="447040" y="1288"/>
                      <a:pt x="554990" y="73043"/>
                      <a:pt x="670560" y="251478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66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 bwMode="auto">
              <a:xfrm flipH="1" flipV="1">
                <a:off x="5533495" y="4451628"/>
                <a:ext cx="142722" cy="54343"/>
              </a:xfrm>
              <a:custGeom>
                <a:avLst/>
                <a:gdLst>
                  <a:gd name="connsiteX0" fmla="*/ 0 w 670560"/>
                  <a:gd name="connsiteY0" fmla="*/ 350526 h 358146"/>
                  <a:gd name="connsiteX1" fmla="*/ 327660 w 670560"/>
                  <a:gd name="connsiteY1" fmla="*/ 6 h 358146"/>
                  <a:gd name="connsiteX2" fmla="*/ 670560 w 670560"/>
                  <a:gd name="connsiteY2" fmla="*/ 358146 h 358146"/>
                  <a:gd name="connsiteX0" fmla="*/ 0 w 670560"/>
                  <a:gd name="connsiteY0" fmla="*/ 243858 h 251478"/>
                  <a:gd name="connsiteX1" fmla="*/ 335280 w 670560"/>
                  <a:gd name="connsiteY1" fmla="*/ 18 h 251478"/>
                  <a:gd name="connsiteX2" fmla="*/ 670560 w 670560"/>
                  <a:gd name="connsiteY2" fmla="*/ 251478 h 25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0560" h="251478">
                    <a:moveTo>
                      <a:pt x="0" y="243858"/>
                    </a:moveTo>
                    <a:cubicBezTo>
                      <a:pt x="107950" y="67963"/>
                      <a:pt x="223520" y="-1252"/>
                      <a:pt x="335280" y="18"/>
                    </a:cubicBezTo>
                    <a:cubicBezTo>
                      <a:pt x="447040" y="1288"/>
                      <a:pt x="554990" y="73043"/>
                      <a:pt x="670560" y="251478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9933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82" name="자유형 81"/>
              <p:cNvSpPr/>
              <p:nvPr/>
            </p:nvSpPr>
            <p:spPr bwMode="auto">
              <a:xfrm flipH="1" flipV="1">
                <a:off x="5833412" y="4447494"/>
                <a:ext cx="142722" cy="54343"/>
              </a:xfrm>
              <a:custGeom>
                <a:avLst/>
                <a:gdLst>
                  <a:gd name="connsiteX0" fmla="*/ 0 w 670560"/>
                  <a:gd name="connsiteY0" fmla="*/ 350526 h 358146"/>
                  <a:gd name="connsiteX1" fmla="*/ 327660 w 670560"/>
                  <a:gd name="connsiteY1" fmla="*/ 6 h 358146"/>
                  <a:gd name="connsiteX2" fmla="*/ 670560 w 670560"/>
                  <a:gd name="connsiteY2" fmla="*/ 358146 h 358146"/>
                  <a:gd name="connsiteX0" fmla="*/ 0 w 670560"/>
                  <a:gd name="connsiteY0" fmla="*/ 243858 h 251478"/>
                  <a:gd name="connsiteX1" fmla="*/ 335280 w 670560"/>
                  <a:gd name="connsiteY1" fmla="*/ 18 h 251478"/>
                  <a:gd name="connsiteX2" fmla="*/ 670560 w 670560"/>
                  <a:gd name="connsiteY2" fmla="*/ 251478 h 25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0560" h="251478">
                    <a:moveTo>
                      <a:pt x="0" y="243858"/>
                    </a:moveTo>
                    <a:cubicBezTo>
                      <a:pt x="107950" y="67963"/>
                      <a:pt x="223520" y="-1252"/>
                      <a:pt x="335280" y="18"/>
                    </a:cubicBezTo>
                    <a:cubicBezTo>
                      <a:pt x="447040" y="1288"/>
                      <a:pt x="554990" y="73043"/>
                      <a:pt x="670560" y="251478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CC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sp>
          <p:nvSpPr>
            <p:cNvPr id="32" name="타원 31"/>
            <p:cNvSpPr/>
            <p:nvPr/>
          </p:nvSpPr>
          <p:spPr bwMode="auto">
            <a:xfrm>
              <a:off x="6773852" y="2384430"/>
              <a:ext cx="72000" cy="72000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3" name="타원 32"/>
            <p:cNvSpPr/>
            <p:nvPr/>
          </p:nvSpPr>
          <p:spPr bwMode="auto">
            <a:xfrm>
              <a:off x="6914996" y="2285230"/>
              <a:ext cx="108000" cy="108000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040718" y="3710046"/>
              <a:ext cx="54534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압축기</a:t>
              </a:r>
            </a:p>
          </p:txBody>
        </p:sp>
        <p:sp>
          <p:nvSpPr>
            <p:cNvPr id="35" name="직사각형 34">
              <a:hlinkClick r:id="" action="ppaction://noaction"/>
            </p:cNvPr>
            <p:cNvSpPr/>
            <p:nvPr/>
          </p:nvSpPr>
          <p:spPr>
            <a:xfrm>
              <a:off x="4753165" y="3730434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sng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가스터빈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346183" y="3991346"/>
              <a:ext cx="54534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발전기</a:t>
              </a:r>
            </a:p>
          </p:txBody>
        </p:sp>
        <p:sp>
          <p:nvSpPr>
            <p:cNvPr id="37" name="직사각형 36">
              <a:hlinkClick r:id="" action="ppaction://noaction"/>
            </p:cNvPr>
            <p:cNvSpPr/>
            <p:nvPr/>
          </p:nvSpPr>
          <p:spPr>
            <a:xfrm>
              <a:off x="5709226" y="3438610"/>
              <a:ext cx="6655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배열회수</a:t>
              </a:r>
              <a:endPara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보일러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655002" y="2594619"/>
              <a:ext cx="3097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75</a:t>
              </a: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39" name="아래쪽 화살표 38"/>
            <p:cNvSpPr/>
            <p:nvPr/>
          </p:nvSpPr>
          <p:spPr bwMode="auto">
            <a:xfrm>
              <a:off x="3880739" y="3059162"/>
              <a:ext cx="246972" cy="479593"/>
            </a:xfrm>
            <a:prstGeom prst="downArrow">
              <a:avLst/>
            </a:prstGeom>
            <a:solidFill>
              <a:schemeClr val="accent5">
                <a:lumMod val="9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814" tIns="0" rIns="45814" bIns="687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ahoma"/>
                <a:ea typeface="HY헤드라인M"/>
                <a:cs typeface="+mn-cs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810101" y="2865107"/>
              <a:ext cx="38824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AIR</a:t>
              </a: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41" name="아래쪽 화살표 40"/>
            <p:cNvSpPr/>
            <p:nvPr/>
          </p:nvSpPr>
          <p:spPr bwMode="auto">
            <a:xfrm>
              <a:off x="4612545" y="3198959"/>
              <a:ext cx="246972" cy="479593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814" tIns="0" rIns="45814" bIns="687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Tahoma"/>
                <a:ea typeface="HY헤드라인M"/>
                <a:cs typeface="+mn-cs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734370" y="3180829"/>
              <a:ext cx="44275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LNG</a:t>
              </a: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43" name="직선 연결선 42"/>
            <p:cNvCxnSpPr>
              <a:endCxn id="41" idx="0"/>
            </p:cNvCxnSpPr>
            <p:nvPr/>
          </p:nvCxnSpPr>
          <p:spPr bwMode="auto">
            <a:xfrm>
              <a:off x="4736031" y="2594619"/>
              <a:ext cx="0" cy="604340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직선 연결선 43"/>
            <p:cNvCxnSpPr/>
            <p:nvPr/>
          </p:nvCxnSpPr>
          <p:spPr bwMode="auto">
            <a:xfrm flipH="1">
              <a:off x="3327245" y="2602339"/>
              <a:ext cx="1416396" cy="0"/>
            </a:xfrm>
            <a:prstGeom prst="lin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5" name="직사각형 44"/>
            <p:cNvSpPr/>
            <p:nvPr/>
          </p:nvSpPr>
          <p:spPr>
            <a:xfrm>
              <a:off x="3247607" y="2561754"/>
              <a:ext cx="817853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GAS station</a:t>
              </a:r>
              <a:endPara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46" name="타원 45"/>
            <p:cNvSpPr/>
            <p:nvPr/>
          </p:nvSpPr>
          <p:spPr bwMode="auto">
            <a:xfrm>
              <a:off x="6224094" y="2730602"/>
              <a:ext cx="258987" cy="258987"/>
            </a:xfrm>
            <a:prstGeom prst="ellipse">
              <a:avLst/>
            </a:prstGeom>
            <a:gradFill flip="none" rotWithShape="1">
              <a:gsLst>
                <a:gs pos="0">
                  <a:srgbClr val="FF0000"/>
                </a:gs>
                <a:gs pos="48000">
                  <a:srgbClr val="FF6600"/>
                </a:gs>
                <a:gs pos="100000">
                  <a:srgbClr val="FFC000"/>
                </a:gs>
              </a:gsLst>
              <a:lin ang="10800000" scaled="0"/>
              <a:tileRect/>
            </a:gra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317873" y="2397377"/>
              <a:ext cx="111601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Fuel GAS Condition</a:t>
              </a: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4639517" y="2728484"/>
              <a:ext cx="179260" cy="209233"/>
              <a:chOff x="1438699" y="2378185"/>
              <a:chExt cx="248896" cy="290512"/>
            </a:xfrm>
          </p:grpSpPr>
          <p:sp>
            <p:nvSpPr>
              <p:cNvPr id="68" name="직사각형 67"/>
              <p:cNvSpPr/>
              <p:nvPr/>
            </p:nvSpPr>
            <p:spPr bwMode="auto">
              <a:xfrm>
                <a:off x="1438699" y="2378781"/>
                <a:ext cx="248896" cy="288032"/>
              </a:xfrm>
              <a:prstGeom prst="rect">
                <a:avLst/>
              </a:prstGeom>
              <a:noFill/>
              <a:ln w="158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69" name="자유형 68"/>
              <p:cNvSpPr/>
              <p:nvPr/>
            </p:nvSpPr>
            <p:spPr bwMode="auto">
              <a:xfrm>
                <a:off x="1503922" y="2378185"/>
                <a:ext cx="133349" cy="290512"/>
              </a:xfrm>
              <a:custGeom>
                <a:avLst/>
                <a:gdLst>
                  <a:gd name="connsiteX0" fmla="*/ 64294 w 133350"/>
                  <a:gd name="connsiteY0" fmla="*/ 0 h 290512"/>
                  <a:gd name="connsiteX1" fmla="*/ 61912 w 133350"/>
                  <a:gd name="connsiteY1" fmla="*/ 73818 h 290512"/>
                  <a:gd name="connsiteX2" fmla="*/ 133350 w 133350"/>
                  <a:gd name="connsiteY2" fmla="*/ 76200 h 290512"/>
                  <a:gd name="connsiteX3" fmla="*/ 0 w 133350"/>
                  <a:gd name="connsiteY3" fmla="*/ 219075 h 290512"/>
                  <a:gd name="connsiteX4" fmla="*/ 73819 w 133350"/>
                  <a:gd name="connsiteY4" fmla="*/ 216693 h 290512"/>
                  <a:gd name="connsiteX5" fmla="*/ 73819 w 133350"/>
                  <a:gd name="connsiteY5" fmla="*/ 290512 h 29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350" h="290512">
                    <a:moveTo>
                      <a:pt x="64294" y="0"/>
                    </a:moveTo>
                    <a:lnTo>
                      <a:pt x="61912" y="73818"/>
                    </a:lnTo>
                    <a:lnTo>
                      <a:pt x="133350" y="76200"/>
                    </a:lnTo>
                    <a:lnTo>
                      <a:pt x="0" y="219075"/>
                    </a:lnTo>
                    <a:lnTo>
                      <a:pt x="73819" y="216693"/>
                    </a:lnTo>
                    <a:lnTo>
                      <a:pt x="73819" y="290512"/>
                    </a:lnTo>
                  </a:path>
                </a:pathLst>
              </a:custGeom>
              <a:noFill/>
              <a:ln w="158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굴림" pitchFamily="50" charset="-127"/>
                  <a:cs typeface="+mn-cs"/>
                </a:endParaRPr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4748987" y="2731932"/>
              <a:ext cx="60625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맑은 고딕 Semilight" panose="020B0502040204020203" pitchFamily="50" charset="-127"/>
                </a:rPr>
                <a:t>Elec. H/E</a:t>
              </a: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6396544" y="2988327"/>
              <a:ext cx="0" cy="114442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6534997" y="2984475"/>
              <a:ext cx="0" cy="114442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6396544" y="3059162"/>
              <a:ext cx="138453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6396544" y="3132343"/>
              <a:ext cx="138453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6396544" y="3201035"/>
              <a:ext cx="138453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6396544" y="3268820"/>
              <a:ext cx="138453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6396544" y="3348367"/>
              <a:ext cx="138453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6396544" y="3415208"/>
              <a:ext cx="138453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6396544" y="3488389"/>
              <a:ext cx="138453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6396544" y="3557081"/>
              <a:ext cx="138453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6396544" y="3624866"/>
              <a:ext cx="138453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6396544" y="3704413"/>
              <a:ext cx="138453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6396544" y="3783236"/>
              <a:ext cx="138453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6396544" y="3856417"/>
              <a:ext cx="138453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6396544" y="3925109"/>
              <a:ext cx="138453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6396544" y="3992894"/>
              <a:ext cx="138453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6396544" y="4072441"/>
              <a:ext cx="138453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hlinkClick r:id="" action="ppaction://noaction"/>
            </p:cNvPr>
            <p:cNvSpPr/>
            <p:nvPr/>
          </p:nvSpPr>
          <p:spPr>
            <a:xfrm>
              <a:off x="5844784" y="4070774"/>
              <a:ext cx="646331" cy="2308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SCR </a:t>
              </a:r>
              <a:r>
                <a:rPr kumimoji="0" lang="ko-KR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설비</a:t>
              </a:r>
            </a:p>
          </p:txBody>
        </p:sp>
      </p:grpSp>
      <p:pic>
        <p:nvPicPr>
          <p:cNvPr id="83" name="그림 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8607" y="2626400"/>
            <a:ext cx="3372533" cy="22815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4" name="TextBox 83"/>
          <p:cNvSpPr txBox="1"/>
          <p:nvPr/>
        </p:nvSpPr>
        <p:spPr>
          <a:xfrm>
            <a:off x="6658623" y="4907952"/>
            <a:ext cx="1672501" cy="166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Temperature(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℃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85" name="TextBox 84"/>
          <p:cNvSpPr txBox="1"/>
          <p:nvPr/>
        </p:nvSpPr>
        <p:spPr>
          <a:xfrm rot="10800000">
            <a:off x="5530606" y="3255855"/>
            <a:ext cx="278001" cy="10226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De NO</a:t>
            </a:r>
            <a:r>
              <a:rPr kumimoji="0" lang="en-US" altLang="ko-KR" sz="9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X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efficiency(%)</a:t>
            </a: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86" name="자유형 85"/>
          <p:cNvSpPr/>
          <p:nvPr/>
        </p:nvSpPr>
        <p:spPr>
          <a:xfrm>
            <a:off x="6459870" y="3074579"/>
            <a:ext cx="2534624" cy="1621099"/>
          </a:xfrm>
          <a:custGeom>
            <a:avLst/>
            <a:gdLst>
              <a:gd name="connsiteX0" fmla="*/ 0 w 2946400"/>
              <a:gd name="connsiteY0" fmla="*/ 2251192 h 2251192"/>
              <a:gd name="connsiteX1" fmla="*/ 609600 w 2946400"/>
              <a:gd name="connsiteY1" fmla="*/ 2028942 h 2251192"/>
              <a:gd name="connsiteX2" fmla="*/ 1397000 w 2946400"/>
              <a:gd name="connsiteY2" fmla="*/ 1482842 h 2251192"/>
              <a:gd name="connsiteX3" fmla="*/ 1663700 w 2946400"/>
              <a:gd name="connsiteY3" fmla="*/ 1031992 h 2251192"/>
              <a:gd name="connsiteX4" fmla="*/ 2178050 w 2946400"/>
              <a:gd name="connsiteY4" fmla="*/ 85842 h 2251192"/>
              <a:gd name="connsiteX5" fmla="*/ 2381250 w 2946400"/>
              <a:gd name="connsiteY5" fmla="*/ 47742 h 2251192"/>
              <a:gd name="connsiteX6" fmla="*/ 2673350 w 2946400"/>
              <a:gd name="connsiteY6" fmla="*/ 3292 h 2251192"/>
              <a:gd name="connsiteX7" fmla="*/ 2908300 w 2946400"/>
              <a:gd name="connsiteY7" fmla="*/ 3292 h 2251192"/>
              <a:gd name="connsiteX8" fmla="*/ 2946400 w 2946400"/>
              <a:gd name="connsiteY8" fmla="*/ 3292 h 225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6400" h="2251192">
                <a:moveTo>
                  <a:pt x="0" y="2251192"/>
                </a:moveTo>
                <a:cubicBezTo>
                  <a:pt x="188383" y="2204096"/>
                  <a:pt x="376767" y="2157000"/>
                  <a:pt x="609600" y="2028942"/>
                </a:cubicBezTo>
                <a:cubicBezTo>
                  <a:pt x="842433" y="1900884"/>
                  <a:pt x="1221317" y="1649000"/>
                  <a:pt x="1397000" y="1482842"/>
                </a:cubicBezTo>
                <a:cubicBezTo>
                  <a:pt x="1572683" y="1316684"/>
                  <a:pt x="1533525" y="1264825"/>
                  <a:pt x="1663700" y="1031992"/>
                </a:cubicBezTo>
                <a:cubicBezTo>
                  <a:pt x="1793875" y="799159"/>
                  <a:pt x="2058458" y="249884"/>
                  <a:pt x="2178050" y="85842"/>
                </a:cubicBezTo>
                <a:cubicBezTo>
                  <a:pt x="2297642" y="-78200"/>
                  <a:pt x="2298700" y="61500"/>
                  <a:pt x="2381250" y="47742"/>
                </a:cubicBezTo>
                <a:cubicBezTo>
                  <a:pt x="2463800" y="33984"/>
                  <a:pt x="2585508" y="10700"/>
                  <a:pt x="2673350" y="3292"/>
                </a:cubicBezTo>
                <a:cubicBezTo>
                  <a:pt x="2761192" y="-4116"/>
                  <a:pt x="2908300" y="3292"/>
                  <a:pt x="2908300" y="3292"/>
                </a:cubicBezTo>
                <a:lnTo>
                  <a:pt x="2946400" y="3292"/>
                </a:lnTo>
              </a:path>
            </a:pathLst>
          </a:cu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HY헤드라인M"/>
              <a:cs typeface="+mn-cs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>
            <a:off x="8138739" y="4215302"/>
            <a:ext cx="10706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142666" y="4083047"/>
            <a:ext cx="11317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현 적용촉매 효율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="" xmlns:a16="http://schemas.microsoft.com/office/drawing/2014/main" id="{5FD39E4D-4701-3F8E-9463-697F045EBD18}"/>
              </a:ext>
            </a:extLst>
          </p:cNvPr>
          <p:cNvSpPr/>
          <p:nvPr/>
        </p:nvSpPr>
        <p:spPr>
          <a:xfrm>
            <a:off x="5487634" y="2257075"/>
            <a:ext cx="3915792" cy="291169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36000" marR="0" lvl="0" indent="-18000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61056" y="5284274"/>
            <a:ext cx="8842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180 ℃ </a:t>
            </a: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이하 </a:t>
            </a:r>
            <a:r>
              <a:rPr kumimoji="0" lang="ko-KR" altLang="en-US" sz="1400" b="1" i="0" u="none" strike="noStrike" kern="0" cap="none" spc="0" normalizeH="0" baseline="0" noProof="0" err="1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중저온</a:t>
            </a: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고효율 탈질 촉매 개발 및 </a:t>
            </a: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Pilot </a:t>
            </a: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규모 실증 추진 중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836701" y="2204864"/>
            <a:ext cx="14091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중간 결과</a:t>
            </a: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</a:t>
            </a: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rgbClr val="ACCBF9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81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AB08AD98-79DF-468E-9B34-A36ED3250F3C}"/>
              </a:ext>
            </a:extLst>
          </p:cNvPr>
          <p:cNvSpPr/>
          <p:nvPr/>
        </p:nvSpPr>
        <p:spPr>
          <a:xfrm>
            <a:off x="488514" y="253301"/>
            <a:ext cx="7560535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Ⅰ.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경영 전략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– </a:t>
            </a:r>
            <a:r>
              <a:rPr kumimoji="0" lang="ko-KR" alt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위드인천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E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인수</a:t>
            </a:r>
            <a:r>
              <a:rPr kumimoji="0" lang="ko-KR" altLang="en-US" sz="1400" b="1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lang="ko-KR" altLang="en-US" sz="14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및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ko-KR" alt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통합시너지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극대화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7E24BCE2-3A48-E256-8BAD-C27C06379AC2}"/>
              </a:ext>
            </a:extLst>
          </p:cNvPr>
          <p:cNvSpPr/>
          <p:nvPr/>
        </p:nvSpPr>
        <p:spPr>
          <a:xfrm>
            <a:off x="552159" y="810884"/>
            <a:ext cx="116302" cy="329387"/>
          </a:xfrm>
          <a:prstGeom prst="rect">
            <a:avLst/>
          </a:prstGeom>
          <a:solidFill>
            <a:srgbClr val="0D6E6E"/>
          </a:solidFill>
          <a:ln w="12700" algn="ctr">
            <a:noFill/>
            <a:miter lim="800000"/>
            <a:headEnd/>
            <a:tailEnd/>
          </a:ln>
          <a:effectLst/>
        </p:spPr>
        <p:txBody>
          <a:bodyPr vert="horz" lIns="72000" rIns="36000" anchor="ctr"/>
          <a:lstStyle/>
          <a:p>
            <a:pPr algn="ctr" latinLnBrk="0">
              <a:spcBef>
                <a:spcPct val="50000"/>
              </a:spcBef>
              <a:defRPr/>
            </a:pPr>
            <a:endParaRPr lang="en-US" altLang="ko-KR" sz="1300" b="1" kern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="" xmlns:a16="http://schemas.microsoft.com/office/drawing/2014/main" id="{A3C943F6-6065-FF3C-F274-C947E300E4F3}"/>
              </a:ext>
            </a:extLst>
          </p:cNvPr>
          <p:cNvCxnSpPr/>
          <p:nvPr/>
        </p:nvCxnSpPr>
        <p:spPr>
          <a:xfrm>
            <a:off x="559245" y="1132016"/>
            <a:ext cx="2286830" cy="0"/>
          </a:xfrm>
          <a:prstGeom prst="line">
            <a:avLst/>
          </a:prstGeom>
          <a:noFill/>
          <a:ln w="12700" cap="flat" cmpd="sng" algn="ctr">
            <a:solidFill>
              <a:srgbClr val="0D6E6E"/>
            </a:solidFill>
            <a:prstDash val="solid"/>
          </a:ln>
          <a:effectLst/>
        </p:spPr>
      </p:cxn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84671AC0-4AF5-8628-FB59-A35CEB9948E1}"/>
              </a:ext>
            </a:extLst>
          </p:cNvPr>
          <p:cNvSpPr/>
          <p:nvPr/>
        </p:nvSpPr>
        <p:spPr>
          <a:xfrm>
            <a:off x="643118" y="812989"/>
            <a:ext cx="16802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인수 및 통합 시너지</a:t>
            </a:r>
          </a:p>
        </p:txBody>
      </p:sp>
      <p:sp>
        <p:nvSpPr>
          <p:cNvPr id="69" name="사각형: 둥근 모서리 103">
            <a:extLst>
              <a:ext uri="{FF2B5EF4-FFF2-40B4-BE49-F238E27FC236}">
                <a16:creationId xmlns="" xmlns:a16="http://schemas.microsoft.com/office/drawing/2014/main" id="{8B9D68CB-D159-2FCD-C3A2-E7E8597A0064}"/>
              </a:ext>
            </a:extLst>
          </p:cNvPr>
          <p:cNvSpPr/>
          <p:nvPr/>
        </p:nvSpPr>
        <p:spPr>
          <a:xfrm>
            <a:off x="1123536" y="1601140"/>
            <a:ext cx="1916441" cy="450000"/>
          </a:xfrm>
          <a:prstGeom prst="roundRect">
            <a:avLst/>
          </a:prstGeom>
          <a:solidFill>
            <a:srgbClr val="EBF9FB"/>
          </a:solidFill>
          <a:ln w="3175" cap="flat" cmpd="sng" algn="ctr">
            <a:solidFill>
              <a:srgbClr val="0D6E6E"/>
            </a:solidFill>
            <a:prstDash val="sysDot"/>
          </a:ln>
          <a:effectLst/>
        </p:spPr>
        <p:txBody>
          <a:bodyPr rtlCol="0" anchor="ctr"/>
          <a:lstStyle/>
          <a:p>
            <a:pPr marL="88900" indent="-889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000" b="1" kern="0" err="1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위드인천</a:t>
            </a:r>
            <a:r>
              <a:rPr lang="en-US" altLang="ko-KR" sz="1000" b="1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 </a:t>
            </a:r>
            <a:r>
              <a:rPr lang="ko-KR" altLang="en-US" sz="1000" b="1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인수 </a:t>
            </a:r>
            <a:r>
              <a:rPr lang="en-US" altLang="ko-KR" sz="1000" b="1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(5</a:t>
            </a:r>
            <a:r>
              <a:rPr lang="ko-KR" altLang="en-US" sz="1000" b="1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000" b="1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b="1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- </a:t>
            </a:r>
            <a:r>
              <a:rPr lang="ko-KR" altLang="en-US" sz="900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투자비 </a:t>
            </a:r>
            <a:r>
              <a:rPr lang="en-US" altLang="ko-KR" sz="900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1,050</a:t>
            </a:r>
            <a:r>
              <a:rPr lang="ko-KR" altLang="en-US" sz="900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r>
              <a:rPr lang="en-US" altLang="ko-KR" sz="900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900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차입 </a:t>
            </a:r>
            <a:r>
              <a:rPr lang="en-US" altLang="ko-KR" sz="900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800</a:t>
            </a:r>
            <a:r>
              <a:rPr lang="ko-KR" altLang="en-US" sz="900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r>
              <a:rPr lang="en-US" altLang="ko-KR" sz="900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900" kern="0">
              <a:solidFill>
                <a:srgbClr val="0D6E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화살표: 갈매기형 수장 104">
            <a:extLst>
              <a:ext uri="{FF2B5EF4-FFF2-40B4-BE49-F238E27FC236}">
                <a16:creationId xmlns="" xmlns:a16="http://schemas.microsoft.com/office/drawing/2014/main" id="{A864CBBF-E241-84CC-2114-EEB0B1ADEBCF}"/>
              </a:ext>
            </a:extLst>
          </p:cNvPr>
          <p:cNvSpPr/>
          <p:nvPr/>
        </p:nvSpPr>
        <p:spPr>
          <a:xfrm>
            <a:off x="2984710" y="1231559"/>
            <a:ext cx="1908000" cy="288000"/>
          </a:xfrm>
          <a:prstGeom prst="chevron">
            <a:avLst/>
          </a:prstGeom>
          <a:solidFill>
            <a:srgbClr val="0D6E6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1200" b="1" ker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2024</a:t>
            </a:r>
            <a:endParaRPr lang="ko-KR" altLang="en-US" sz="1200" b="1" ker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화살표: 오각형 105">
            <a:extLst>
              <a:ext uri="{FF2B5EF4-FFF2-40B4-BE49-F238E27FC236}">
                <a16:creationId xmlns="" xmlns:a16="http://schemas.microsoft.com/office/drawing/2014/main" id="{5E461D1F-D765-D70B-7592-A3B76C6CB8E3}"/>
              </a:ext>
            </a:extLst>
          </p:cNvPr>
          <p:cNvSpPr/>
          <p:nvPr/>
        </p:nvSpPr>
        <p:spPr>
          <a:xfrm>
            <a:off x="1131558" y="1230840"/>
            <a:ext cx="1908420" cy="288000"/>
          </a:xfrm>
          <a:prstGeom prst="homePlate">
            <a:avLst>
              <a:gd name="adj" fmla="val 50001"/>
            </a:avLst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2023</a:t>
            </a:r>
            <a:endParaRPr kumimoji="0" lang="ko-KR" altLang="en-US" sz="12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사각형: 둥근 모서리 106">
            <a:extLst>
              <a:ext uri="{FF2B5EF4-FFF2-40B4-BE49-F238E27FC236}">
                <a16:creationId xmlns="" xmlns:a16="http://schemas.microsoft.com/office/drawing/2014/main" id="{211265B4-AEB0-F946-46AB-D4AF3DC62A32}"/>
              </a:ext>
            </a:extLst>
          </p:cNvPr>
          <p:cNvSpPr/>
          <p:nvPr/>
        </p:nvSpPr>
        <p:spPr>
          <a:xfrm>
            <a:off x="1307430" y="2318066"/>
            <a:ext cx="1725350" cy="450000"/>
          </a:xfrm>
          <a:prstGeom prst="roundRect">
            <a:avLst/>
          </a:prstGeom>
          <a:solidFill>
            <a:srgbClr val="EBF9FB"/>
          </a:solidFill>
          <a:ln w="3175" cap="flat" cmpd="sng" algn="ctr">
            <a:solidFill>
              <a:srgbClr val="0D6E6E"/>
            </a:solidFill>
            <a:prstDash val="sysDot"/>
          </a:ln>
          <a:effectLst/>
        </p:spPr>
        <p:txBody>
          <a:bodyPr lIns="91440" tIns="45720" rIns="91440" bIns="45720" rtlCol="0" anchor="ctr"/>
          <a:lstStyle/>
          <a:p>
            <a:pPr marL="88900" indent="-889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000" b="1" kern="0">
                <a:solidFill>
                  <a:srgbClr val="0D6E6E"/>
                </a:solidFill>
                <a:latin typeface="나눔고딕"/>
                <a:ea typeface="나눔고딕"/>
              </a:rPr>
              <a:t>P</a:t>
            </a:r>
            <a:r>
              <a:rPr lang="en-US" altLang="ko-KR" sz="1000" b="1" kern="0" spc="-20">
                <a:solidFill>
                  <a:srgbClr val="0D6E6E"/>
                </a:solidFill>
                <a:latin typeface="나눔고딕"/>
                <a:ea typeface="나눔고딕"/>
              </a:rPr>
              <a:t>PA </a:t>
            </a:r>
            <a:r>
              <a:rPr lang="ko-KR" altLang="en-US" sz="1000" b="1" kern="0" spc="-20">
                <a:solidFill>
                  <a:srgbClr val="0D6E6E"/>
                </a:solidFill>
                <a:latin typeface="나눔고딕"/>
                <a:ea typeface="나눔고딕"/>
              </a:rPr>
              <a:t>및 </a:t>
            </a:r>
            <a:r>
              <a:rPr lang="en-US" altLang="ko-KR" sz="1000" b="1" kern="0" spc="-20">
                <a:solidFill>
                  <a:srgbClr val="0D6E6E"/>
                </a:solidFill>
                <a:latin typeface="나눔고딕"/>
                <a:ea typeface="나눔고딕"/>
              </a:rPr>
              <a:t>K-IFRS </a:t>
            </a:r>
            <a:r>
              <a:rPr lang="ko-KR" altLang="en-US" sz="1000" b="1" kern="0" spc="-20">
                <a:solidFill>
                  <a:srgbClr val="0D6E6E"/>
                </a:solidFill>
                <a:latin typeface="나눔고딕"/>
                <a:ea typeface="나눔고딕"/>
              </a:rPr>
              <a:t>전환</a:t>
            </a:r>
            <a:endParaRPr lang="en-US" altLang="ko-KR" sz="1000" b="1" kern="0">
              <a:solidFill>
                <a:srgbClr val="0D6E6E"/>
              </a:solidFill>
              <a:latin typeface="나눔고딕"/>
              <a:ea typeface="나눔고딕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00" kern="0">
                <a:solidFill>
                  <a:srgbClr val="0D6E6E"/>
                </a:solidFill>
                <a:latin typeface="나눔고딕"/>
                <a:ea typeface="나눔고딕"/>
              </a:rPr>
              <a:t>   - </a:t>
            </a:r>
            <a:r>
              <a:rPr lang="ko-KR" altLang="en-US" sz="900" kern="0">
                <a:solidFill>
                  <a:srgbClr val="0D6E6E"/>
                </a:solidFill>
                <a:latin typeface="나눔고딕"/>
                <a:ea typeface="나눔고딕"/>
              </a:rPr>
              <a:t>염가매수차익</a:t>
            </a:r>
            <a:r>
              <a:rPr lang="ko-KR" altLang="en-US" sz="900" kern="0">
                <a:solidFill>
                  <a:srgbClr val="FF0000"/>
                </a:solidFill>
                <a:latin typeface="나눔고딕"/>
                <a:ea typeface="나눔고딕"/>
              </a:rPr>
              <a:t> </a:t>
            </a:r>
            <a:r>
              <a:rPr lang="en-US" altLang="ko-KR" sz="900" kern="0">
                <a:solidFill>
                  <a:srgbClr val="0D6E6E"/>
                </a:solidFill>
                <a:latin typeface="나눔고딕"/>
                <a:ea typeface="나눔고딕"/>
              </a:rPr>
              <a:t>337</a:t>
            </a:r>
            <a:r>
              <a:rPr lang="ko-KR" altLang="en-US" sz="900" kern="0">
                <a:solidFill>
                  <a:srgbClr val="0D6E6E"/>
                </a:solidFill>
                <a:latin typeface="나눔고딕"/>
                <a:ea typeface="나눔고딕"/>
              </a:rPr>
              <a:t>억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050B821D-D2CD-7F4D-128A-69C6DFE3B884}"/>
              </a:ext>
            </a:extLst>
          </p:cNvPr>
          <p:cNvSpPr/>
          <p:nvPr/>
        </p:nvSpPr>
        <p:spPr>
          <a:xfrm>
            <a:off x="472360" y="1620117"/>
            <a:ext cx="546314" cy="182933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0D6E6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rtlCol="0" anchor="ctr"/>
          <a:lstStyle/>
          <a:p>
            <a:pPr algn="ctr" latinLnBrk="0">
              <a:defRPr/>
            </a:pPr>
            <a:endParaRPr lang="ko-KR" altLang="en-US" sz="1200" b="1" kern="0">
              <a:solidFill>
                <a:srgbClr val="0D6E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8CF8844E-F711-01C1-421A-A5904348CF9F}"/>
              </a:ext>
            </a:extLst>
          </p:cNvPr>
          <p:cNvSpPr txBox="1"/>
          <p:nvPr/>
        </p:nvSpPr>
        <p:spPr>
          <a:xfrm>
            <a:off x="472360" y="2036111"/>
            <a:ext cx="546313" cy="86681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0">
              <a:lnSpc>
                <a:spcPts val="800"/>
              </a:lnSpc>
              <a:defRPr/>
            </a:pPr>
            <a:r>
              <a:rPr lang="ko-KR" altLang="en-US" sz="1100" b="1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인수</a:t>
            </a:r>
            <a:endParaRPr lang="en-US" altLang="ko-KR" sz="1100" b="1" kern="0">
              <a:solidFill>
                <a:srgbClr val="0D6E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>
              <a:lnSpc>
                <a:spcPts val="800"/>
              </a:lnSpc>
              <a:defRPr/>
            </a:pPr>
            <a:endParaRPr lang="en-US" altLang="ko-KR" sz="1100" b="1" kern="0">
              <a:solidFill>
                <a:srgbClr val="0D6E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>
              <a:lnSpc>
                <a:spcPts val="800"/>
              </a:lnSpc>
              <a:defRPr/>
            </a:pPr>
            <a:r>
              <a:rPr lang="ko-KR" altLang="en-US" sz="1100" b="1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lang="en-US" altLang="ko-KR" sz="1100" b="1" kern="0">
              <a:solidFill>
                <a:srgbClr val="0D6E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>
              <a:lnSpc>
                <a:spcPts val="800"/>
              </a:lnSpc>
              <a:defRPr/>
            </a:pPr>
            <a:endParaRPr lang="en-US" altLang="ko-KR" sz="1100" b="1" kern="0">
              <a:solidFill>
                <a:srgbClr val="0D6E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>
              <a:lnSpc>
                <a:spcPts val="800"/>
              </a:lnSpc>
              <a:defRPr/>
            </a:pPr>
            <a:r>
              <a:rPr lang="en-US" altLang="ko-KR" sz="1100" b="1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PMI</a:t>
            </a:r>
            <a:endParaRPr lang="ko-KR" altLang="en-US" sz="1100" b="1" kern="0">
              <a:solidFill>
                <a:srgbClr val="0D6E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사각형: 둥근 모서리 113">
            <a:extLst>
              <a:ext uri="{FF2B5EF4-FFF2-40B4-BE49-F238E27FC236}">
                <a16:creationId xmlns="" xmlns:a16="http://schemas.microsoft.com/office/drawing/2014/main" id="{0A02444C-DE60-7EE3-7F80-B8E32C2757B1}"/>
              </a:ext>
            </a:extLst>
          </p:cNvPr>
          <p:cNvSpPr/>
          <p:nvPr/>
        </p:nvSpPr>
        <p:spPr>
          <a:xfrm>
            <a:off x="1307430" y="3026497"/>
            <a:ext cx="1725350" cy="450000"/>
          </a:xfrm>
          <a:prstGeom prst="roundRect">
            <a:avLst/>
          </a:prstGeom>
          <a:solidFill>
            <a:srgbClr val="EBF9FB"/>
          </a:solidFill>
          <a:ln w="3175" cap="flat" cmpd="sng" algn="ctr">
            <a:solidFill>
              <a:srgbClr val="0D6E6E"/>
            </a:solidFill>
            <a:prstDash val="sysDot"/>
          </a:ln>
          <a:effectLst/>
        </p:spPr>
        <p:txBody>
          <a:bodyPr rtlCol="0" anchor="ctr"/>
          <a:lstStyle/>
          <a:p>
            <a:pPr marL="88900" indent="-889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000" b="1" kern="0" spc="-11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O/H</a:t>
            </a:r>
            <a:r>
              <a:rPr lang="ko-KR" altLang="en-US" sz="1000" b="1" kern="0" spc="-11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기간  자산건전성  점검</a:t>
            </a:r>
            <a:endParaRPr lang="en-US" altLang="ko-KR" sz="1000" b="1" kern="0" spc="-110">
              <a:solidFill>
                <a:srgbClr val="0D6E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000" b="1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</a:t>
            </a:r>
            <a:r>
              <a:rPr lang="ko-KR" altLang="en-US" sz="1000" b="1" kern="0" spc="-10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수선 필요 약 </a:t>
            </a:r>
            <a:r>
              <a:rPr lang="en-US" altLang="ko-KR" sz="1000" b="1" kern="0" spc="-10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1000" b="1" kern="0" spc="-10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발</a:t>
            </a:r>
            <a:r>
              <a:rPr lang="ko-KR" altLang="en-US" sz="1000" b="1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견</a:t>
            </a:r>
            <a:endParaRPr lang="en-US" altLang="ko-KR" sz="1000" b="1" kern="0">
              <a:solidFill>
                <a:srgbClr val="0D6E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사각형: 둥근 모서리 115">
            <a:extLst>
              <a:ext uri="{FF2B5EF4-FFF2-40B4-BE49-F238E27FC236}">
                <a16:creationId xmlns="" xmlns:a16="http://schemas.microsoft.com/office/drawing/2014/main" id="{C533FBE7-4149-CD30-D04B-BD88AED54251}"/>
              </a:ext>
            </a:extLst>
          </p:cNvPr>
          <p:cNvSpPr/>
          <p:nvPr/>
        </p:nvSpPr>
        <p:spPr>
          <a:xfrm>
            <a:off x="3090442" y="2329910"/>
            <a:ext cx="1650000" cy="450000"/>
          </a:xfrm>
          <a:prstGeom prst="roundRect">
            <a:avLst/>
          </a:prstGeom>
          <a:solidFill>
            <a:srgbClr val="EBF9FB"/>
          </a:solidFill>
          <a:ln w="3175" cap="flat" cmpd="sng" algn="ctr">
            <a:solidFill>
              <a:srgbClr val="0D6E6E"/>
            </a:solidFill>
            <a:prstDash val="sysDot"/>
          </a:ln>
          <a:effectLst/>
        </p:spPr>
        <p:txBody>
          <a:bodyPr rtlCol="0" anchor="ctr"/>
          <a:lstStyle/>
          <a:p>
            <a:pPr marL="88900" indent="-889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000" b="1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통합인사체계 구축 추진</a:t>
            </a:r>
          </a:p>
          <a:p>
            <a:pPr marL="88900" indent="-889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000" b="1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1000" b="1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시스템 통합</a:t>
            </a:r>
            <a:endParaRPr lang="en-US" altLang="ko-KR" sz="1000" b="1" kern="0">
              <a:solidFill>
                <a:srgbClr val="0D6E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="" xmlns:a16="http://schemas.microsoft.com/office/drawing/2014/main" id="{31DEA72E-0B84-CA18-A279-DD86C25C29CC}"/>
              </a:ext>
            </a:extLst>
          </p:cNvPr>
          <p:cNvSpPr/>
          <p:nvPr/>
        </p:nvSpPr>
        <p:spPr>
          <a:xfrm>
            <a:off x="1214252" y="2067839"/>
            <a:ext cx="1345240" cy="246221"/>
          </a:xfrm>
          <a:prstGeom prst="rect">
            <a:avLst/>
          </a:prstGeom>
          <a:noFill/>
          <a:ln w="3175">
            <a:noFill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[</a:t>
            </a:r>
            <a:r>
              <a:rPr kumimoji="0" lang="ko-KR" altLang="en-US" sz="10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제도 및 시스템 구축</a:t>
            </a:r>
            <a:r>
              <a:rPr kumimoji="0" lang="en-US" altLang="ko-KR" sz="10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]</a:t>
            </a:r>
            <a:endParaRPr kumimoji="0" lang="ko-KR" altLang="en-US" sz="10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Tahoma"/>
              <a:ea typeface="HY헤드라인M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5A2351C5-2D09-0F9B-CAA9-BCB86EB2C339}"/>
              </a:ext>
            </a:extLst>
          </p:cNvPr>
          <p:cNvSpPr/>
          <p:nvPr/>
        </p:nvSpPr>
        <p:spPr>
          <a:xfrm>
            <a:off x="1211178" y="2776644"/>
            <a:ext cx="1244924" cy="253916"/>
          </a:xfrm>
          <a:prstGeom prst="rect">
            <a:avLst/>
          </a:prstGeom>
          <a:noFill/>
          <a:ln w="3175">
            <a:noFill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[SPA </a:t>
            </a:r>
            <a:r>
              <a:rPr kumimoji="0" lang="ko-KR" altLang="en-US" sz="10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이행점검</a:t>
            </a:r>
            <a:r>
              <a:rPr kumimoji="0" lang="en-US" altLang="ko-KR" sz="105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]</a:t>
            </a:r>
            <a:endParaRPr kumimoji="0" lang="ko-KR" altLang="en-US" sz="105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Tahoma"/>
              <a:ea typeface="HY헤드라인M"/>
            </a:endParaRPr>
          </a:p>
        </p:txBody>
      </p:sp>
      <p:sp>
        <p:nvSpPr>
          <p:cNvPr id="82" name="화살표: 오른쪽 3">
            <a:extLst>
              <a:ext uri="{FF2B5EF4-FFF2-40B4-BE49-F238E27FC236}">
                <a16:creationId xmlns="" xmlns:a16="http://schemas.microsoft.com/office/drawing/2014/main" id="{4D2CA397-C48C-C09F-A1BE-D5AB3393B86B}"/>
              </a:ext>
            </a:extLst>
          </p:cNvPr>
          <p:cNvSpPr/>
          <p:nvPr/>
        </p:nvSpPr>
        <p:spPr>
          <a:xfrm>
            <a:off x="1411705" y="3821695"/>
            <a:ext cx="3379761" cy="576000"/>
          </a:xfrm>
          <a:prstGeom prst="rightArrow">
            <a:avLst>
              <a:gd name="adj1" fmla="val 88134"/>
              <a:gd name="adj2" fmla="val 13587"/>
            </a:avLst>
          </a:prstGeom>
          <a:solidFill>
            <a:srgbClr val="EBF9FB"/>
          </a:solidFill>
          <a:ln w="3175" cap="flat" cmpd="sng" algn="ctr">
            <a:solidFill>
              <a:srgbClr val="0D6E6E"/>
            </a:solidFill>
            <a:prstDash val="sysDot"/>
          </a:ln>
          <a:effectLst/>
        </p:spPr>
        <p:txBody>
          <a:bodyPr lIns="90000" tIns="46800" rIns="90000" bIns="46800" rtlCol="0" anchor="ctr"/>
          <a:lstStyle/>
          <a:p>
            <a:pPr marL="88900" marR="0" lvl="0" indent="-889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050" b="1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통합을 위한 </a:t>
            </a:r>
            <a:r>
              <a:rPr lang="en-US" altLang="ko-KR" sz="1050" b="1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TF </a:t>
            </a:r>
            <a:r>
              <a:rPr lang="ko-KR" altLang="en-US" sz="1050" b="1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활동 지속 </a:t>
            </a:r>
            <a:r>
              <a:rPr lang="en-US" altLang="ko-KR" sz="900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</a:t>
            </a:r>
            <a:r>
              <a:rPr lang="en-US" altLang="ko-KR" sz="900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kern="0" err="1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배출권</a:t>
            </a:r>
            <a:r>
              <a:rPr lang="ko-KR" altLang="en-US" sz="900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</a:t>
            </a:r>
            <a:r>
              <a:rPr lang="en-US" altLang="ko-KR" sz="900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0" lang="en-US" altLang="ko-KR" sz="1050" i="0" u="none" strike="noStrike" kern="0" cap="none" spc="0" normalizeH="0" baseline="0" noProof="0">
              <a:ln>
                <a:noFill/>
              </a:ln>
              <a:solidFill>
                <a:srgbClr val="0D6E6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82563" marR="0" lvl="0" indent="-952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나눔고딕" panose="020D0604000000000000" pitchFamily="50" charset="-127"/>
              <a:buChar char="-"/>
              <a:tabLst/>
              <a:defRPr/>
            </a:pP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D6E6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통합운영 시너지 </a:t>
            </a: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D6E6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TF 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D6E6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050" b="1" i="0" u="none" strike="noStrike" kern="0" cap="none" spc="0" normalizeH="0" baseline="0" noProof="0">
                <a:ln>
                  <a:noFill/>
                </a:ln>
                <a:solidFill>
                  <a:srgbClr val="0D6E6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srgbClr val="0D6E6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통합 운영손익 극대화</a:t>
            </a:r>
            <a:endParaRPr kumimoji="0" lang="en-US" altLang="ko-KR" sz="1050" b="1" i="0" u="none" strike="noStrike" kern="0" cap="none" spc="0" normalizeH="0" baseline="0" noProof="0">
              <a:ln>
                <a:noFill/>
              </a:ln>
              <a:solidFill>
                <a:srgbClr val="0D6E6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3" name="사각형: 둥근 모서리 4">
            <a:extLst>
              <a:ext uri="{FF2B5EF4-FFF2-40B4-BE49-F238E27FC236}">
                <a16:creationId xmlns="" xmlns:a16="http://schemas.microsoft.com/office/drawing/2014/main" id="{DE8BDFB5-F2E9-4FA6-40D5-6F4B6215D65B}"/>
              </a:ext>
            </a:extLst>
          </p:cNvPr>
          <p:cNvSpPr/>
          <p:nvPr/>
        </p:nvSpPr>
        <p:spPr>
          <a:xfrm>
            <a:off x="1536819" y="4334889"/>
            <a:ext cx="1521819" cy="221502"/>
          </a:xfrm>
          <a:prstGeom prst="roundRect">
            <a:avLst/>
          </a:prstGeom>
          <a:solidFill>
            <a:srgbClr val="EBF9FB"/>
          </a:solidFill>
          <a:ln w="3175" cap="flat" cmpd="sng" algn="ctr">
            <a:solidFill>
              <a:srgbClr val="0D6E6E"/>
            </a:solidFill>
            <a:prstDash val="sysDot"/>
          </a:ln>
          <a:effectLst/>
        </p:spPr>
        <p:txBody>
          <a:bodyPr tIns="46800" rIns="36000" bIns="46800" rtlCol="0" anchor="ctr"/>
          <a:lstStyle/>
          <a:p>
            <a:pPr marL="87313" indent="-87313" defTabSz="1343025" latinLnBrk="0">
              <a:buFont typeface="Arial" panose="020B0604020202020204" pitchFamily="34" charset="0"/>
              <a:buChar char="•"/>
              <a:defRPr/>
            </a:pPr>
            <a:r>
              <a:rPr lang="ko-KR" altLang="en-US" sz="900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모니터링 시스템 구축</a:t>
            </a:r>
            <a:endParaRPr lang="en-US" altLang="ko-KR" sz="900" kern="0">
              <a:solidFill>
                <a:srgbClr val="0D6E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사각형: 둥근 모서리 5">
            <a:extLst>
              <a:ext uri="{FF2B5EF4-FFF2-40B4-BE49-F238E27FC236}">
                <a16:creationId xmlns="" xmlns:a16="http://schemas.microsoft.com/office/drawing/2014/main" id="{FC067E69-9CE9-AD99-87D8-A8A55A4E186E}"/>
              </a:ext>
            </a:extLst>
          </p:cNvPr>
          <p:cNvSpPr/>
          <p:nvPr/>
        </p:nvSpPr>
        <p:spPr>
          <a:xfrm>
            <a:off x="3141757" y="4334888"/>
            <a:ext cx="1567807" cy="221503"/>
          </a:xfrm>
          <a:prstGeom prst="roundRect">
            <a:avLst/>
          </a:prstGeom>
          <a:solidFill>
            <a:srgbClr val="EBF9FB"/>
          </a:solidFill>
          <a:ln w="3175" cap="flat" cmpd="sng" algn="ctr">
            <a:solidFill>
              <a:srgbClr val="0D6E6E"/>
            </a:solidFill>
            <a:prstDash val="sysDot"/>
          </a:ln>
          <a:effectLst/>
        </p:spPr>
        <p:txBody>
          <a:bodyPr rtlCol="0" anchor="ctr"/>
          <a:lstStyle/>
          <a:p>
            <a:pPr marL="87313" indent="-87313" latinLnBrk="0">
              <a:buFont typeface="Arial" panose="020B0604020202020204" pitchFamily="34" charset="0"/>
              <a:buChar char="•"/>
              <a:defRPr/>
            </a:pPr>
            <a:r>
              <a:rPr lang="ko-KR" altLang="en-US" sz="900" kern="0" err="1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열교환</a:t>
            </a:r>
            <a:r>
              <a:rPr lang="ko-KR" altLang="en-US" sz="900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설비 개선</a:t>
            </a:r>
            <a:endParaRPr lang="en-US" altLang="ko-KR" sz="900" kern="0">
              <a:solidFill>
                <a:srgbClr val="0D6E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DAAD1D33-B725-B0EA-7442-87902A6924E8}"/>
              </a:ext>
            </a:extLst>
          </p:cNvPr>
          <p:cNvSpPr/>
          <p:nvPr/>
        </p:nvSpPr>
        <p:spPr>
          <a:xfrm>
            <a:off x="1214252" y="3602176"/>
            <a:ext cx="928459" cy="246221"/>
          </a:xfrm>
          <a:prstGeom prst="rect">
            <a:avLst/>
          </a:prstGeom>
          <a:noFill/>
          <a:ln w="3175">
            <a:noFill/>
          </a:ln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[</a:t>
            </a:r>
            <a:r>
              <a:rPr kumimoji="0" lang="ko-KR" altLang="en-US" sz="10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통합</a:t>
            </a:r>
            <a:r>
              <a:rPr kumimoji="0" lang="en-US" altLang="ko-KR" sz="10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TF </a:t>
            </a:r>
            <a:r>
              <a:rPr kumimoji="0" lang="ko-KR" altLang="en-US" sz="10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운용</a:t>
            </a:r>
            <a:r>
              <a:rPr kumimoji="0" lang="en-US" altLang="ko-KR" sz="10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]</a:t>
            </a:r>
            <a:endParaRPr kumimoji="0" lang="ko-KR" altLang="en-US" sz="10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Tahoma"/>
              <a:ea typeface="HY헤드라인M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DF4D334C-F1E3-4E5E-5228-113785F3F4E5}"/>
              </a:ext>
            </a:extLst>
          </p:cNvPr>
          <p:cNvSpPr/>
          <p:nvPr/>
        </p:nvSpPr>
        <p:spPr>
          <a:xfrm>
            <a:off x="472360" y="3646708"/>
            <a:ext cx="546314" cy="293498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0D6E6E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rtlCol="0" anchor="ctr"/>
          <a:lstStyle/>
          <a:p>
            <a:pPr algn="ctr" latinLnBrk="0">
              <a:defRPr/>
            </a:pPr>
            <a:endParaRPr lang="ko-KR" altLang="en-US" sz="1200" b="1" kern="0">
              <a:solidFill>
                <a:srgbClr val="0D6E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BCB12687-6409-BA8B-D391-85C5AD722F96}"/>
              </a:ext>
            </a:extLst>
          </p:cNvPr>
          <p:cNvSpPr txBox="1"/>
          <p:nvPr/>
        </p:nvSpPr>
        <p:spPr>
          <a:xfrm>
            <a:off x="472360" y="4666580"/>
            <a:ext cx="546313" cy="76298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100" b="1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</a:t>
            </a:r>
            <a:endParaRPr lang="en-US" altLang="ko-KR" sz="1100" b="1" kern="0">
              <a:solidFill>
                <a:srgbClr val="0D6E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100" b="1" kern="0" spc="-15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시너지</a:t>
            </a:r>
            <a:endParaRPr lang="en-US" altLang="ko-KR" sz="1100" b="1" kern="0" spc="-150">
              <a:solidFill>
                <a:srgbClr val="0D6E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6C2897AF-B427-DDA9-863D-4B676BD65918}"/>
              </a:ext>
            </a:extLst>
          </p:cNvPr>
          <p:cNvSpPr/>
          <p:nvPr/>
        </p:nvSpPr>
        <p:spPr>
          <a:xfrm>
            <a:off x="1497330" y="4549565"/>
            <a:ext cx="3631490" cy="77457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313" marR="0" lvl="0" indent="-87313" algn="l" defTabSz="1330325" rtl="0" eaLnBrk="0" fontAlgn="auto" latinLnBrk="0" hangingPunc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나눔고딕" panose="020D0604000000000000" pitchFamily="50" charset="-127"/>
              <a:buChar char="-"/>
              <a:tabLst/>
              <a:defRPr/>
            </a:pPr>
            <a:r>
              <a:rPr kumimoji="0" lang="ko-KR" altLang="en-US" sz="105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통합운영을 통해 </a:t>
            </a:r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약 </a:t>
            </a:r>
            <a:r>
              <a:rPr lang="en-US" altLang="ko-KR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20~35</a:t>
            </a:r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억</a:t>
            </a:r>
            <a:r>
              <a:rPr kumimoji="0" lang="ko-KR" altLang="en-US" sz="105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의 시너지 창출 기대</a:t>
            </a:r>
            <a:endParaRPr kumimoji="0" lang="en-US" altLang="ko-KR" sz="1050" b="0" i="0" u="none" strike="noStrike" kern="1200" cap="none" spc="0" normalizeH="0" baseline="3000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marL="269875" marR="0" lvl="1" indent="-95250" algn="l" defTabSz="1120775" rtl="0" eaLnBrk="0" fontAlgn="auto" latinLnBrk="0" hangingPunc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양사 </a:t>
            </a:r>
            <a:r>
              <a:rPr lang="en-US" altLang="ko-KR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CHP </a:t>
            </a:r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운용 효율화</a:t>
            </a:r>
            <a:r>
              <a:rPr lang="en-US" altLang="ko-KR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	+11~14</a:t>
            </a:r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억</a:t>
            </a:r>
            <a:endParaRPr kumimoji="0" lang="en-US" altLang="ko-KR" sz="105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marL="269875" lvl="1" indent="-95250" defTabSz="1120775" eaLnBrk="0" latinLnBrk="0" hangingPunct="0">
              <a:lnSpc>
                <a:spcPts val="16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05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외부열원</a:t>
            </a:r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구성 및 단가 최적화</a:t>
            </a:r>
            <a:r>
              <a:rPr lang="en-US" altLang="ko-KR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	+ 8~23</a:t>
            </a:r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억</a:t>
            </a:r>
            <a:endParaRPr kumimoji="0" lang="en-US" altLang="ko-KR" sz="105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="" xmlns:a16="http://schemas.microsoft.com/office/drawing/2014/main" id="{35421429-0378-8AB0-084D-7DDB6795478D}"/>
              </a:ext>
            </a:extLst>
          </p:cNvPr>
          <p:cNvSpPr/>
          <p:nvPr/>
        </p:nvSpPr>
        <p:spPr>
          <a:xfrm>
            <a:off x="5366097" y="810884"/>
            <a:ext cx="116302" cy="329387"/>
          </a:xfrm>
          <a:prstGeom prst="rect">
            <a:avLst/>
          </a:prstGeom>
          <a:solidFill>
            <a:srgbClr val="0D6E6E"/>
          </a:solidFill>
          <a:ln w="12700" algn="ctr">
            <a:noFill/>
            <a:miter lim="800000"/>
            <a:headEnd/>
            <a:tailEnd/>
          </a:ln>
          <a:effectLst/>
        </p:spPr>
        <p:txBody>
          <a:bodyPr vert="horz" lIns="72000" rIns="36000" anchor="ctr"/>
          <a:lstStyle/>
          <a:p>
            <a:pPr algn="ctr" latinLnBrk="0">
              <a:spcBef>
                <a:spcPct val="50000"/>
              </a:spcBef>
              <a:defRPr/>
            </a:pPr>
            <a:endParaRPr lang="en-US" altLang="ko-KR" sz="1300" b="1" kern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="" xmlns:a16="http://schemas.microsoft.com/office/drawing/2014/main" id="{17F741D1-C940-86A4-828B-853634257865}"/>
              </a:ext>
            </a:extLst>
          </p:cNvPr>
          <p:cNvCxnSpPr>
            <a:cxnSpLocks/>
          </p:cNvCxnSpPr>
          <p:nvPr/>
        </p:nvCxnSpPr>
        <p:spPr>
          <a:xfrm>
            <a:off x="5373183" y="1132016"/>
            <a:ext cx="2403611" cy="0"/>
          </a:xfrm>
          <a:prstGeom prst="line">
            <a:avLst/>
          </a:prstGeom>
          <a:noFill/>
          <a:ln w="12700" cap="flat" cmpd="sng" algn="ctr">
            <a:solidFill>
              <a:srgbClr val="0D6E6E"/>
            </a:solidFill>
            <a:prstDash val="solid"/>
          </a:ln>
          <a:effectLst/>
        </p:spPr>
      </p:cxnSp>
      <p:sp>
        <p:nvSpPr>
          <p:cNvPr id="91" name="직사각형 90">
            <a:extLst>
              <a:ext uri="{FF2B5EF4-FFF2-40B4-BE49-F238E27FC236}">
                <a16:creationId xmlns="" xmlns:a16="http://schemas.microsoft.com/office/drawing/2014/main" id="{80014857-49B0-6905-1878-1AEB855C46D7}"/>
              </a:ext>
            </a:extLst>
          </p:cNvPr>
          <p:cNvSpPr/>
          <p:nvPr/>
        </p:nvSpPr>
        <p:spPr>
          <a:xfrm>
            <a:off x="5457056" y="812989"/>
            <a:ext cx="2353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유휴부지 활용 연료전지 개발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A8547189-9C7C-78FA-3DD0-7B82B4C1C0A8}"/>
              </a:ext>
            </a:extLst>
          </p:cNvPr>
          <p:cNvSpPr txBox="1"/>
          <p:nvPr/>
        </p:nvSpPr>
        <p:spPr>
          <a:xfrm>
            <a:off x="5345375" y="3933636"/>
            <a:ext cx="3712081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나눔고딕"/>
                <a:ea typeface="나눔고딕"/>
              </a:rPr>
              <a:t>1) </a:t>
            </a:r>
            <a:r>
              <a:rPr kumimoji="0" lang="ko-KR" altLang="en-US" sz="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나눔고딕"/>
                <a:ea typeface="나눔고딕"/>
              </a:rPr>
              <a:t>총 대지면적 </a:t>
            </a:r>
            <a:r>
              <a:rPr kumimoji="0" lang="en-US" altLang="ko-KR" sz="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나눔고딕"/>
                <a:ea typeface="나눔고딕"/>
              </a:rPr>
              <a:t>11.5</a:t>
            </a:r>
            <a:r>
              <a:rPr kumimoji="0" lang="ko-KR" altLang="en-US" sz="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나눔고딕"/>
                <a:ea typeface="나눔고딕"/>
              </a:rPr>
              <a:t>천평 중 약 </a:t>
            </a:r>
            <a:r>
              <a:rPr kumimoji="0" lang="en-US" altLang="ko-KR" sz="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나눔고딕"/>
                <a:ea typeface="나눔고딕"/>
              </a:rPr>
              <a:t>3.4</a:t>
            </a:r>
            <a:r>
              <a:rPr kumimoji="0" lang="ko-KR" altLang="en-US" sz="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나눔고딕"/>
                <a:ea typeface="나눔고딕"/>
              </a:rPr>
              <a:t>천평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="" xmlns:a16="http://schemas.microsoft.com/office/drawing/2014/main" id="{A59463BE-0A73-5CFC-BCDE-3672ACF27C61}"/>
              </a:ext>
            </a:extLst>
          </p:cNvPr>
          <p:cNvGrpSpPr/>
          <p:nvPr/>
        </p:nvGrpSpPr>
        <p:grpSpPr>
          <a:xfrm>
            <a:off x="5400972" y="1354496"/>
            <a:ext cx="4232548" cy="2495629"/>
            <a:chOff x="5400972" y="1242733"/>
            <a:chExt cx="4232548" cy="2305521"/>
          </a:xfrm>
        </p:grpSpPr>
        <p:pic>
          <p:nvPicPr>
            <p:cNvPr id="94" name="그림 93">
              <a:extLst>
                <a:ext uri="{FF2B5EF4-FFF2-40B4-BE49-F238E27FC236}">
                  <a16:creationId xmlns="" xmlns:a16="http://schemas.microsoft.com/office/drawing/2014/main" id="{9528DF63-DFFF-8AEB-EB7C-48E375951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4850" y="1396378"/>
              <a:ext cx="4056662" cy="2088728"/>
            </a:xfrm>
            <a:prstGeom prst="rect">
              <a:avLst/>
            </a:prstGeom>
          </p:spPr>
        </p:pic>
        <p:sp>
          <p:nvSpPr>
            <p:cNvPr id="95" name="직사각형 38">
              <a:extLst>
                <a:ext uri="{FF2B5EF4-FFF2-40B4-BE49-F238E27FC236}">
                  <a16:creationId xmlns="" xmlns:a16="http://schemas.microsoft.com/office/drawing/2014/main" id="{24D52989-1E8A-235D-63A3-BA2D6BF21299}"/>
                </a:ext>
              </a:extLst>
            </p:cNvPr>
            <p:cNvSpPr/>
            <p:nvPr/>
          </p:nvSpPr>
          <p:spPr>
            <a:xfrm>
              <a:off x="5566092" y="1769202"/>
              <a:ext cx="1282834" cy="597467"/>
            </a:xfrm>
            <a:custGeom>
              <a:avLst/>
              <a:gdLst>
                <a:gd name="connsiteX0" fmla="*/ 0 w 1228844"/>
                <a:gd name="connsiteY0" fmla="*/ 0 h 561748"/>
                <a:gd name="connsiteX1" fmla="*/ 1228844 w 1228844"/>
                <a:gd name="connsiteY1" fmla="*/ 0 h 561748"/>
                <a:gd name="connsiteX2" fmla="*/ 1228844 w 1228844"/>
                <a:gd name="connsiteY2" fmla="*/ 561748 h 561748"/>
                <a:gd name="connsiteX3" fmla="*/ 0 w 1228844"/>
                <a:gd name="connsiteY3" fmla="*/ 561748 h 561748"/>
                <a:gd name="connsiteX4" fmla="*/ 0 w 1228844"/>
                <a:gd name="connsiteY4" fmla="*/ 0 h 561748"/>
                <a:gd name="connsiteX0" fmla="*/ 286247 w 1228844"/>
                <a:gd name="connsiteY0" fmla="*/ 111318 h 561748"/>
                <a:gd name="connsiteX1" fmla="*/ 1228844 w 1228844"/>
                <a:gd name="connsiteY1" fmla="*/ 0 h 561748"/>
                <a:gd name="connsiteX2" fmla="*/ 1228844 w 1228844"/>
                <a:gd name="connsiteY2" fmla="*/ 561748 h 561748"/>
                <a:gd name="connsiteX3" fmla="*/ 0 w 1228844"/>
                <a:gd name="connsiteY3" fmla="*/ 561748 h 561748"/>
                <a:gd name="connsiteX4" fmla="*/ 286247 w 1228844"/>
                <a:gd name="connsiteY4" fmla="*/ 111318 h 561748"/>
                <a:gd name="connsiteX0" fmla="*/ 39756 w 1228844"/>
                <a:gd name="connsiteY0" fmla="*/ 174929 h 561748"/>
                <a:gd name="connsiteX1" fmla="*/ 1228844 w 1228844"/>
                <a:gd name="connsiteY1" fmla="*/ 0 h 561748"/>
                <a:gd name="connsiteX2" fmla="*/ 1228844 w 1228844"/>
                <a:gd name="connsiteY2" fmla="*/ 561748 h 561748"/>
                <a:gd name="connsiteX3" fmla="*/ 0 w 1228844"/>
                <a:gd name="connsiteY3" fmla="*/ 561748 h 561748"/>
                <a:gd name="connsiteX4" fmla="*/ 39756 w 1228844"/>
                <a:gd name="connsiteY4" fmla="*/ 174929 h 561748"/>
                <a:gd name="connsiteX0" fmla="*/ 0 w 1189088"/>
                <a:gd name="connsiteY0" fmla="*/ 174929 h 561748"/>
                <a:gd name="connsiteX1" fmla="*/ 1189088 w 1189088"/>
                <a:gd name="connsiteY1" fmla="*/ 0 h 561748"/>
                <a:gd name="connsiteX2" fmla="*/ 1189088 w 1189088"/>
                <a:gd name="connsiteY2" fmla="*/ 561748 h 561748"/>
                <a:gd name="connsiteX3" fmla="*/ 413469 w 1189088"/>
                <a:gd name="connsiteY3" fmla="*/ 339112 h 561748"/>
                <a:gd name="connsiteX4" fmla="*/ 0 w 1189088"/>
                <a:gd name="connsiteY4" fmla="*/ 174929 h 561748"/>
                <a:gd name="connsiteX0" fmla="*/ 0 w 1244747"/>
                <a:gd name="connsiteY0" fmla="*/ 182880 h 561748"/>
                <a:gd name="connsiteX1" fmla="*/ 1244747 w 1244747"/>
                <a:gd name="connsiteY1" fmla="*/ 0 h 561748"/>
                <a:gd name="connsiteX2" fmla="*/ 1244747 w 1244747"/>
                <a:gd name="connsiteY2" fmla="*/ 561748 h 561748"/>
                <a:gd name="connsiteX3" fmla="*/ 469128 w 1244747"/>
                <a:gd name="connsiteY3" fmla="*/ 339112 h 561748"/>
                <a:gd name="connsiteX4" fmla="*/ 0 w 1244747"/>
                <a:gd name="connsiteY4" fmla="*/ 182880 h 561748"/>
                <a:gd name="connsiteX0" fmla="*/ 0 w 1244747"/>
                <a:gd name="connsiteY0" fmla="*/ 182880 h 561748"/>
                <a:gd name="connsiteX1" fmla="*/ 1244747 w 1244747"/>
                <a:gd name="connsiteY1" fmla="*/ 0 h 561748"/>
                <a:gd name="connsiteX2" fmla="*/ 1244747 w 1244747"/>
                <a:gd name="connsiteY2" fmla="*/ 561748 h 561748"/>
                <a:gd name="connsiteX3" fmla="*/ 437323 w 1244747"/>
                <a:gd name="connsiteY3" fmla="*/ 386820 h 561748"/>
                <a:gd name="connsiteX4" fmla="*/ 0 w 1244747"/>
                <a:gd name="connsiteY4" fmla="*/ 182880 h 561748"/>
                <a:gd name="connsiteX0" fmla="*/ 0 w 1244747"/>
                <a:gd name="connsiteY0" fmla="*/ 182880 h 561748"/>
                <a:gd name="connsiteX1" fmla="*/ 1244747 w 1244747"/>
                <a:gd name="connsiteY1" fmla="*/ 0 h 561748"/>
                <a:gd name="connsiteX2" fmla="*/ 799474 w 1244747"/>
                <a:gd name="connsiteY2" fmla="*/ 561748 h 561748"/>
                <a:gd name="connsiteX3" fmla="*/ 437323 w 1244747"/>
                <a:gd name="connsiteY3" fmla="*/ 386820 h 561748"/>
                <a:gd name="connsiteX4" fmla="*/ 0 w 1244747"/>
                <a:gd name="connsiteY4" fmla="*/ 182880 h 561748"/>
                <a:gd name="connsiteX0" fmla="*/ 0 w 1236796"/>
                <a:gd name="connsiteY0" fmla="*/ 182880 h 561748"/>
                <a:gd name="connsiteX1" fmla="*/ 1236796 w 1236796"/>
                <a:gd name="connsiteY1" fmla="*/ 0 h 561748"/>
                <a:gd name="connsiteX2" fmla="*/ 799474 w 1236796"/>
                <a:gd name="connsiteY2" fmla="*/ 561748 h 561748"/>
                <a:gd name="connsiteX3" fmla="*/ 437323 w 1236796"/>
                <a:gd name="connsiteY3" fmla="*/ 386820 h 561748"/>
                <a:gd name="connsiteX4" fmla="*/ 0 w 1236796"/>
                <a:gd name="connsiteY4" fmla="*/ 182880 h 561748"/>
                <a:gd name="connsiteX0" fmla="*/ 0 w 1255846"/>
                <a:gd name="connsiteY0" fmla="*/ 205105 h 583973"/>
                <a:gd name="connsiteX1" fmla="*/ 1255846 w 1255846"/>
                <a:gd name="connsiteY1" fmla="*/ 0 h 583973"/>
                <a:gd name="connsiteX2" fmla="*/ 799474 w 1255846"/>
                <a:gd name="connsiteY2" fmla="*/ 583973 h 583973"/>
                <a:gd name="connsiteX3" fmla="*/ 437323 w 1255846"/>
                <a:gd name="connsiteY3" fmla="*/ 409045 h 583973"/>
                <a:gd name="connsiteX4" fmla="*/ 0 w 1255846"/>
                <a:gd name="connsiteY4" fmla="*/ 205105 h 583973"/>
                <a:gd name="connsiteX0" fmla="*/ 0 w 1268546"/>
                <a:gd name="connsiteY0" fmla="*/ 211455 h 590323"/>
                <a:gd name="connsiteX1" fmla="*/ 1268546 w 1268546"/>
                <a:gd name="connsiteY1" fmla="*/ 0 h 590323"/>
                <a:gd name="connsiteX2" fmla="*/ 799474 w 1268546"/>
                <a:gd name="connsiteY2" fmla="*/ 590323 h 590323"/>
                <a:gd name="connsiteX3" fmla="*/ 437323 w 1268546"/>
                <a:gd name="connsiteY3" fmla="*/ 415395 h 590323"/>
                <a:gd name="connsiteX4" fmla="*/ 0 w 1268546"/>
                <a:gd name="connsiteY4" fmla="*/ 211455 h 590323"/>
                <a:gd name="connsiteX0" fmla="*/ 0 w 1268546"/>
                <a:gd name="connsiteY0" fmla="*/ 211455 h 590323"/>
                <a:gd name="connsiteX1" fmla="*/ 1268546 w 1268546"/>
                <a:gd name="connsiteY1" fmla="*/ 0 h 590323"/>
                <a:gd name="connsiteX2" fmla="*/ 796299 w 1268546"/>
                <a:gd name="connsiteY2" fmla="*/ 590323 h 590323"/>
                <a:gd name="connsiteX3" fmla="*/ 437323 w 1268546"/>
                <a:gd name="connsiteY3" fmla="*/ 415395 h 590323"/>
                <a:gd name="connsiteX4" fmla="*/ 0 w 1268546"/>
                <a:gd name="connsiteY4" fmla="*/ 211455 h 590323"/>
                <a:gd name="connsiteX0" fmla="*/ 0 w 1268546"/>
                <a:gd name="connsiteY0" fmla="*/ 211455 h 590323"/>
                <a:gd name="connsiteX1" fmla="*/ 1268546 w 1268546"/>
                <a:gd name="connsiteY1" fmla="*/ 0 h 590323"/>
                <a:gd name="connsiteX2" fmla="*/ 799474 w 1268546"/>
                <a:gd name="connsiteY2" fmla="*/ 590323 h 590323"/>
                <a:gd name="connsiteX3" fmla="*/ 437323 w 1268546"/>
                <a:gd name="connsiteY3" fmla="*/ 415395 h 590323"/>
                <a:gd name="connsiteX4" fmla="*/ 0 w 1268546"/>
                <a:gd name="connsiteY4" fmla="*/ 211455 h 590323"/>
                <a:gd name="connsiteX0" fmla="*/ 0 w 1268546"/>
                <a:gd name="connsiteY0" fmla="*/ 211455 h 590323"/>
                <a:gd name="connsiteX1" fmla="*/ 1268546 w 1268546"/>
                <a:gd name="connsiteY1" fmla="*/ 0 h 590323"/>
                <a:gd name="connsiteX2" fmla="*/ 789949 w 1268546"/>
                <a:gd name="connsiteY2" fmla="*/ 590323 h 590323"/>
                <a:gd name="connsiteX3" fmla="*/ 437323 w 1268546"/>
                <a:gd name="connsiteY3" fmla="*/ 415395 h 590323"/>
                <a:gd name="connsiteX4" fmla="*/ 0 w 1268546"/>
                <a:gd name="connsiteY4" fmla="*/ 211455 h 590323"/>
                <a:gd name="connsiteX0" fmla="*/ 0 w 1268546"/>
                <a:gd name="connsiteY0" fmla="*/ 211455 h 590323"/>
                <a:gd name="connsiteX1" fmla="*/ 1268546 w 1268546"/>
                <a:gd name="connsiteY1" fmla="*/ 0 h 590323"/>
                <a:gd name="connsiteX2" fmla="*/ 793124 w 1268546"/>
                <a:gd name="connsiteY2" fmla="*/ 590323 h 590323"/>
                <a:gd name="connsiteX3" fmla="*/ 437323 w 1268546"/>
                <a:gd name="connsiteY3" fmla="*/ 415395 h 590323"/>
                <a:gd name="connsiteX4" fmla="*/ 0 w 1268546"/>
                <a:gd name="connsiteY4" fmla="*/ 211455 h 590323"/>
                <a:gd name="connsiteX0" fmla="*/ 0 w 1268546"/>
                <a:gd name="connsiteY0" fmla="*/ 211455 h 597467"/>
                <a:gd name="connsiteX1" fmla="*/ 1268546 w 1268546"/>
                <a:gd name="connsiteY1" fmla="*/ 0 h 597467"/>
                <a:gd name="connsiteX2" fmla="*/ 805030 w 1268546"/>
                <a:gd name="connsiteY2" fmla="*/ 597467 h 597467"/>
                <a:gd name="connsiteX3" fmla="*/ 437323 w 1268546"/>
                <a:gd name="connsiteY3" fmla="*/ 415395 h 597467"/>
                <a:gd name="connsiteX4" fmla="*/ 0 w 1268546"/>
                <a:gd name="connsiteY4" fmla="*/ 211455 h 597467"/>
                <a:gd name="connsiteX0" fmla="*/ 0 w 1275690"/>
                <a:gd name="connsiteY0" fmla="*/ 211455 h 597467"/>
                <a:gd name="connsiteX1" fmla="*/ 1275690 w 1275690"/>
                <a:gd name="connsiteY1" fmla="*/ 0 h 597467"/>
                <a:gd name="connsiteX2" fmla="*/ 805030 w 1275690"/>
                <a:gd name="connsiteY2" fmla="*/ 597467 h 597467"/>
                <a:gd name="connsiteX3" fmla="*/ 437323 w 1275690"/>
                <a:gd name="connsiteY3" fmla="*/ 415395 h 597467"/>
                <a:gd name="connsiteX4" fmla="*/ 0 w 1275690"/>
                <a:gd name="connsiteY4" fmla="*/ 211455 h 597467"/>
                <a:gd name="connsiteX0" fmla="*/ 0 w 1282834"/>
                <a:gd name="connsiteY0" fmla="*/ 211455 h 597467"/>
                <a:gd name="connsiteX1" fmla="*/ 1282834 w 1282834"/>
                <a:gd name="connsiteY1" fmla="*/ 0 h 597467"/>
                <a:gd name="connsiteX2" fmla="*/ 805030 w 1282834"/>
                <a:gd name="connsiteY2" fmla="*/ 597467 h 597467"/>
                <a:gd name="connsiteX3" fmla="*/ 437323 w 1282834"/>
                <a:gd name="connsiteY3" fmla="*/ 415395 h 597467"/>
                <a:gd name="connsiteX4" fmla="*/ 0 w 1282834"/>
                <a:gd name="connsiteY4" fmla="*/ 211455 h 597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834" h="597467">
                  <a:moveTo>
                    <a:pt x="0" y="211455"/>
                  </a:moveTo>
                  <a:lnTo>
                    <a:pt x="1282834" y="0"/>
                  </a:lnTo>
                  <a:lnTo>
                    <a:pt x="805030" y="597467"/>
                  </a:lnTo>
                  <a:lnTo>
                    <a:pt x="437323" y="415395"/>
                  </a:lnTo>
                  <a:lnTo>
                    <a:pt x="0" y="211455"/>
                  </a:lnTo>
                  <a:close/>
                </a:path>
              </a:pathLst>
            </a:custGeom>
            <a:solidFill>
              <a:srgbClr val="F9D4B5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38">
              <a:extLst>
                <a:ext uri="{FF2B5EF4-FFF2-40B4-BE49-F238E27FC236}">
                  <a16:creationId xmlns="" xmlns:a16="http://schemas.microsoft.com/office/drawing/2014/main" id="{9B167A7F-1A42-06F3-2FA7-E3D7BA7B8B73}"/>
                </a:ext>
              </a:extLst>
            </p:cNvPr>
            <p:cNvSpPr/>
            <p:nvPr/>
          </p:nvSpPr>
          <p:spPr>
            <a:xfrm>
              <a:off x="7776794" y="1417538"/>
              <a:ext cx="1626762" cy="1455483"/>
            </a:xfrm>
            <a:custGeom>
              <a:avLst/>
              <a:gdLst>
                <a:gd name="connsiteX0" fmla="*/ 0 w 1228844"/>
                <a:gd name="connsiteY0" fmla="*/ 0 h 561748"/>
                <a:gd name="connsiteX1" fmla="*/ 1228844 w 1228844"/>
                <a:gd name="connsiteY1" fmla="*/ 0 h 561748"/>
                <a:gd name="connsiteX2" fmla="*/ 1228844 w 1228844"/>
                <a:gd name="connsiteY2" fmla="*/ 561748 h 561748"/>
                <a:gd name="connsiteX3" fmla="*/ 0 w 1228844"/>
                <a:gd name="connsiteY3" fmla="*/ 561748 h 561748"/>
                <a:gd name="connsiteX4" fmla="*/ 0 w 1228844"/>
                <a:gd name="connsiteY4" fmla="*/ 0 h 561748"/>
                <a:gd name="connsiteX0" fmla="*/ 286247 w 1228844"/>
                <a:gd name="connsiteY0" fmla="*/ 111318 h 561748"/>
                <a:gd name="connsiteX1" fmla="*/ 1228844 w 1228844"/>
                <a:gd name="connsiteY1" fmla="*/ 0 h 561748"/>
                <a:gd name="connsiteX2" fmla="*/ 1228844 w 1228844"/>
                <a:gd name="connsiteY2" fmla="*/ 561748 h 561748"/>
                <a:gd name="connsiteX3" fmla="*/ 0 w 1228844"/>
                <a:gd name="connsiteY3" fmla="*/ 561748 h 561748"/>
                <a:gd name="connsiteX4" fmla="*/ 286247 w 1228844"/>
                <a:gd name="connsiteY4" fmla="*/ 111318 h 561748"/>
                <a:gd name="connsiteX0" fmla="*/ 39756 w 1228844"/>
                <a:gd name="connsiteY0" fmla="*/ 174929 h 561748"/>
                <a:gd name="connsiteX1" fmla="*/ 1228844 w 1228844"/>
                <a:gd name="connsiteY1" fmla="*/ 0 h 561748"/>
                <a:gd name="connsiteX2" fmla="*/ 1228844 w 1228844"/>
                <a:gd name="connsiteY2" fmla="*/ 561748 h 561748"/>
                <a:gd name="connsiteX3" fmla="*/ 0 w 1228844"/>
                <a:gd name="connsiteY3" fmla="*/ 561748 h 561748"/>
                <a:gd name="connsiteX4" fmla="*/ 39756 w 1228844"/>
                <a:gd name="connsiteY4" fmla="*/ 174929 h 561748"/>
                <a:gd name="connsiteX0" fmla="*/ 0 w 1189088"/>
                <a:gd name="connsiteY0" fmla="*/ 174929 h 561748"/>
                <a:gd name="connsiteX1" fmla="*/ 1189088 w 1189088"/>
                <a:gd name="connsiteY1" fmla="*/ 0 h 561748"/>
                <a:gd name="connsiteX2" fmla="*/ 1189088 w 1189088"/>
                <a:gd name="connsiteY2" fmla="*/ 561748 h 561748"/>
                <a:gd name="connsiteX3" fmla="*/ 413469 w 1189088"/>
                <a:gd name="connsiteY3" fmla="*/ 339112 h 561748"/>
                <a:gd name="connsiteX4" fmla="*/ 0 w 1189088"/>
                <a:gd name="connsiteY4" fmla="*/ 174929 h 561748"/>
                <a:gd name="connsiteX0" fmla="*/ 0 w 1244747"/>
                <a:gd name="connsiteY0" fmla="*/ 182880 h 561748"/>
                <a:gd name="connsiteX1" fmla="*/ 1244747 w 1244747"/>
                <a:gd name="connsiteY1" fmla="*/ 0 h 561748"/>
                <a:gd name="connsiteX2" fmla="*/ 1244747 w 1244747"/>
                <a:gd name="connsiteY2" fmla="*/ 561748 h 561748"/>
                <a:gd name="connsiteX3" fmla="*/ 469128 w 1244747"/>
                <a:gd name="connsiteY3" fmla="*/ 339112 h 561748"/>
                <a:gd name="connsiteX4" fmla="*/ 0 w 1244747"/>
                <a:gd name="connsiteY4" fmla="*/ 182880 h 561748"/>
                <a:gd name="connsiteX0" fmla="*/ 0 w 1244747"/>
                <a:gd name="connsiteY0" fmla="*/ 182880 h 561748"/>
                <a:gd name="connsiteX1" fmla="*/ 1244747 w 1244747"/>
                <a:gd name="connsiteY1" fmla="*/ 0 h 561748"/>
                <a:gd name="connsiteX2" fmla="*/ 1244747 w 1244747"/>
                <a:gd name="connsiteY2" fmla="*/ 561748 h 561748"/>
                <a:gd name="connsiteX3" fmla="*/ 437323 w 1244747"/>
                <a:gd name="connsiteY3" fmla="*/ 386820 h 561748"/>
                <a:gd name="connsiteX4" fmla="*/ 0 w 1244747"/>
                <a:gd name="connsiteY4" fmla="*/ 182880 h 561748"/>
                <a:gd name="connsiteX0" fmla="*/ 0 w 1244747"/>
                <a:gd name="connsiteY0" fmla="*/ 182880 h 561748"/>
                <a:gd name="connsiteX1" fmla="*/ 1244747 w 1244747"/>
                <a:gd name="connsiteY1" fmla="*/ 0 h 561748"/>
                <a:gd name="connsiteX2" fmla="*/ 799474 w 1244747"/>
                <a:gd name="connsiteY2" fmla="*/ 561748 h 561748"/>
                <a:gd name="connsiteX3" fmla="*/ 437323 w 1244747"/>
                <a:gd name="connsiteY3" fmla="*/ 386820 h 561748"/>
                <a:gd name="connsiteX4" fmla="*/ 0 w 1244747"/>
                <a:gd name="connsiteY4" fmla="*/ 182880 h 561748"/>
                <a:gd name="connsiteX0" fmla="*/ 0 w 1236796"/>
                <a:gd name="connsiteY0" fmla="*/ 182880 h 561748"/>
                <a:gd name="connsiteX1" fmla="*/ 1236796 w 1236796"/>
                <a:gd name="connsiteY1" fmla="*/ 0 h 561748"/>
                <a:gd name="connsiteX2" fmla="*/ 799474 w 1236796"/>
                <a:gd name="connsiteY2" fmla="*/ 561748 h 561748"/>
                <a:gd name="connsiteX3" fmla="*/ 437323 w 1236796"/>
                <a:gd name="connsiteY3" fmla="*/ 386820 h 561748"/>
                <a:gd name="connsiteX4" fmla="*/ 0 w 1236796"/>
                <a:gd name="connsiteY4" fmla="*/ 182880 h 561748"/>
                <a:gd name="connsiteX0" fmla="*/ 0 w 1255846"/>
                <a:gd name="connsiteY0" fmla="*/ 205105 h 583973"/>
                <a:gd name="connsiteX1" fmla="*/ 1255846 w 1255846"/>
                <a:gd name="connsiteY1" fmla="*/ 0 h 583973"/>
                <a:gd name="connsiteX2" fmla="*/ 799474 w 1255846"/>
                <a:gd name="connsiteY2" fmla="*/ 583973 h 583973"/>
                <a:gd name="connsiteX3" fmla="*/ 437323 w 1255846"/>
                <a:gd name="connsiteY3" fmla="*/ 409045 h 583973"/>
                <a:gd name="connsiteX4" fmla="*/ 0 w 1255846"/>
                <a:gd name="connsiteY4" fmla="*/ 205105 h 583973"/>
                <a:gd name="connsiteX0" fmla="*/ 0 w 1268546"/>
                <a:gd name="connsiteY0" fmla="*/ 211455 h 590323"/>
                <a:gd name="connsiteX1" fmla="*/ 1268546 w 1268546"/>
                <a:gd name="connsiteY1" fmla="*/ 0 h 590323"/>
                <a:gd name="connsiteX2" fmla="*/ 799474 w 1268546"/>
                <a:gd name="connsiteY2" fmla="*/ 590323 h 590323"/>
                <a:gd name="connsiteX3" fmla="*/ 437323 w 1268546"/>
                <a:gd name="connsiteY3" fmla="*/ 415395 h 590323"/>
                <a:gd name="connsiteX4" fmla="*/ 0 w 1268546"/>
                <a:gd name="connsiteY4" fmla="*/ 211455 h 590323"/>
                <a:gd name="connsiteX0" fmla="*/ 0 w 1268546"/>
                <a:gd name="connsiteY0" fmla="*/ 211455 h 590323"/>
                <a:gd name="connsiteX1" fmla="*/ 1268546 w 1268546"/>
                <a:gd name="connsiteY1" fmla="*/ 0 h 590323"/>
                <a:gd name="connsiteX2" fmla="*/ 796299 w 1268546"/>
                <a:gd name="connsiteY2" fmla="*/ 590323 h 590323"/>
                <a:gd name="connsiteX3" fmla="*/ 437323 w 1268546"/>
                <a:gd name="connsiteY3" fmla="*/ 415395 h 590323"/>
                <a:gd name="connsiteX4" fmla="*/ 0 w 1268546"/>
                <a:gd name="connsiteY4" fmla="*/ 211455 h 590323"/>
                <a:gd name="connsiteX0" fmla="*/ 0 w 1268546"/>
                <a:gd name="connsiteY0" fmla="*/ 211455 h 590323"/>
                <a:gd name="connsiteX1" fmla="*/ 1268546 w 1268546"/>
                <a:gd name="connsiteY1" fmla="*/ 0 h 590323"/>
                <a:gd name="connsiteX2" fmla="*/ 799474 w 1268546"/>
                <a:gd name="connsiteY2" fmla="*/ 590323 h 590323"/>
                <a:gd name="connsiteX3" fmla="*/ 437323 w 1268546"/>
                <a:gd name="connsiteY3" fmla="*/ 415395 h 590323"/>
                <a:gd name="connsiteX4" fmla="*/ 0 w 1268546"/>
                <a:gd name="connsiteY4" fmla="*/ 211455 h 590323"/>
                <a:gd name="connsiteX0" fmla="*/ 0 w 1268546"/>
                <a:gd name="connsiteY0" fmla="*/ 211455 h 590323"/>
                <a:gd name="connsiteX1" fmla="*/ 1268546 w 1268546"/>
                <a:gd name="connsiteY1" fmla="*/ 0 h 590323"/>
                <a:gd name="connsiteX2" fmla="*/ 789949 w 1268546"/>
                <a:gd name="connsiteY2" fmla="*/ 590323 h 590323"/>
                <a:gd name="connsiteX3" fmla="*/ 437323 w 1268546"/>
                <a:gd name="connsiteY3" fmla="*/ 415395 h 590323"/>
                <a:gd name="connsiteX4" fmla="*/ 0 w 1268546"/>
                <a:gd name="connsiteY4" fmla="*/ 211455 h 590323"/>
                <a:gd name="connsiteX0" fmla="*/ 0 w 1268546"/>
                <a:gd name="connsiteY0" fmla="*/ 211455 h 590323"/>
                <a:gd name="connsiteX1" fmla="*/ 1268546 w 1268546"/>
                <a:gd name="connsiteY1" fmla="*/ 0 h 590323"/>
                <a:gd name="connsiteX2" fmla="*/ 793124 w 1268546"/>
                <a:gd name="connsiteY2" fmla="*/ 590323 h 590323"/>
                <a:gd name="connsiteX3" fmla="*/ 437323 w 1268546"/>
                <a:gd name="connsiteY3" fmla="*/ 415395 h 590323"/>
                <a:gd name="connsiteX4" fmla="*/ 0 w 1268546"/>
                <a:gd name="connsiteY4" fmla="*/ 211455 h 590323"/>
                <a:gd name="connsiteX0" fmla="*/ 0 w 1277419"/>
                <a:gd name="connsiteY0" fmla="*/ 186130 h 590323"/>
                <a:gd name="connsiteX1" fmla="*/ 1277419 w 1277419"/>
                <a:gd name="connsiteY1" fmla="*/ 0 h 590323"/>
                <a:gd name="connsiteX2" fmla="*/ 801997 w 1277419"/>
                <a:gd name="connsiteY2" fmla="*/ 590323 h 590323"/>
                <a:gd name="connsiteX3" fmla="*/ 446196 w 1277419"/>
                <a:gd name="connsiteY3" fmla="*/ 415395 h 590323"/>
                <a:gd name="connsiteX4" fmla="*/ 0 w 1277419"/>
                <a:gd name="connsiteY4" fmla="*/ 186130 h 590323"/>
                <a:gd name="connsiteX0" fmla="*/ 0 w 1277419"/>
                <a:gd name="connsiteY0" fmla="*/ 186130 h 590323"/>
                <a:gd name="connsiteX1" fmla="*/ 1277419 w 1277419"/>
                <a:gd name="connsiteY1" fmla="*/ 0 h 590323"/>
                <a:gd name="connsiteX2" fmla="*/ 1049547 w 1277419"/>
                <a:gd name="connsiteY2" fmla="*/ 286743 h 590323"/>
                <a:gd name="connsiteX3" fmla="*/ 801997 w 1277419"/>
                <a:gd name="connsiteY3" fmla="*/ 590323 h 590323"/>
                <a:gd name="connsiteX4" fmla="*/ 446196 w 1277419"/>
                <a:gd name="connsiteY4" fmla="*/ 415395 h 590323"/>
                <a:gd name="connsiteX5" fmla="*/ 0 w 1277419"/>
                <a:gd name="connsiteY5" fmla="*/ 186130 h 590323"/>
                <a:gd name="connsiteX0" fmla="*/ 0 w 1277419"/>
                <a:gd name="connsiteY0" fmla="*/ 186130 h 1514996"/>
                <a:gd name="connsiteX1" fmla="*/ 1277419 w 1277419"/>
                <a:gd name="connsiteY1" fmla="*/ 0 h 1514996"/>
                <a:gd name="connsiteX2" fmla="*/ 1062855 w 1277419"/>
                <a:gd name="connsiteY2" fmla="*/ 1514996 h 1514996"/>
                <a:gd name="connsiteX3" fmla="*/ 801997 w 1277419"/>
                <a:gd name="connsiteY3" fmla="*/ 590323 h 1514996"/>
                <a:gd name="connsiteX4" fmla="*/ 446196 w 1277419"/>
                <a:gd name="connsiteY4" fmla="*/ 415395 h 1514996"/>
                <a:gd name="connsiteX5" fmla="*/ 0 w 1277419"/>
                <a:gd name="connsiteY5" fmla="*/ 186130 h 1514996"/>
                <a:gd name="connsiteX0" fmla="*/ 0 w 1277419"/>
                <a:gd name="connsiteY0" fmla="*/ 186130 h 1514996"/>
                <a:gd name="connsiteX1" fmla="*/ 1277419 w 1277419"/>
                <a:gd name="connsiteY1" fmla="*/ 0 h 1514996"/>
                <a:gd name="connsiteX2" fmla="*/ 1182638 w 1277419"/>
                <a:gd name="connsiteY2" fmla="*/ 684342 h 1514996"/>
                <a:gd name="connsiteX3" fmla="*/ 1062855 w 1277419"/>
                <a:gd name="connsiteY3" fmla="*/ 1514996 h 1514996"/>
                <a:gd name="connsiteX4" fmla="*/ 801997 w 1277419"/>
                <a:gd name="connsiteY4" fmla="*/ 590323 h 1514996"/>
                <a:gd name="connsiteX5" fmla="*/ 446196 w 1277419"/>
                <a:gd name="connsiteY5" fmla="*/ 415395 h 1514996"/>
                <a:gd name="connsiteX6" fmla="*/ 0 w 1277419"/>
                <a:gd name="connsiteY6" fmla="*/ 186130 h 1514996"/>
                <a:gd name="connsiteX0" fmla="*/ 0 w 1493183"/>
                <a:gd name="connsiteY0" fmla="*/ 186130 h 1514996"/>
                <a:gd name="connsiteX1" fmla="*/ 1277419 w 1493183"/>
                <a:gd name="connsiteY1" fmla="*/ 0 h 1514996"/>
                <a:gd name="connsiteX2" fmla="*/ 1493183 w 1493183"/>
                <a:gd name="connsiteY2" fmla="*/ 742590 h 1514996"/>
                <a:gd name="connsiteX3" fmla="*/ 1062855 w 1493183"/>
                <a:gd name="connsiteY3" fmla="*/ 1514996 h 1514996"/>
                <a:gd name="connsiteX4" fmla="*/ 801997 w 1493183"/>
                <a:gd name="connsiteY4" fmla="*/ 590323 h 1514996"/>
                <a:gd name="connsiteX5" fmla="*/ 446196 w 1493183"/>
                <a:gd name="connsiteY5" fmla="*/ 415395 h 1514996"/>
                <a:gd name="connsiteX6" fmla="*/ 0 w 1493183"/>
                <a:gd name="connsiteY6" fmla="*/ 186130 h 1514996"/>
                <a:gd name="connsiteX0" fmla="*/ 0 w 1493183"/>
                <a:gd name="connsiteY0" fmla="*/ 186130 h 1514996"/>
                <a:gd name="connsiteX1" fmla="*/ 1277419 w 1493183"/>
                <a:gd name="connsiteY1" fmla="*/ 0 h 1514996"/>
                <a:gd name="connsiteX2" fmla="*/ 1493183 w 1493183"/>
                <a:gd name="connsiteY2" fmla="*/ 742590 h 1514996"/>
                <a:gd name="connsiteX3" fmla="*/ 1062855 w 1493183"/>
                <a:gd name="connsiteY3" fmla="*/ 1514996 h 1514996"/>
                <a:gd name="connsiteX4" fmla="*/ 980784 w 1493183"/>
                <a:gd name="connsiteY4" fmla="*/ 1228825 h 1514996"/>
                <a:gd name="connsiteX5" fmla="*/ 801997 w 1493183"/>
                <a:gd name="connsiteY5" fmla="*/ 590323 h 1514996"/>
                <a:gd name="connsiteX6" fmla="*/ 446196 w 1493183"/>
                <a:gd name="connsiteY6" fmla="*/ 415395 h 1514996"/>
                <a:gd name="connsiteX7" fmla="*/ 0 w 1493183"/>
                <a:gd name="connsiteY7" fmla="*/ 186130 h 1514996"/>
                <a:gd name="connsiteX0" fmla="*/ 0 w 1493183"/>
                <a:gd name="connsiteY0" fmla="*/ 186130 h 1514996"/>
                <a:gd name="connsiteX1" fmla="*/ 1277419 w 1493183"/>
                <a:gd name="connsiteY1" fmla="*/ 0 h 1514996"/>
                <a:gd name="connsiteX2" fmla="*/ 1493183 w 1493183"/>
                <a:gd name="connsiteY2" fmla="*/ 742590 h 1514996"/>
                <a:gd name="connsiteX3" fmla="*/ 1062855 w 1493183"/>
                <a:gd name="connsiteY3" fmla="*/ 1514996 h 1514996"/>
                <a:gd name="connsiteX4" fmla="*/ 692420 w 1493183"/>
                <a:gd name="connsiteY4" fmla="*/ 1312397 h 1514996"/>
                <a:gd name="connsiteX5" fmla="*/ 801997 w 1493183"/>
                <a:gd name="connsiteY5" fmla="*/ 590323 h 1514996"/>
                <a:gd name="connsiteX6" fmla="*/ 446196 w 1493183"/>
                <a:gd name="connsiteY6" fmla="*/ 415395 h 1514996"/>
                <a:gd name="connsiteX7" fmla="*/ 0 w 1493183"/>
                <a:gd name="connsiteY7" fmla="*/ 186130 h 1514996"/>
                <a:gd name="connsiteX0" fmla="*/ 0 w 1493183"/>
                <a:gd name="connsiteY0" fmla="*/ 186130 h 1514996"/>
                <a:gd name="connsiteX1" fmla="*/ 1277419 w 1493183"/>
                <a:gd name="connsiteY1" fmla="*/ 0 h 1514996"/>
                <a:gd name="connsiteX2" fmla="*/ 1493183 w 1493183"/>
                <a:gd name="connsiteY2" fmla="*/ 742590 h 1514996"/>
                <a:gd name="connsiteX3" fmla="*/ 1273584 w 1493183"/>
                <a:gd name="connsiteY3" fmla="*/ 1130059 h 1514996"/>
                <a:gd name="connsiteX4" fmla="*/ 1062855 w 1493183"/>
                <a:gd name="connsiteY4" fmla="*/ 1514996 h 1514996"/>
                <a:gd name="connsiteX5" fmla="*/ 692420 w 1493183"/>
                <a:gd name="connsiteY5" fmla="*/ 1312397 h 1514996"/>
                <a:gd name="connsiteX6" fmla="*/ 801997 w 1493183"/>
                <a:gd name="connsiteY6" fmla="*/ 590323 h 1514996"/>
                <a:gd name="connsiteX7" fmla="*/ 446196 w 1493183"/>
                <a:gd name="connsiteY7" fmla="*/ 415395 h 1514996"/>
                <a:gd name="connsiteX8" fmla="*/ 0 w 1493183"/>
                <a:gd name="connsiteY8" fmla="*/ 186130 h 1514996"/>
                <a:gd name="connsiteX0" fmla="*/ 0 w 1493183"/>
                <a:gd name="connsiteY0" fmla="*/ 186130 h 1514996"/>
                <a:gd name="connsiteX1" fmla="*/ 1277419 w 1493183"/>
                <a:gd name="connsiteY1" fmla="*/ 0 h 1514996"/>
                <a:gd name="connsiteX2" fmla="*/ 1493183 w 1493183"/>
                <a:gd name="connsiteY2" fmla="*/ 742590 h 1514996"/>
                <a:gd name="connsiteX3" fmla="*/ 1431075 w 1493183"/>
                <a:gd name="connsiteY3" fmla="*/ 1036356 h 1514996"/>
                <a:gd name="connsiteX4" fmla="*/ 1062855 w 1493183"/>
                <a:gd name="connsiteY4" fmla="*/ 1514996 h 1514996"/>
                <a:gd name="connsiteX5" fmla="*/ 692420 w 1493183"/>
                <a:gd name="connsiteY5" fmla="*/ 1312397 h 1514996"/>
                <a:gd name="connsiteX6" fmla="*/ 801997 w 1493183"/>
                <a:gd name="connsiteY6" fmla="*/ 590323 h 1514996"/>
                <a:gd name="connsiteX7" fmla="*/ 446196 w 1493183"/>
                <a:gd name="connsiteY7" fmla="*/ 415395 h 1514996"/>
                <a:gd name="connsiteX8" fmla="*/ 0 w 1493183"/>
                <a:gd name="connsiteY8" fmla="*/ 186130 h 1514996"/>
                <a:gd name="connsiteX0" fmla="*/ 0 w 1493183"/>
                <a:gd name="connsiteY0" fmla="*/ 186130 h 1514996"/>
                <a:gd name="connsiteX1" fmla="*/ 1277419 w 1493183"/>
                <a:gd name="connsiteY1" fmla="*/ 0 h 1514996"/>
                <a:gd name="connsiteX2" fmla="*/ 1493183 w 1493183"/>
                <a:gd name="connsiteY2" fmla="*/ 742590 h 1514996"/>
                <a:gd name="connsiteX3" fmla="*/ 1431075 w 1493183"/>
                <a:gd name="connsiteY3" fmla="*/ 1036356 h 1514996"/>
                <a:gd name="connsiteX4" fmla="*/ 1238093 w 1493183"/>
                <a:gd name="connsiteY4" fmla="*/ 1276942 h 1514996"/>
                <a:gd name="connsiteX5" fmla="*/ 1062855 w 1493183"/>
                <a:gd name="connsiteY5" fmla="*/ 1514996 h 1514996"/>
                <a:gd name="connsiteX6" fmla="*/ 692420 w 1493183"/>
                <a:gd name="connsiteY6" fmla="*/ 1312397 h 1514996"/>
                <a:gd name="connsiteX7" fmla="*/ 801997 w 1493183"/>
                <a:gd name="connsiteY7" fmla="*/ 590323 h 1514996"/>
                <a:gd name="connsiteX8" fmla="*/ 446196 w 1493183"/>
                <a:gd name="connsiteY8" fmla="*/ 415395 h 1514996"/>
                <a:gd name="connsiteX9" fmla="*/ 0 w 1493183"/>
                <a:gd name="connsiteY9" fmla="*/ 186130 h 1514996"/>
                <a:gd name="connsiteX0" fmla="*/ 0 w 1493183"/>
                <a:gd name="connsiteY0" fmla="*/ 186130 h 1514996"/>
                <a:gd name="connsiteX1" fmla="*/ 1277419 w 1493183"/>
                <a:gd name="connsiteY1" fmla="*/ 0 h 1514996"/>
                <a:gd name="connsiteX2" fmla="*/ 1493183 w 1493183"/>
                <a:gd name="connsiteY2" fmla="*/ 742590 h 1514996"/>
                <a:gd name="connsiteX3" fmla="*/ 1431075 w 1493183"/>
                <a:gd name="connsiteY3" fmla="*/ 1036356 h 1514996"/>
                <a:gd name="connsiteX4" fmla="*/ 1258058 w 1493183"/>
                <a:gd name="connsiteY4" fmla="*/ 1289606 h 1514996"/>
                <a:gd name="connsiteX5" fmla="*/ 1062855 w 1493183"/>
                <a:gd name="connsiteY5" fmla="*/ 1514996 h 1514996"/>
                <a:gd name="connsiteX6" fmla="*/ 692420 w 1493183"/>
                <a:gd name="connsiteY6" fmla="*/ 1312397 h 1514996"/>
                <a:gd name="connsiteX7" fmla="*/ 801997 w 1493183"/>
                <a:gd name="connsiteY7" fmla="*/ 590323 h 1514996"/>
                <a:gd name="connsiteX8" fmla="*/ 446196 w 1493183"/>
                <a:gd name="connsiteY8" fmla="*/ 415395 h 1514996"/>
                <a:gd name="connsiteX9" fmla="*/ 0 w 1493183"/>
                <a:gd name="connsiteY9" fmla="*/ 186130 h 1514996"/>
                <a:gd name="connsiteX0" fmla="*/ 0 w 1493183"/>
                <a:gd name="connsiteY0" fmla="*/ 186130 h 1514996"/>
                <a:gd name="connsiteX1" fmla="*/ 1277419 w 1493183"/>
                <a:gd name="connsiteY1" fmla="*/ 0 h 1514996"/>
                <a:gd name="connsiteX2" fmla="*/ 1493183 w 1493183"/>
                <a:gd name="connsiteY2" fmla="*/ 742590 h 1514996"/>
                <a:gd name="connsiteX3" fmla="*/ 1431075 w 1493183"/>
                <a:gd name="connsiteY3" fmla="*/ 1036356 h 1514996"/>
                <a:gd name="connsiteX4" fmla="*/ 1258058 w 1493183"/>
                <a:gd name="connsiteY4" fmla="*/ 1289606 h 1514996"/>
                <a:gd name="connsiteX5" fmla="*/ 1062855 w 1493183"/>
                <a:gd name="connsiteY5" fmla="*/ 1514996 h 1514996"/>
                <a:gd name="connsiteX6" fmla="*/ 692420 w 1493183"/>
                <a:gd name="connsiteY6" fmla="*/ 1312397 h 1514996"/>
                <a:gd name="connsiteX7" fmla="*/ 797561 w 1493183"/>
                <a:gd name="connsiteY7" fmla="*/ 600453 h 1514996"/>
                <a:gd name="connsiteX8" fmla="*/ 446196 w 1493183"/>
                <a:gd name="connsiteY8" fmla="*/ 415395 h 1514996"/>
                <a:gd name="connsiteX9" fmla="*/ 0 w 1493183"/>
                <a:gd name="connsiteY9" fmla="*/ 186130 h 1514996"/>
                <a:gd name="connsiteX0" fmla="*/ 0 w 1493183"/>
                <a:gd name="connsiteY0" fmla="*/ 186130 h 1514996"/>
                <a:gd name="connsiteX1" fmla="*/ 1277419 w 1493183"/>
                <a:gd name="connsiteY1" fmla="*/ 0 h 1514996"/>
                <a:gd name="connsiteX2" fmla="*/ 1397803 w 1493183"/>
                <a:gd name="connsiteY2" fmla="*/ 405769 h 1514996"/>
                <a:gd name="connsiteX3" fmla="*/ 1493183 w 1493183"/>
                <a:gd name="connsiteY3" fmla="*/ 742590 h 1514996"/>
                <a:gd name="connsiteX4" fmla="*/ 1431075 w 1493183"/>
                <a:gd name="connsiteY4" fmla="*/ 1036356 h 1514996"/>
                <a:gd name="connsiteX5" fmla="*/ 1258058 w 1493183"/>
                <a:gd name="connsiteY5" fmla="*/ 1289606 h 1514996"/>
                <a:gd name="connsiteX6" fmla="*/ 1062855 w 1493183"/>
                <a:gd name="connsiteY6" fmla="*/ 1514996 h 1514996"/>
                <a:gd name="connsiteX7" fmla="*/ 692420 w 1493183"/>
                <a:gd name="connsiteY7" fmla="*/ 1312397 h 1514996"/>
                <a:gd name="connsiteX8" fmla="*/ 797561 w 1493183"/>
                <a:gd name="connsiteY8" fmla="*/ 600453 h 1514996"/>
                <a:gd name="connsiteX9" fmla="*/ 446196 w 1493183"/>
                <a:gd name="connsiteY9" fmla="*/ 415395 h 1514996"/>
                <a:gd name="connsiteX10" fmla="*/ 0 w 1493183"/>
                <a:gd name="connsiteY10" fmla="*/ 186130 h 1514996"/>
                <a:gd name="connsiteX0" fmla="*/ 0 w 1493183"/>
                <a:gd name="connsiteY0" fmla="*/ 186130 h 1514996"/>
                <a:gd name="connsiteX1" fmla="*/ 1277419 w 1493183"/>
                <a:gd name="connsiteY1" fmla="*/ 0 h 1514996"/>
                <a:gd name="connsiteX2" fmla="*/ 1455475 w 1493183"/>
                <a:gd name="connsiteY2" fmla="*/ 405769 h 1514996"/>
                <a:gd name="connsiteX3" fmla="*/ 1493183 w 1493183"/>
                <a:gd name="connsiteY3" fmla="*/ 742590 h 1514996"/>
                <a:gd name="connsiteX4" fmla="*/ 1431075 w 1493183"/>
                <a:gd name="connsiteY4" fmla="*/ 1036356 h 1514996"/>
                <a:gd name="connsiteX5" fmla="*/ 1258058 w 1493183"/>
                <a:gd name="connsiteY5" fmla="*/ 1289606 h 1514996"/>
                <a:gd name="connsiteX6" fmla="*/ 1062855 w 1493183"/>
                <a:gd name="connsiteY6" fmla="*/ 1514996 h 1514996"/>
                <a:gd name="connsiteX7" fmla="*/ 692420 w 1493183"/>
                <a:gd name="connsiteY7" fmla="*/ 1312397 h 1514996"/>
                <a:gd name="connsiteX8" fmla="*/ 797561 w 1493183"/>
                <a:gd name="connsiteY8" fmla="*/ 600453 h 1514996"/>
                <a:gd name="connsiteX9" fmla="*/ 446196 w 1493183"/>
                <a:gd name="connsiteY9" fmla="*/ 415395 h 1514996"/>
                <a:gd name="connsiteX10" fmla="*/ 0 w 1493183"/>
                <a:gd name="connsiteY10" fmla="*/ 186130 h 1514996"/>
                <a:gd name="connsiteX0" fmla="*/ 0 w 1493183"/>
                <a:gd name="connsiteY0" fmla="*/ 186130 h 1514996"/>
                <a:gd name="connsiteX1" fmla="*/ 1277419 w 1493183"/>
                <a:gd name="connsiteY1" fmla="*/ 0 h 1514996"/>
                <a:gd name="connsiteX2" fmla="*/ 1304638 w 1493183"/>
                <a:gd name="connsiteY2" fmla="*/ 66417 h 1514996"/>
                <a:gd name="connsiteX3" fmla="*/ 1455475 w 1493183"/>
                <a:gd name="connsiteY3" fmla="*/ 405769 h 1514996"/>
                <a:gd name="connsiteX4" fmla="*/ 1493183 w 1493183"/>
                <a:gd name="connsiteY4" fmla="*/ 742590 h 1514996"/>
                <a:gd name="connsiteX5" fmla="*/ 1431075 w 1493183"/>
                <a:gd name="connsiteY5" fmla="*/ 1036356 h 1514996"/>
                <a:gd name="connsiteX6" fmla="*/ 1258058 w 1493183"/>
                <a:gd name="connsiteY6" fmla="*/ 1289606 h 1514996"/>
                <a:gd name="connsiteX7" fmla="*/ 1062855 w 1493183"/>
                <a:gd name="connsiteY7" fmla="*/ 1514996 h 1514996"/>
                <a:gd name="connsiteX8" fmla="*/ 692420 w 1493183"/>
                <a:gd name="connsiteY8" fmla="*/ 1312397 h 1514996"/>
                <a:gd name="connsiteX9" fmla="*/ 797561 w 1493183"/>
                <a:gd name="connsiteY9" fmla="*/ 600453 h 1514996"/>
                <a:gd name="connsiteX10" fmla="*/ 446196 w 1493183"/>
                <a:gd name="connsiteY10" fmla="*/ 415395 h 1514996"/>
                <a:gd name="connsiteX11" fmla="*/ 0 w 1493183"/>
                <a:gd name="connsiteY11" fmla="*/ 186130 h 1514996"/>
                <a:gd name="connsiteX0" fmla="*/ 0 w 1493183"/>
                <a:gd name="connsiteY0" fmla="*/ 186130 h 1514996"/>
                <a:gd name="connsiteX1" fmla="*/ 1277419 w 1493183"/>
                <a:gd name="connsiteY1" fmla="*/ 0 h 1514996"/>
                <a:gd name="connsiteX2" fmla="*/ 1331257 w 1493183"/>
                <a:gd name="connsiteY2" fmla="*/ 61352 h 1514996"/>
                <a:gd name="connsiteX3" fmla="*/ 1455475 w 1493183"/>
                <a:gd name="connsiteY3" fmla="*/ 405769 h 1514996"/>
                <a:gd name="connsiteX4" fmla="*/ 1493183 w 1493183"/>
                <a:gd name="connsiteY4" fmla="*/ 742590 h 1514996"/>
                <a:gd name="connsiteX5" fmla="*/ 1431075 w 1493183"/>
                <a:gd name="connsiteY5" fmla="*/ 1036356 h 1514996"/>
                <a:gd name="connsiteX6" fmla="*/ 1258058 w 1493183"/>
                <a:gd name="connsiteY6" fmla="*/ 1289606 h 1514996"/>
                <a:gd name="connsiteX7" fmla="*/ 1062855 w 1493183"/>
                <a:gd name="connsiteY7" fmla="*/ 1514996 h 1514996"/>
                <a:gd name="connsiteX8" fmla="*/ 692420 w 1493183"/>
                <a:gd name="connsiteY8" fmla="*/ 1312397 h 1514996"/>
                <a:gd name="connsiteX9" fmla="*/ 797561 w 1493183"/>
                <a:gd name="connsiteY9" fmla="*/ 600453 h 1514996"/>
                <a:gd name="connsiteX10" fmla="*/ 446196 w 1493183"/>
                <a:gd name="connsiteY10" fmla="*/ 415395 h 1514996"/>
                <a:gd name="connsiteX11" fmla="*/ 0 w 1493183"/>
                <a:gd name="connsiteY11" fmla="*/ 186130 h 1514996"/>
                <a:gd name="connsiteX0" fmla="*/ 0 w 1493183"/>
                <a:gd name="connsiteY0" fmla="*/ 186130 h 1514996"/>
                <a:gd name="connsiteX1" fmla="*/ 1277419 w 1493183"/>
                <a:gd name="connsiteY1" fmla="*/ 0 h 1514996"/>
                <a:gd name="connsiteX2" fmla="*/ 1331257 w 1493183"/>
                <a:gd name="connsiteY2" fmla="*/ 61352 h 1514996"/>
                <a:gd name="connsiteX3" fmla="*/ 1340129 w 1493183"/>
                <a:gd name="connsiteY3" fmla="*/ 96807 h 1514996"/>
                <a:gd name="connsiteX4" fmla="*/ 1455475 w 1493183"/>
                <a:gd name="connsiteY4" fmla="*/ 405769 h 1514996"/>
                <a:gd name="connsiteX5" fmla="*/ 1493183 w 1493183"/>
                <a:gd name="connsiteY5" fmla="*/ 742590 h 1514996"/>
                <a:gd name="connsiteX6" fmla="*/ 1431075 w 1493183"/>
                <a:gd name="connsiteY6" fmla="*/ 1036356 h 1514996"/>
                <a:gd name="connsiteX7" fmla="*/ 1258058 w 1493183"/>
                <a:gd name="connsiteY7" fmla="*/ 1289606 h 1514996"/>
                <a:gd name="connsiteX8" fmla="*/ 1062855 w 1493183"/>
                <a:gd name="connsiteY8" fmla="*/ 1514996 h 1514996"/>
                <a:gd name="connsiteX9" fmla="*/ 692420 w 1493183"/>
                <a:gd name="connsiteY9" fmla="*/ 1312397 h 1514996"/>
                <a:gd name="connsiteX10" fmla="*/ 797561 w 1493183"/>
                <a:gd name="connsiteY10" fmla="*/ 600453 h 1514996"/>
                <a:gd name="connsiteX11" fmla="*/ 446196 w 1493183"/>
                <a:gd name="connsiteY11" fmla="*/ 415395 h 1514996"/>
                <a:gd name="connsiteX12" fmla="*/ 0 w 1493183"/>
                <a:gd name="connsiteY12" fmla="*/ 186130 h 1514996"/>
                <a:gd name="connsiteX0" fmla="*/ 0 w 1493183"/>
                <a:gd name="connsiteY0" fmla="*/ 186130 h 1514996"/>
                <a:gd name="connsiteX1" fmla="*/ 1277419 w 1493183"/>
                <a:gd name="connsiteY1" fmla="*/ 0 h 1514996"/>
                <a:gd name="connsiteX2" fmla="*/ 1340129 w 1493183"/>
                <a:gd name="connsiteY2" fmla="*/ 96807 h 1514996"/>
                <a:gd name="connsiteX3" fmla="*/ 1455475 w 1493183"/>
                <a:gd name="connsiteY3" fmla="*/ 405769 h 1514996"/>
                <a:gd name="connsiteX4" fmla="*/ 1493183 w 1493183"/>
                <a:gd name="connsiteY4" fmla="*/ 742590 h 1514996"/>
                <a:gd name="connsiteX5" fmla="*/ 1431075 w 1493183"/>
                <a:gd name="connsiteY5" fmla="*/ 1036356 h 1514996"/>
                <a:gd name="connsiteX6" fmla="*/ 1258058 w 1493183"/>
                <a:gd name="connsiteY6" fmla="*/ 1289606 h 1514996"/>
                <a:gd name="connsiteX7" fmla="*/ 1062855 w 1493183"/>
                <a:gd name="connsiteY7" fmla="*/ 1514996 h 1514996"/>
                <a:gd name="connsiteX8" fmla="*/ 692420 w 1493183"/>
                <a:gd name="connsiteY8" fmla="*/ 1312397 h 1514996"/>
                <a:gd name="connsiteX9" fmla="*/ 797561 w 1493183"/>
                <a:gd name="connsiteY9" fmla="*/ 600453 h 1514996"/>
                <a:gd name="connsiteX10" fmla="*/ 446196 w 1493183"/>
                <a:gd name="connsiteY10" fmla="*/ 415395 h 1514996"/>
                <a:gd name="connsiteX11" fmla="*/ 0 w 1493183"/>
                <a:gd name="connsiteY11" fmla="*/ 186130 h 1514996"/>
                <a:gd name="connsiteX0" fmla="*/ 0 w 1493183"/>
                <a:gd name="connsiteY0" fmla="*/ 186130 h 1514996"/>
                <a:gd name="connsiteX1" fmla="*/ 1277419 w 1493183"/>
                <a:gd name="connsiteY1" fmla="*/ 0 h 1514996"/>
                <a:gd name="connsiteX2" fmla="*/ 1340129 w 1493183"/>
                <a:gd name="connsiteY2" fmla="*/ 94275 h 1514996"/>
                <a:gd name="connsiteX3" fmla="*/ 1455475 w 1493183"/>
                <a:gd name="connsiteY3" fmla="*/ 405769 h 1514996"/>
                <a:gd name="connsiteX4" fmla="*/ 1493183 w 1493183"/>
                <a:gd name="connsiteY4" fmla="*/ 742590 h 1514996"/>
                <a:gd name="connsiteX5" fmla="*/ 1431075 w 1493183"/>
                <a:gd name="connsiteY5" fmla="*/ 1036356 h 1514996"/>
                <a:gd name="connsiteX6" fmla="*/ 1258058 w 1493183"/>
                <a:gd name="connsiteY6" fmla="*/ 1289606 h 1514996"/>
                <a:gd name="connsiteX7" fmla="*/ 1062855 w 1493183"/>
                <a:gd name="connsiteY7" fmla="*/ 1514996 h 1514996"/>
                <a:gd name="connsiteX8" fmla="*/ 692420 w 1493183"/>
                <a:gd name="connsiteY8" fmla="*/ 1312397 h 1514996"/>
                <a:gd name="connsiteX9" fmla="*/ 797561 w 1493183"/>
                <a:gd name="connsiteY9" fmla="*/ 600453 h 1514996"/>
                <a:gd name="connsiteX10" fmla="*/ 446196 w 1493183"/>
                <a:gd name="connsiteY10" fmla="*/ 415395 h 1514996"/>
                <a:gd name="connsiteX11" fmla="*/ 0 w 1493183"/>
                <a:gd name="connsiteY11" fmla="*/ 186130 h 1514996"/>
                <a:gd name="connsiteX0" fmla="*/ 0 w 1493183"/>
                <a:gd name="connsiteY0" fmla="*/ 186130 h 1514996"/>
                <a:gd name="connsiteX1" fmla="*/ 1277419 w 1493183"/>
                <a:gd name="connsiteY1" fmla="*/ 0 h 1514996"/>
                <a:gd name="connsiteX2" fmla="*/ 1455475 w 1493183"/>
                <a:gd name="connsiteY2" fmla="*/ 405769 h 1514996"/>
                <a:gd name="connsiteX3" fmla="*/ 1493183 w 1493183"/>
                <a:gd name="connsiteY3" fmla="*/ 742590 h 1514996"/>
                <a:gd name="connsiteX4" fmla="*/ 1431075 w 1493183"/>
                <a:gd name="connsiteY4" fmla="*/ 1036356 h 1514996"/>
                <a:gd name="connsiteX5" fmla="*/ 1258058 w 1493183"/>
                <a:gd name="connsiteY5" fmla="*/ 1289606 h 1514996"/>
                <a:gd name="connsiteX6" fmla="*/ 1062855 w 1493183"/>
                <a:gd name="connsiteY6" fmla="*/ 1514996 h 1514996"/>
                <a:gd name="connsiteX7" fmla="*/ 692420 w 1493183"/>
                <a:gd name="connsiteY7" fmla="*/ 1312397 h 1514996"/>
                <a:gd name="connsiteX8" fmla="*/ 797561 w 1493183"/>
                <a:gd name="connsiteY8" fmla="*/ 600453 h 1514996"/>
                <a:gd name="connsiteX9" fmla="*/ 446196 w 1493183"/>
                <a:gd name="connsiteY9" fmla="*/ 415395 h 1514996"/>
                <a:gd name="connsiteX10" fmla="*/ 0 w 1493183"/>
                <a:gd name="connsiteY10" fmla="*/ 186130 h 1514996"/>
                <a:gd name="connsiteX0" fmla="*/ 0 w 1493183"/>
                <a:gd name="connsiteY0" fmla="*/ 186130 h 1514996"/>
                <a:gd name="connsiteX1" fmla="*/ 528274 w 1493183"/>
                <a:gd name="connsiteY1" fmla="*/ 106937 h 1514996"/>
                <a:gd name="connsiteX2" fmla="*/ 1277419 w 1493183"/>
                <a:gd name="connsiteY2" fmla="*/ 0 h 1514996"/>
                <a:gd name="connsiteX3" fmla="*/ 1455475 w 1493183"/>
                <a:gd name="connsiteY3" fmla="*/ 405769 h 1514996"/>
                <a:gd name="connsiteX4" fmla="*/ 1493183 w 1493183"/>
                <a:gd name="connsiteY4" fmla="*/ 742590 h 1514996"/>
                <a:gd name="connsiteX5" fmla="*/ 1431075 w 1493183"/>
                <a:gd name="connsiteY5" fmla="*/ 1036356 h 1514996"/>
                <a:gd name="connsiteX6" fmla="*/ 1258058 w 1493183"/>
                <a:gd name="connsiteY6" fmla="*/ 1289606 h 1514996"/>
                <a:gd name="connsiteX7" fmla="*/ 1062855 w 1493183"/>
                <a:gd name="connsiteY7" fmla="*/ 1514996 h 1514996"/>
                <a:gd name="connsiteX8" fmla="*/ 692420 w 1493183"/>
                <a:gd name="connsiteY8" fmla="*/ 1312397 h 1514996"/>
                <a:gd name="connsiteX9" fmla="*/ 797561 w 1493183"/>
                <a:gd name="connsiteY9" fmla="*/ 600453 h 1514996"/>
                <a:gd name="connsiteX10" fmla="*/ 446196 w 1493183"/>
                <a:gd name="connsiteY10" fmla="*/ 415395 h 1514996"/>
                <a:gd name="connsiteX11" fmla="*/ 0 w 1493183"/>
                <a:gd name="connsiteY11" fmla="*/ 186130 h 1514996"/>
                <a:gd name="connsiteX0" fmla="*/ 0 w 1493183"/>
                <a:gd name="connsiteY0" fmla="*/ 186130 h 1514996"/>
                <a:gd name="connsiteX1" fmla="*/ 537147 w 1493183"/>
                <a:gd name="connsiteY1" fmla="*/ 89209 h 1514996"/>
                <a:gd name="connsiteX2" fmla="*/ 1277419 w 1493183"/>
                <a:gd name="connsiteY2" fmla="*/ 0 h 1514996"/>
                <a:gd name="connsiteX3" fmla="*/ 1455475 w 1493183"/>
                <a:gd name="connsiteY3" fmla="*/ 405769 h 1514996"/>
                <a:gd name="connsiteX4" fmla="*/ 1493183 w 1493183"/>
                <a:gd name="connsiteY4" fmla="*/ 742590 h 1514996"/>
                <a:gd name="connsiteX5" fmla="*/ 1431075 w 1493183"/>
                <a:gd name="connsiteY5" fmla="*/ 1036356 h 1514996"/>
                <a:gd name="connsiteX6" fmla="*/ 1258058 w 1493183"/>
                <a:gd name="connsiteY6" fmla="*/ 1289606 h 1514996"/>
                <a:gd name="connsiteX7" fmla="*/ 1062855 w 1493183"/>
                <a:gd name="connsiteY7" fmla="*/ 1514996 h 1514996"/>
                <a:gd name="connsiteX8" fmla="*/ 692420 w 1493183"/>
                <a:gd name="connsiteY8" fmla="*/ 1312397 h 1514996"/>
                <a:gd name="connsiteX9" fmla="*/ 797561 w 1493183"/>
                <a:gd name="connsiteY9" fmla="*/ 600453 h 1514996"/>
                <a:gd name="connsiteX10" fmla="*/ 446196 w 1493183"/>
                <a:gd name="connsiteY10" fmla="*/ 415395 h 1514996"/>
                <a:gd name="connsiteX11" fmla="*/ 0 w 1493183"/>
                <a:gd name="connsiteY11" fmla="*/ 186130 h 1514996"/>
                <a:gd name="connsiteX0" fmla="*/ 0 w 1493183"/>
                <a:gd name="connsiteY0" fmla="*/ 186130 h 1514996"/>
                <a:gd name="connsiteX1" fmla="*/ 537147 w 1493183"/>
                <a:gd name="connsiteY1" fmla="*/ 89209 h 1514996"/>
                <a:gd name="connsiteX2" fmla="*/ 845474 w 1493183"/>
                <a:gd name="connsiteY2" fmla="*/ 56287 h 1514996"/>
                <a:gd name="connsiteX3" fmla="*/ 1277419 w 1493183"/>
                <a:gd name="connsiteY3" fmla="*/ 0 h 1514996"/>
                <a:gd name="connsiteX4" fmla="*/ 1455475 w 1493183"/>
                <a:gd name="connsiteY4" fmla="*/ 405769 h 1514996"/>
                <a:gd name="connsiteX5" fmla="*/ 1493183 w 1493183"/>
                <a:gd name="connsiteY5" fmla="*/ 742590 h 1514996"/>
                <a:gd name="connsiteX6" fmla="*/ 1431075 w 1493183"/>
                <a:gd name="connsiteY6" fmla="*/ 1036356 h 1514996"/>
                <a:gd name="connsiteX7" fmla="*/ 1258058 w 1493183"/>
                <a:gd name="connsiteY7" fmla="*/ 1289606 h 1514996"/>
                <a:gd name="connsiteX8" fmla="*/ 1062855 w 1493183"/>
                <a:gd name="connsiteY8" fmla="*/ 1514996 h 1514996"/>
                <a:gd name="connsiteX9" fmla="*/ 692420 w 1493183"/>
                <a:gd name="connsiteY9" fmla="*/ 1312397 h 1514996"/>
                <a:gd name="connsiteX10" fmla="*/ 797561 w 1493183"/>
                <a:gd name="connsiteY10" fmla="*/ 600453 h 1514996"/>
                <a:gd name="connsiteX11" fmla="*/ 446196 w 1493183"/>
                <a:gd name="connsiteY11" fmla="*/ 415395 h 1514996"/>
                <a:gd name="connsiteX12" fmla="*/ 0 w 1493183"/>
                <a:gd name="connsiteY12" fmla="*/ 186130 h 1514996"/>
                <a:gd name="connsiteX0" fmla="*/ 0 w 1493183"/>
                <a:gd name="connsiteY0" fmla="*/ 186130 h 1514996"/>
                <a:gd name="connsiteX1" fmla="*/ 537147 w 1493183"/>
                <a:gd name="connsiteY1" fmla="*/ 89209 h 1514996"/>
                <a:gd name="connsiteX2" fmla="*/ 852128 w 1493183"/>
                <a:gd name="connsiteY2" fmla="*/ 28430 h 1514996"/>
                <a:gd name="connsiteX3" fmla="*/ 1277419 w 1493183"/>
                <a:gd name="connsiteY3" fmla="*/ 0 h 1514996"/>
                <a:gd name="connsiteX4" fmla="*/ 1455475 w 1493183"/>
                <a:gd name="connsiteY4" fmla="*/ 405769 h 1514996"/>
                <a:gd name="connsiteX5" fmla="*/ 1493183 w 1493183"/>
                <a:gd name="connsiteY5" fmla="*/ 742590 h 1514996"/>
                <a:gd name="connsiteX6" fmla="*/ 1431075 w 1493183"/>
                <a:gd name="connsiteY6" fmla="*/ 1036356 h 1514996"/>
                <a:gd name="connsiteX7" fmla="*/ 1258058 w 1493183"/>
                <a:gd name="connsiteY7" fmla="*/ 1289606 h 1514996"/>
                <a:gd name="connsiteX8" fmla="*/ 1062855 w 1493183"/>
                <a:gd name="connsiteY8" fmla="*/ 1514996 h 1514996"/>
                <a:gd name="connsiteX9" fmla="*/ 692420 w 1493183"/>
                <a:gd name="connsiteY9" fmla="*/ 1312397 h 1514996"/>
                <a:gd name="connsiteX10" fmla="*/ 797561 w 1493183"/>
                <a:gd name="connsiteY10" fmla="*/ 600453 h 1514996"/>
                <a:gd name="connsiteX11" fmla="*/ 446196 w 1493183"/>
                <a:gd name="connsiteY11" fmla="*/ 415395 h 1514996"/>
                <a:gd name="connsiteX12" fmla="*/ 0 w 1493183"/>
                <a:gd name="connsiteY12" fmla="*/ 186130 h 1514996"/>
                <a:gd name="connsiteX0" fmla="*/ 0 w 1493183"/>
                <a:gd name="connsiteY0" fmla="*/ 186130 h 1514996"/>
                <a:gd name="connsiteX1" fmla="*/ 537147 w 1493183"/>
                <a:gd name="connsiteY1" fmla="*/ 89209 h 1514996"/>
                <a:gd name="connsiteX2" fmla="*/ 849910 w 1493183"/>
                <a:gd name="connsiteY2" fmla="*/ 28430 h 1514996"/>
                <a:gd name="connsiteX3" fmla="*/ 1277419 w 1493183"/>
                <a:gd name="connsiteY3" fmla="*/ 0 h 1514996"/>
                <a:gd name="connsiteX4" fmla="*/ 1455475 w 1493183"/>
                <a:gd name="connsiteY4" fmla="*/ 405769 h 1514996"/>
                <a:gd name="connsiteX5" fmla="*/ 1493183 w 1493183"/>
                <a:gd name="connsiteY5" fmla="*/ 742590 h 1514996"/>
                <a:gd name="connsiteX6" fmla="*/ 1431075 w 1493183"/>
                <a:gd name="connsiteY6" fmla="*/ 1036356 h 1514996"/>
                <a:gd name="connsiteX7" fmla="*/ 1258058 w 1493183"/>
                <a:gd name="connsiteY7" fmla="*/ 1289606 h 1514996"/>
                <a:gd name="connsiteX8" fmla="*/ 1062855 w 1493183"/>
                <a:gd name="connsiteY8" fmla="*/ 1514996 h 1514996"/>
                <a:gd name="connsiteX9" fmla="*/ 692420 w 1493183"/>
                <a:gd name="connsiteY9" fmla="*/ 1312397 h 1514996"/>
                <a:gd name="connsiteX10" fmla="*/ 797561 w 1493183"/>
                <a:gd name="connsiteY10" fmla="*/ 600453 h 1514996"/>
                <a:gd name="connsiteX11" fmla="*/ 446196 w 1493183"/>
                <a:gd name="connsiteY11" fmla="*/ 415395 h 1514996"/>
                <a:gd name="connsiteX12" fmla="*/ 0 w 1493183"/>
                <a:gd name="connsiteY12" fmla="*/ 186130 h 1514996"/>
                <a:gd name="connsiteX0" fmla="*/ 0 w 1493183"/>
                <a:gd name="connsiteY0" fmla="*/ 186130 h 1514996"/>
                <a:gd name="connsiteX1" fmla="*/ 539366 w 1493183"/>
                <a:gd name="connsiteY1" fmla="*/ 81612 h 1514996"/>
                <a:gd name="connsiteX2" fmla="*/ 849910 w 1493183"/>
                <a:gd name="connsiteY2" fmla="*/ 28430 h 1514996"/>
                <a:gd name="connsiteX3" fmla="*/ 1277419 w 1493183"/>
                <a:gd name="connsiteY3" fmla="*/ 0 h 1514996"/>
                <a:gd name="connsiteX4" fmla="*/ 1455475 w 1493183"/>
                <a:gd name="connsiteY4" fmla="*/ 405769 h 1514996"/>
                <a:gd name="connsiteX5" fmla="*/ 1493183 w 1493183"/>
                <a:gd name="connsiteY5" fmla="*/ 742590 h 1514996"/>
                <a:gd name="connsiteX6" fmla="*/ 1431075 w 1493183"/>
                <a:gd name="connsiteY6" fmla="*/ 1036356 h 1514996"/>
                <a:gd name="connsiteX7" fmla="*/ 1258058 w 1493183"/>
                <a:gd name="connsiteY7" fmla="*/ 1289606 h 1514996"/>
                <a:gd name="connsiteX8" fmla="*/ 1062855 w 1493183"/>
                <a:gd name="connsiteY8" fmla="*/ 1514996 h 1514996"/>
                <a:gd name="connsiteX9" fmla="*/ 692420 w 1493183"/>
                <a:gd name="connsiteY9" fmla="*/ 1312397 h 1514996"/>
                <a:gd name="connsiteX10" fmla="*/ 797561 w 1493183"/>
                <a:gd name="connsiteY10" fmla="*/ 600453 h 1514996"/>
                <a:gd name="connsiteX11" fmla="*/ 446196 w 1493183"/>
                <a:gd name="connsiteY11" fmla="*/ 415395 h 1514996"/>
                <a:gd name="connsiteX12" fmla="*/ 0 w 1493183"/>
                <a:gd name="connsiteY12" fmla="*/ 186130 h 1514996"/>
                <a:gd name="connsiteX0" fmla="*/ 0 w 1493183"/>
                <a:gd name="connsiteY0" fmla="*/ 186130 h 1514996"/>
                <a:gd name="connsiteX1" fmla="*/ 539366 w 1493183"/>
                <a:gd name="connsiteY1" fmla="*/ 81612 h 1514996"/>
                <a:gd name="connsiteX2" fmla="*/ 883183 w 1493183"/>
                <a:gd name="connsiteY2" fmla="*/ 15768 h 1514996"/>
                <a:gd name="connsiteX3" fmla="*/ 1277419 w 1493183"/>
                <a:gd name="connsiteY3" fmla="*/ 0 h 1514996"/>
                <a:gd name="connsiteX4" fmla="*/ 1455475 w 1493183"/>
                <a:gd name="connsiteY4" fmla="*/ 405769 h 1514996"/>
                <a:gd name="connsiteX5" fmla="*/ 1493183 w 1493183"/>
                <a:gd name="connsiteY5" fmla="*/ 742590 h 1514996"/>
                <a:gd name="connsiteX6" fmla="*/ 1431075 w 1493183"/>
                <a:gd name="connsiteY6" fmla="*/ 1036356 h 1514996"/>
                <a:gd name="connsiteX7" fmla="*/ 1258058 w 1493183"/>
                <a:gd name="connsiteY7" fmla="*/ 1289606 h 1514996"/>
                <a:gd name="connsiteX8" fmla="*/ 1062855 w 1493183"/>
                <a:gd name="connsiteY8" fmla="*/ 1514996 h 1514996"/>
                <a:gd name="connsiteX9" fmla="*/ 692420 w 1493183"/>
                <a:gd name="connsiteY9" fmla="*/ 1312397 h 1514996"/>
                <a:gd name="connsiteX10" fmla="*/ 797561 w 1493183"/>
                <a:gd name="connsiteY10" fmla="*/ 600453 h 1514996"/>
                <a:gd name="connsiteX11" fmla="*/ 446196 w 1493183"/>
                <a:gd name="connsiteY11" fmla="*/ 415395 h 1514996"/>
                <a:gd name="connsiteX12" fmla="*/ 0 w 1493183"/>
                <a:gd name="connsiteY12" fmla="*/ 186130 h 1514996"/>
                <a:gd name="connsiteX0" fmla="*/ 0 w 1493183"/>
                <a:gd name="connsiteY0" fmla="*/ 188090 h 1516956"/>
                <a:gd name="connsiteX1" fmla="*/ 539366 w 1493183"/>
                <a:gd name="connsiteY1" fmla="*/ 83572 h 1516956"/>
                <a:gd name="connsiteX2" fmla="*/ 883183 w 1493183"/>
                <a:gd name="connsiteY2" fmla="*/ 17728 h 1516956"/>
                <a:gd name="connsiteX3" fmla="*/ 1058420 w 1493183"/>
                <a:gd name="connsiteY3" fmla="*/ 0 h 1516956"/>
                <a:gd name="connsiteX4" fmla="*/ 1277419 w 1493183"/>
                <a:gd name="connsiteY4" fmla="*/ 1960 h 1516956"/>
                <a:gd name="connsiteX5" fmla="*/ 1455475 w 1493183"/>
                <a:gd name="connsiteY5" fmla="*/ 407729 h 1516956"/>
                <a:gd name="connsiteX6" fmla="*/ 1493183 w 1493183"/>
                <a:gd name="connsiteY6" fmla="*/ 744550 h 1516956"/>
                <a:gd name="connsiteX7" fmla="*/ 1431075 w 1493183"/>
                <a:gd name="connsiteY7" fmla="*/ 1038316 h 1516956"/>
                <a:gd name="connsiteX8" fmla="*/ 1258058 w 1493183"/>
                <a:gd name="connsiteY8" fmla="*/ 1291566 h 1516956"/>
                <a:gd name="connsiteX9" fmla="*/ 1062855 w 1493183"/>
                <a:gd name="connsiteY9" fmla="*/ 1516956 h 1516956"/>
                <a:gd name="connsiteX10" fmla="*/ 692420 w 1493183"/>
                <a:gd name="connsiteY10" fmla="*/ 1314357 h 1516956"/>
                <a:gd name="connsiteX11" fmla="*/ 797561 w 1493183"/>
                <a:gd name="connsiteY11" fmla="*/ 602413 h 1516956"/>
                <a:gd name="connsiteX12" fmla="*/ 446196 w 1493183"/>
                <a:gd name="connsiteY12" fmla="*/ 417355 h 1516956"/>
                <a:gd name="connsiteX13" fmla="*/ 0 w 1493183"/>
                <a:gd name="connsiteY13" fmla="*/ 188090 h 1516956"/>
                <a:gd name="connsiteX0" fmla="*/ 0 w 1493183"/>
                <a:gd name="connsiteY0" fmla="*/ 186130 h 1514996"/>
                <a:gd name="connsiteX1" fmla="*/ 539366 w 1493183"/>
                <a:gd name="connsiteY1" fmla="*/ 81612 h 1514996"/>
                <a:gd name="connsiteX2" fmla="*/ 883183 w 1493183"/>
                <a:gd name="connsiteY2" fmla="*/ 15768 h 1514996"/>
                <a:gd name="connsiteX3" fmla="*/ 1058420 w 1493183"/>
                <a:gd name="connsiteY3" fmla="*/ 48690 h 1514996"/>
                <a:gd name="connsiteX4" fmla="*/ 1277419 w 1493183"/>
                <a:gd name="connsiteY4" fmla="*/ 0 h 1514996"/>
                <a:gd name="connsiteX5" fmla="*/ 1455475 w 1493183"/>
                <a:gd name="connsiteY5" fmla="*/ 405769 h 1514996"/>
                <a:gd name="connsiteX6" fmla="*/ 1493183 w 1493183"/>
                <a:gd name="connsiteY6" fmla="*/ 742590 h 1514996"/>
                <a:gd name="connsiteX7" fmla="*/ 1431075 w 1493183"/>
                <a:gd name="connsiteY7" fmla="*/ 1036356 h 1514996"/>
                <a:gd name="connsiteX8" fmla="*/ 1258058 w 1493183"/>
                <a:gd name="connsiteY8" fmla="*/ 1289606 h 1514996"/>
                <a:gd name="connsiteX9" fmla="*/ 1062855 w 1493183"/>
                <a:gd name="connsiteY9" fmla="*/ 1514996 h 1514996"/>
                <a:gd name="connsiteX10" fmla="*/ 692420 w 1493183"/>
                <a:gd name="connsiteY10" fmla="*/ 1312397 h 1514996"/>
                <a:gd name="connsiteX11" fmla="*/ 797561 w 1493183"/>
                <a:gd name="connsiteY11" fmla="*/ 600453 h 1514996"/>
                <a:gd name="connsiteX12" fmla="*/ 446196 w 1493183"/>
                <a:gd name="connsiteY12" fmla="*/ 415395 h 1514996"/>
                <a:gd name="connsiteX13" fmla="*/ 0 w 1493183"/>
                <a:gd name="connsiteY13" fmla="*/ 186130 h 1514996"/>
                <a:gd name="connsiteX0" fmla="*/ 0 w 1493183"/>
                <a:gd name="connsiteY0" fmla="*/ 186130 h 1514996"/>
                <a:gd name="connsiteX1" fmla="*/ 539366 w 1493183"/>
                <a:gd name="connsiteY1" fmla="*/ 81612 h 1514996"/>
                <a:gd name="connsiteX2" fmla="*/ 883183 w 1493183"/>
                <a:gd name="connsiteY2" fmla="*/ 15768 h 1514996"/>
                <a:gd name="connsiteX3" fmla="*/ 1056202 w 1493183"/>
                <a:gd name="connsiteY3" fmla="*/ 86677 h 1514996"/>
                <a:gd name="connsiteX4" fmla="*/ 1277419 w 1493183"/>
                <a:gd name="connsiteY4" fmla="*/ 0 h 1514996"/>
                <a:gd name="connsiteX5" fmla="*/ 1455475 w 1493183"/>
                <a:gd name="connsiteY5" fmla="*/ 405769 h 1514996"/>
                <a:gd name="connsiteX6" fmla="*/ 1493183 w 1493183"/>
                <a:gd name="connsiteY6" fmla="*/ 742590 h 1514996"/>
                <a:gd name="connsiteX7" fmla="*/ 1431075 w 1493183"/>
                <a:gd name="connsiteY7" fmla="*/ 1036356 h 1514996"/>
                <a:gd name="connsiteX8" fmla="*/ 1258058 w 1493183"/>
                <a:gd name="connsiteY8" fmla="*/ 1289606 h 1514996"/>
                <a:gd name="connsiteX9" fmla="*/ 1062855 w 1493183"/>
                <a:gd name="connsiteY9" fmla="*/ 1514996 h 1514996"/>
                <a:gd name="connsiteX10" fmla="*/ 692420 w 1493183"/>
                <a:gd name="connsiteY10" fmla="*/ 1312397 h 1514996"/>
                <a:gd name="connsiteX11" fmla="*/ 797561 w 1493183"/>
                <a:gd name="connsiteY11" fmla="*/ 600453 h 1514996"/>
                <a:gd name="connsiteX12" fmla="*/ 446196 w 1493183"/>
                <a:gd name="connsiteY12" fmla="*/ 415395 h 1514996"/>
                <a:gd name="connsiteX13" fmla="*/ 0 w 1493183"/>
                <a:gd name="connsiteY13" fmla="*/ 186130 h 1514996"/>
                <a:gd name="connsiteX0" fmla="*/ 0 w 1493183"/>
                <a:gd name="connsiteY0" fmla="*/ 186130 h 1514996"/>
                <a:gd name="connsiteX1" fmla="*/ 539366 w 1493183"/>
                <a:gd name="connsiteY1" fmla="*/ 81612 h 1514996"/>
                <a:gd name="connsiteX2" fmla="*/ 883183 w 1493183"/>
                <a:gd name="connsiteY2" fmla="*/ 15768 h 1514996"/>
                <a:gd name="connsiteX3" fmla="*/ 1022929 w 1493183"/>
                <a:gd name="connsiteY3" fmla="*/ 41092 h 1514996"/>
                <a:gd name="connsiteX4" fmla="*/ 1277419 w 1493183"/>
                <a:gd name="connsiteY4" fmla="*/ 0 h 1514996"/>
                <a:gd name="connsiteX5" fmla="*/ 1455475 w 1493183"/>
                <a:gd name="connsiteY5" fmla="*/ 405769 h 1514996"/>
                <a:gd name="connsiteX6" fmla="*/ 1493183 w 1493183"/>
                <a:gd name="connsiteY6" fmla="*/ 742590 h 1514996"/>
                <a:gd name="connsiteX7" fmla="*/ 1431075 w 1493183"/>
                <a:gd name="connsiteY7" fmla="*/ 1036356 h 1514996"/>
                <a:gd name="connsiteX8" fmla="*/ 1258058 w 1493183"/>
                <a:gd name="connsiteY8" fmla="*/ 1289606 h 1514996"/>
                <a:gd name="connsiteX9" fmla="*/ 1062855 w 1493183"/>
                <a:gd name="connsiteY9" fmla="*/ 1514996 h 1514996"/>
                <a:gd name="connsiteX10" fmla="*/ 692420 w 1493183"/>
                <a:gd name="connsiteY10" fmla="*/ 1312397 h 1514996"/>
                <a:gd name="connsiteX11" fmla="*/ 797561 w 1493183"/>
                <a:gd name="connsiteY11" fmla="*/ 600453 h 1514996"/>
                <a:gd name="connsiteX12" fmla="*/ 446196 w 1493183"/>
                <a:gd name="connsiteY12" fmla="*/ 415395 h 1514996"/>
                <a:gd name="connsiteX13" fmla="*/ 0 w 1493183"/>
                <a:gd name="connsiteY13" fmla="*/ 186130 h 1514996"/>
                <a:gd name="connsiteX0" fmla="*/ 0 w 1493183"/>
                <a:gd name="connsiteY0" fmla="*/ 186130 h 1514996"/>
                <a:gd name="connsiteX1" fmla="*/ 539366 w 1493183"/>
                <a:gd name="connsiteY1" fmla="*/ 81612 h 1514996"/>
                <a:gd name="connsiteX2" fmla="*/ 883183 w 1493183"/>
                <a:gd name="connsiteY2" fmla="*/ 15768 h 1514996"/>
                <a:gd name="connsiteX3" fmla="*/ 1022929 w 1493183"/>
                <a:gd name="connsiteY3" fmla="*/ 41092 h 1514996"/>
                <a:gd name="connsiteX4" fmla="*/ 1127184 w 1493183"/>
                <a:gd name="connsiteY4" fmla="*/ 23364 h 1514996"/>
                <a:gd name="connsiteX5" fmla="*/ 1277419 w 1493183"/>
                <a:gd name="connsiteY5" fmla="*/ 0 h 1514996"/>
                <a:gd name="connsiteX6" fmla="*/ 1455475 w 1493183"/>
                <a:gd name="connsiteY6" fmla="*/ 405769 h 1514996"/>
                <a:gd name="connsiteX7" fmla="*/ 1493183 w 1493183"/>
                <a:gd name="connsiteY7" fmla="*/ 742590 h 1514996"/>
                <a:gd name="connsiteX8" fmla="*/ 1431075 w 1493183"/>
                <a:gd name="connsiteY8" fmla="*/ 1036356 h 1514996"/>
                <a:gd name="connsiteX9" fmla="*/ 1258058 w 1493183"/>
                <a:gd name="connsiteY9" fmla="*/ 1289606 h 1514996"/>
                <a:gd name="connsiteX10" fmla="*/ 1062855 w 1493183"/>
                <a:gd name="connsiteY10" fmla="*/ 1514996 h 1514996"/>
                <a:gd name="connsiteX11" fmla="*/ 692420 w 1493183"/>
                <a:gd name="connsiteY11" fmla="*/ 1312397 h 1514996"/>
                <a:gd name="connsiteX12" fmla="*/ 797561 w 1493183"/>
                <a:gd name="connsiteY12" fmla="*/ 600453 h 1514996"/>
                <a:gd name="connsiteX13" fmla="*/ 446196 w 1493183"/>
                <a:gd name="connsiteY13" fmla="*/ 415395 h 1514996"/>
                <a:gd name="connsiteX14" fmla="*/ 0 w 1493183"/>
                <a:gd name="connsiteY14" fmla="*/ 186130 h 1514996"/>
                <a:gd name="connsiteX0" fmla="*/ 0 w 1493183"/>
                <a:gd name="connsiteY0" fmla="*/ 186130 h 1514996"/>
                <a:gd name="connsiteX1" fmla="*/ 539366 w 1493183"/>
                <a:gd name="connsiteY1" fmla="*/ 81612 h 1514996"/>
                <a:gd name="connsiteX2" fmla="*/ 883183 w 1493183"/>
                <a:gd name="connsiteY2" fmla="*/ 15768 h 1514996"/>
                <a:gd name="connsiteX3" fmla="*/ 1022929 w 1493183"/>
                <a:gd name="connsiteY3" fmla="*/ 41092 h 1514996"/>
                <a:gd name="connsiteX4" fmla="*/ 1156021 w 1493183"/>
                <a:gd name="connsiteY4" fmla="*/ 15768 h 1514996"/>
                <a:gd name="connsiteX5" fmla="*/ 1277419 w 1493183"/>
                <a:gd name="connsiteY5" fmla="*/ 0 h 1514996"/>
                <a:gd name="connsiteX6" fmla="*/ 1455475 w 1493183"/>
                <a:gd name="connsiteY6" fmla="*/ 405769 h 1514996"/>
                <a:gd name="connsiteX7" fmla="*/ 1493183 w 1493183"/>
                <a:gd name="connsiteY7" fmla="*/ 742590 h 1514996"/>
                <a:gd name="connsiteX8" fmla="*/ 1431075 w 1493183"/>
                <a:gd name="connsiteY8" fmla="*/ 1036356 h 1514996"/>
                <a:gd name="connsiteX9" fmla="*/ 1258058 w 1493183"/>
                <a:gd name="connsiteY9" fmla="*/ 1289606 h 1514996"/>
                <a:gd name="connsiteX10" fmla="*/ 1062855 w 1493183"/>
                <a:gd name="connsiteY10" fmla="*/ 1514996 h 1514996"/>
                <a:gd name="connsiteX11" fmla="*/ 692420 w 1493183"/>
                <a:gd name="connsiteY11" fmla="*/ 1312397 h 1514996"/>
                <a:gd name="connsiteX12" fmla="*/ 797561 w 1493183"/>
                <a:gd name="connsiteY12" fmla="*/ 600453 h 1514996"/>
                <a:gd name="connsiteX13" fmla="*/ 446196 w 1493183"/>
                <a:gd name="connsiteY13" fmla="*/ 415395 h 1514996"/>
                <a:gd name="connsiteX14" fmla="*/ 0 w 1493183"/>
                <a:gd name="connsiteY14" fmla="*/ 186130 h 1514996"/>
                <a:gd name="connsiteX0" fmla="*/ 0 w 1493183"/>
                <a:gd name="connsiteY0" fmla="*/ 206390 h 1535256"/>
                <a:gd name="connsiteX1" fmla="*/ 539366 w 1493183"/>
                <a:gd name="connsiteY1" fmla="*/ 101872 h 1535256"/>
                <a:gd name="connsiteX2" fmla="*/ 883183 w 1493183"/>
                <a:gd name="connsiteY2" fmla="*/ 36028 h 1535256"/>
                <a:gd name="connsiteX3" fmla="*/ 1022929 w 1493183"/>
                <a:gd name="connsiteY3" fmla="*/ 61352 h 1535256"/>
                <a:gd name="connsiteX4" fmla="*/ 1156021 w 1493183"/>
                <a:gd name="connsiteY4" fmla="*/ 36028 h 1535256"/>
                <a:gd name="connsiteX5" fmla="*/ 1270765 w 1493183"/>
                <a:gd name="connsiteY5" fmla="*/ 0 h 1535256"/>
                <a:gd name="connsiteX6" fmla="*/ 1455475 w 1493183"/>
                <a:gd name="connsiteY6" fmla="*/ 426029 h 1535256"/>
                <a:gd name="connsiteX7" fmla="*/ 1493183 w 1493183"/>
                <a:gd name="connsiteY7" fmla="*/ 762850 h 1535256"/>
                <a:gd name="connsiteX8" fmla="*/ 1431075 w 1493183"/>
                <a:gd name="connsiteY8" fmla="*/ 1056616 h 1535256"/>
                <a:gd name="connsiteX9" fmla="*/ 1258058 w 1493183"/>
                <a:gd name="connsiteY9" fmla="*/ 1309866 h 1535256"/>
                <a:gd name="connsiteX10" fmla="*/ 1062855 w 1493183"/>
                <a:gd name="connsiteY10" fmla="*/ 1535256 h 1535256"/>
                <a:gd name="connsiteX11" fmla="*/ 692420 w 1493183"/>
                <a:gd name="connsiteY11" fmla="*/ 1332657 h 1535256"/>
                <a:gd name="connsiteX12" fmla="*/ 797561 w 1493183"/>
                <a:gd name="connsiteY12" fmla="*/ 620713 h 1535256"/>
                <a:gd name="connsiteX13" fmla="*/ 446196 w 1493183"/>
                <a:gd name="connsiteY13" fmla="*/ 435655 h 1535256"/>
                <a:gd name="connsiteX14" fmla="*/ 0 w 1493183"/>
                <a:gd name="connsiteY14" fmla="*/ 206390 h 1535256"/>
                <a:gd name="connsiteX0" fmla="*/ 0 w 1493183"/>
                <a:gd name="connsiteY0" fmla="*/ 206390 h 1535256"/>
                <a:gd name="connsiteX1" fmla="*/ 539366 w 1493183"/>
                <a:gd name="connsiteY1" fmla="*/ 101872 h 1535256"/>
                <a:gd name="connsiteX2" fmla="*/ 883183 w 1493183"/>
                <a:gd name="connsiteY2" fmla="*/ 36028 h 1535256"/>
                <a:gd name="connsiteX3" fmla="*/ 1022929 w 1493183"/>
                <a:gd name="connsiteY3" fmla="*/ 61352 h 1535256"/>
                <a:gd name="connsiteX4" fmla="*/ 1156021 w 1493183"/>
                <a:gd name="connsiteY4" fmla="*/ 36028 h 1535256"/>
                <a:gd name="connsiteX5" fmla="*/ 1270765 w 1493183"/>
                <a:gd name="connsiteY5" fmla="*/ 0 h 1535256"/>
                <a:gd name="connsiteX6" fmla="*/ 1324602 w 1493183"/>
                <a:gd name="connsiteY6" fmla="*/ 114534 h 1535256"/>
                <a:gd name="connsiteX7" fmla="*/ 1455475 w 1493183"/>
                <a:gd name="connsiteY7" fmla="*/ 426029 h 1535256"/>
                <a:gd name="connsiteX8" fmla="*/ 1493183 w 1493183"/>
                <a:gd name="connsiteY8" fmla="*/ 762850 h 1535256"/>
                <a:gd name="connsiteX9" fmla="*/ 1431075 w 1493183"/>
                <a:gd name="connsiteY9" fmla="*/ 1056616 h 1535256"/>
                <a:gd name="connsiteX10" fmla="*/ 1258058 w 1493183"/>
                <a:gd name="connsiteY10" fmla="*/ 1309866 h 1535256"/>
                <a:gd name="connsiteX11" fmla="*/ 1062855 w 1493183"/>
                <a:gd name="connsiteY11" fmla="*/ 1535256 h 1535256"/>
                <a:gd name="connsiteX12" fmla="*/ 692420 w 1493183"/>
                <a:gd name="connsiteY12" fmla="*/ 1332657 h 1535256"/>
                <a:gd name="connsiteX13" fmla="*/ 797561 w 1493183"/>
                <a:gd name="connsiteY13" fmla="*/ 620713 h 1535256"/>
                <a:gd name="connsiteX14" fmla="*/ 446196 w 1493183"/>
                <a:gd name="connsiteY14" fmla="*/ 435655 h 1535256"/>
                <a:gd name="connsiteX15" fmla="*/ 0 w 1493183"/>
                <a:gd name="connsiteY15" fmla="*/ 206390 h 1535256"/>
                <a:gd name="connsiteX0" fmla="*/ 0 w 1493183"/>
                <a:gd name="connsiteY0" fmla="*/ 206390 h 1535256"/>
                <a:gd name="connsiteX1" fmla="*/ 539366 w 1493183"/>
                <a:gd name="connsiteY1" fmla="*/ 101872 h 1535256"/>
                <a:gd name="connsiteX2" fmla="*/ 883183 w 1493183"/>
                <a:gd name="connsiteY2" fmla="*/ 36028 h 1535256"/>
                <a:gd name="connsiteX3" fmla="*/ 1022929 w 1493183"/>
                <a:gd name="connsiteY3" fmla="*/ 61352 h 1535256"/>
                <a:gd name="connsiteX4" fmla="*/ 1156021 w 1493183"/>
                <a:gd name="connsiteY4" fmla="*/ 36028 h 1535256"/>
                <a:gd name="connsiteX5" fmla="*/ 1270765 w 1493183"/>
                <a:gd name="connsiteY5" fmla="*/ 0 h 1535256"/>
                <a:gd name="connsiteX6" fmla="*/ 1357875 w 1493183"/>
                <a:gd name="connsiteY6" fmla="*/ 61351 h 1535256"/>
                <a:gd name="connsiteX7" fmla="*/ 1455475 w 1493183"/>
                <a:gd name="connsiteY7" fmla="*/ 426029 h 1535256"/>
                <a:gd name="connsiteX8" fmla="*/ 1493183 w 1493183"/>
                <a:gd name="connsiteY8" fmla="*/ 762850 h 1535256"/>
                <a:gd name="connsiteX9" fmla="*/ 1431075 w 1493183"/>
                <a:gd name="connsiteY9" fmla="*/ 1056616 h 1535256"/>
                <a:gd name="connsiteX10" fmla="*/ 1258058 w 1493183"/>
                <a:gd name="connsiteY10" fmla="*/ 1309866 h 1535256"/>
                <a:gd name="connsiteX11" fmla="*/ 1062855 w 1493183"/>
                <a:gd name="connsiteY11" fmla="*/ 1535256 h 1535256"/>
                <a:gd name="connsiteX12" fmla="*/ 692420 w 1493183"/>
                <a:gd name="connsiteY12" fmla="*/ 1332657 h 1535256"/>
                <a:gd name="connsiteX13" fmla="*/ 797561 w 1493183"/>
                <a:gd name="connsiteY13" fmla="*/ 620713 h 1535256"/>
                <a:gd name="connsiteX14" fmla="*/ 446196 w 1493183"/>
                <a:gd name="connsiteY14" fmla="*/ 435655 h 1535256"/>
                <a:gd name="connsiteX15" fmla="*/ 0 w 1493183"/>
                <a:gd name="connsiteY15" fmla="*/ 206390 h 1535256"/>
                <a:gd name="connsiteX0" fmla="*/ 0 w 1493183"/>
                <a:gd name="connsiteY0" fmla="*/ 206390 h 1535256"/>
                <a:gd name="connsiteX1" fmla="*/ 539366 w 1493183"/>
                <a:gd name="connsiteY1" fmla="*/ 101872 h 1535256"/>
                <a:gd name="connsiteX2" fmla="*/ 883183 w 1493183"/>
                <a:gd name="connsiteY2" fmla="*/ 36028 h 1535256"/>
                <a:gd name="connsiteX3" fmla="*/ 1029583 w 1493183"/>
                <a:gd name="connsiteY3" fmla="*/ 51222 h 1535256"/>
                <a:gd name="connsiteX4" fmla="*/ 1156021 w 1493183"/>
                <a:gd name="connsiteY4" fmla="*/ 36028 h 1535256"/>
                <a:gd name="connsiteX5" fmla="*/ 1270765 w 1493183"/>
                <a:gd name="connsiteY5" fmla="*/ 0 h 1535256"/>
                <a:gd name="connsiteX6" fmla="*/ 1357875 w 1493183"/>
                <a:gd name="connsiteY6" fmla="*/ 61351 h 1535256"/>
                <a:gd name="connsiteX7" fmla="*/ 1455475 w 1493183"/>
                <a:gd name="connsiteY7" fmla="*/ 426029 h 1535256"/>
                <a:gd name="connsiteX8" fmla="*/ 1493183 w 1493183"/>
                <a:gd name="connsiteY8" fmla="*/ 762850 h 1535256"/>
                <a:gd name="connsiteX9" fmla="*/ 1431075 w 1493183"/>
                <a:gd name="connsiteY9" fmla="*/ 1056616 h 1535256"/>
                <a:gd name="connsiteX10" fmla="*/ 1258058 w 1493183"/>
                <a:gd name="connsiteY10" fmla="*/ 1309866 h 1535256"/>
                <a:gd name="connsiteX11" fmla="*/ 1062855 w 1493183"/>
                <a:gd name="connsiteY11" fmla="*/ 1535256 h 1535256"/>
                <a:gd name="connsiteX12" fmla="*/ 692420 w 1493183"/>
                <a:gd name="connsiteY12" fmla="*/ 1332657 h 1535256"/>
                <a:gd name="connsiteX13" fmla="*/ 797561 w 1493183"/>
                <a:gd name="connsiteY13" fmla="*/ 620713 h 1535256"/>
                <a:gd name="connsiteX14" fmla="*/ 446196 w 1493183"/>
                <a:gd name="connsiteY14" fmla="*/ 435655 h 1535256"/>
                <a:gd name="connsiteX15" fmla="*/ 0 w 1493183"/>
                <a:gd name="connsiteY15" fmla="*/ 206390 h 1535256"/>
                <a:gd name="connsiteX0" fmla="*/ 0 w 1502056"/>
                <a:gd name="connsiteY0" fmla="*/ 206390 h 1535256"/>
                <a:gd name="connsiteX1" fmla="*/ 539366 w 1502056"/>
                <a:gd name="connsiteY1" fmla="*/ 101872 h 1535256"/>
                <a:gd name="connsiteX2" fmla="*/ 883183 w 1502056"/>
                <a:gd name="connsiteY2" fmla="*/ 36028 h 1535256"/>
                <a:gd name="connsiteX3" fmla="*/ 1029583 w 1502056"/>
                <a:gd name="connsiteY3" fmla="*/ 51222 h 1535256"/>
                <a:gd name="connsiteX4" fmla="*/ 1156021 w 1502056"/>
                <a:gd name="connsiteY4" fmla="*/ 36028 h 1535256"/>
                <a:gd name="connsiteX5" fmla="*/ 1270765 w 1502056"/>
                <a:gd name="connsiteY5" fmla="*/ 0 h 1535256"/>
                <a:gd name="connsiteX6" fmla="*/ 1357875 w 1502056"/>
                <a:gd name="connsiteY6" fmla="*/ 61351 h 1535256"/>
                <a:gd name="connsiteX7" fmla="*/ 1455475 w 1502056"/>
                <a:gd name="connsiteY7" fmla="*/ 426029 h 1535256"/>
                <a:gd name="connsiteX8" fmla="*/ 1502056 w 1502056"/>
                <a:gd name="connsiteY8" fmla="*/ 762850 h 1535256"/>
                <a:gd name="connsiteX9" fmla="*/ 1431075 w 1502056"/>
                <a:gd name="connsiteY9" fmla="*/ 1056616 h 1535256"/>
                <a:gd name="connsiteX10" fmla="*/ 1258058 w 1502056"/>
                <a:gd name="connsiteY10" fmla="*/ 1309866 h 1535256"/>
                <a:gd name="connsiteX11" fmla="*/ 1062855 w 1502056"/>
                <a:gd name="connsiteY11" fmla="*/ 1535256 h 1535256"/>
                <a:gd name="connsiteX12" fmla="*/ 692420 w 1502056"/>
                <a:gd name="connsiteY12" fmla="*/ 1332657 h 1535256"/>
                <a:gd name="connsiteX13" fmla="*/ 797561 w 1502056"/>
                <a:gd name="connsiteY13" fmla="*/ 620713 h 1535256"/>
                <a:gd name="connsiteX14" fmla="*/ 446196 w 1502056"/>
                <a:gd name="connsiteY14" fmla="*/ 435655 h 1535256"/>
                <a:gd name="connsiteX15" fmla="*/ 0 w 1502056"/>
                <a:gd name="connsiteY15" fmla="*/ 206390 h 1535256"/>
                <a:gd name="connsiteX0" fmla="*/ 0 w 1502056"/>
                <a:gd name="connsiteY0" fmla="*/ 206390 h 1535256"/>
                <a:gd name="connsiteX1" fmla="*/ 539366 w 1502056"/>
                <a:gd name="connsiteY1" fmla="*/ 101872 h 1535256"/>
                <a:gd name="connsiteX2" fmla="*/ 883183 w 1502056"/>
                <a:gd name="connsiteY2" fmla="*/ 36028 h 1535256"/>
                <a:gd name="connsiteX3" fmla="*/ 1029583 w 1502056"/>
                <a:gd name="connsiteY3" fmla="*/ 51222 h 1535256"/>
                <a:gd name="connsiteX4" fmla="*/ 1156021 w 1502056"/>
                <a:gd name="connsiteY4" fmla="*/ 36028 h 1535256"/>
                <a:gd name="connsiteX5" fmla="*/ 1270765 w 1502056"/>
                <a:gd name="connsiteY5" fmla="*/ 0 h 1535256"/>
                <a:gd name="connsiteX6" fmla="*/ 1357875 w 1502056"/>
                <a:gd name="connsiteY6" fmla="*/ 61351 h 1535256"/>
                <a:gd name="connsiteX7" fmla="*/ 1462130 w 1502056"/>
                <a:gd name="connsiteY7" fmla="*/ 423497 h 1535256"/>
                <a:gd name="connsiteX8" fmla="*/ 1502056 w 1502056"/>
                <a:gd name="connsiteY8" fmla="*/ 762850 h 1535256"/>
                <a:gd name="connsiteX9" fmla="*/ 1431075 w 1502056"/>
                <a:gd name="connsiteY9" fmla="*/ 1056616 h 1535256"/>
                <a:gd name="connsiteX10" fmla="*/ 1258058 w 1502056"/>
                <a:gd name="connsiteY10" fmla="*/ 1309866 h 1535256"/>
                <a:gd name="connsiteX11" fmla="*/ 1062855 w 1502056"/>
                <a:gd name="connsiteY11" fmla="*/ 1535256 h 1535256"/>
                <a:gd name="connsiteX12" fmla="*/ 692420 w 1502056"/>
                <a:gd name="connsiteY12" fmla="*/ 1332657 h 1535256"/>
                <a:gd name="connsiteX13" fmla="*/ 797561 w 1502056"/>
                <a:gd name="connsiteY13" fmla="*/ 620713 h 1535256"/>
                <a:gd name="connsiteX14" fmla="*/ 446196 w 1502056"/>
                <a:gd name="connsiteY14" fmla="*/ 435655 h 1535256"/>
                <a:gd name="connsiteX15" fmla="*/ 0 w 1502056"/>
                <a:gd name="connsiteY15" fmla="*/ 206390 h 1535256"/>
                <a:gd name="connsiteX0" fmla="*/ 0 w 1502056"/>
                <a:gd name="connsiteY0" fmla="*/ 206390 h 1535256"/>
                <a:gd name="connsiteX1" fmla="*/ 539366 w 1502056"/>
                <a:gd name="connsiteY1" fmla="*/ 101872 h 1535256"/>
                <a:gd name="connsiteX2" fmla="*/ 883183 w 1502056"/>
                <a:gd name="connsiteY2" fmla="*/ 36028 h 1535256"/>
                <a:gd name="connsiteX3" fmla="*/ 1029583 w 1502056"/>
                <a:gd name="connsiteY3" fmla="*/ 51222 h 1535256"/>
                <a:gd name="connsiteX4" fmla="*/ 1156021 w 1502056"/>
                <a:gd name="connsiteY4" fmla="*/ 36028 h 1535256"/>
                <a:gd name="connsiteX5" fmla="*/ 1270765 w 1502056"/>
                <a:gd name="connsiteY5" fmla="*/ 0 h 1535256"/>
                <a:gd name="connsiteX6" fmla="*/ 1357875 w 1502056"/>
                <a:gd name="connsiteY6" fmla="*/ 61351 h 1535256"/>
                <a:gd name="connsiteX7" fmla="*/ 1462130 w 1502056"/>
                <a:gd name="connsiteY7" fmla="*/ 423497 h 1535256"/>
                <a:gd name="connsiteX8" fmla="*/ 1488747 w 1502056"/>
                <a:gd name="connsiteY8" fmla="*/ 618497 h 1535256"/>
                <a:gd name="connsiteX9" fmla="*/ 1502056 w 1502056"/>
                <a:gd name="connsiteY9" fmla="*/ 762850 h 1535256"/>
                <a:gd name="connsiteX10" fmla="*/ 1431075 w 1502056"/>
                <a:gd name="connsiteY10" fmla="*/ 1056616 h 1535256"/>
                <a:gd name="connsiteX11" fmla="*/ 1258058 w 1502056"/>
                <a:gd name="connsiteY11" fmla="*/ 1309866 h 1535256"/>
                <a:gd name="connsiteX12" fmla="*/ 1062855 w 1502056"/>
                <a:gd name="connsiteY12" fmla="*/ 1535256 h 1535256"/>
                <a:gd name="connsiteX13" fmla="*/ 692420 w 1502056"/>
                <a:gd name="connsiteY13" fmla="*/ 1332657 h 1535256"/>
                <a:gd name="connsiteX14" fmla="*/ 797561 w 1502056"/>
                <a:gd name="connsiteY14" fmla="*/ 620713 h 1535256"/>
                <a:gd name="connsiteX15" fmla="*/ 446196 w 1502056"/>
                <a:gd name="connsiteY15" fmla="*/ 435655 h 1535256"/>
                <a:gd name="connsiteX16" fmla="*/ 0 w 1502056"/>
                <a:gd name="connsiteY16" fmla="*/ 206390 h 1535256"/>
                <a:gd name="connsiteX0" fmla="*/ 0 w 1502056"/>
                <a:gd name="connsiteY0" fmla="*/ 206390 h 1535256"/>
                <a:gd name="connsiteX1" fmla="*/ 539366 w 1502056"/>
                <a:gd name="connsiteY1" fmla="*/ 101872 h 1535256"/>
                <a:gd name="connsiteX2" fmla="*/ 883183 w 1502056"/>
                <a:gd name="connsiteY2" fmla="*/ 36028 h 1535256"/>
                <a:gd name="connsiteX3" fmla="*/ 1029583 w 1502056"/>
                <a:gd name="connsiteY3" fmla="*/ 51222 h 1535256"/>
                <a:gd name="connsiteX4" fmla="*/ 1156021 w 1502056"/>
                <a:gd name="connsiteY4" fmla="*/ 36028 h 1535256"/>
                <a:gd name="connsiteX5" fmla="*/ 1270765 w 1502056"/>
                <a:gd name="connsiteY5" fmla="*/ 0 h 1535256"/>
                <a:gd name="connsiteX6" fmla="*/ 1357875 w 1502056"/>
                <a:gd name="connsiteY6" fmla="*/ 61351 h 1535256"/>
                <a:gd name="connsiteX7" fmla="*/ 1462130 w 1502056"/>
                <a:gd name="connsiteY7" fmla="*/ 423497 h 1535256"/>
                <a:gd name="connsiteX8" fmla="*/ 1499838 w 1502056"/>
                <a:gd name="connsiteY8" fmla="*/ 623562 h 1535256"/>
                <a:gd name="connsiteX9" fmla="*/ 1502056 w 1502056"/>
                <a:gd name="connsiteY9" fmla="*/ 762850 h 1535256"/>
                <a:gd name="connsiteX10" fmla="*/ 1431075 w 1502056"/>
                <a:gd name="connsiteY10" fmla="*/ 1056616 h 1535256"/>
                <a:gd name="connsiteX11" fmla="*/ 1258058 w 1502056"/>
                <a:gd name="connsiteY11" fmla="*/ 1309866 h 1535256"/>
                <a:gd name="connsiteX12" fmla="*/ 1062855 w 1502056"/>
                <a:gd name="connsiteY12" fmla="*/ 1535256 h 1535256"/>
                <a:gd name="connsiteX13" fmla="*/ 692420 w 1502056"/>
                <a:gd name="connsiteY13" fmla="*/ 1332657 h 1535256"/>
                <a:gd name="connsiteX14" fmla="*/ 797561 w 1502056"/>
                <a:gd name="connsiteY14" fmla="*/ 620713 h 1535256"/>
                <a:gd name="connsiteX15" fmla="*/ 446196 w 1502056"/>
                <a:gd name="connsiteY15" fmla="*/ 435655 h 1535256"/>
                <a:gd name="connsiteX16" fmla="*/ 0 w 1502056"/>
                <a:gd name="connsiteY16" fmla="*/ 206390 h 1535256"/>
                <a:gd name="connsiteX0" fmla="*/ 0 w 1502056"/>
                <a:gd name="connsiteY0" fmla="*/ 206390 h 1535256"/>
                <a:gd name="connsiteX1" fmla="*/ 539366 w 1502056"/>
                <a:gd name="connsiteY1" fmla="*/ 101872 h 1535256"/>
                <a:gd name="connsiteX2" fmla="*/ 883183 w 1502056"/>
                <a:gd name="connsiteY2" fmla="*/ 36028 h 1535256"/>
                <a:gd name="connsiteX3" fmla="*/ 1029583 w 1502056"/>
                <a:gd name="connsiteY3" fmla="*/ 51222 h 1535256"/>
                <a:gd name="connsiteX4" fmla="*/ 1156021 w 1502056"/>
                <a:gd name="connsiteY4" fmla="*/ 36028 h 1535256"/>
                <a:gd name="connsiteX5" fmla="*/ 1270765 w 1502056"/>
                <a:gd name="connsiteY5" fmla="*/ 0 h 1535256"/>
                <a:gd name="connsiteX6" fmla="*/ 1357875 w 1502056"/>
                <a:gd name="connsiteY6" fmla="*/ 61351 h 1535256"/>
                <a:gd name="connsiteX7" fmla="*/ 1462130 w 1502056"/>
                <a:gd name="connsiteY7" fmla="*/ 423497 h 1535256"/>
                <a:gd name="connsiteX8" fmla="*/ 1499838 w 1502056"/>
                <a:gd name="connsiteY8" fmla="*/ 623562 h 1535256"/>
                <a:gd name="connsiteX9" fmla="*/ 1502056 w 1502056"/>
                <a:gd name="connsiteY9" fmla="*/ 762850 h 1535256"/>
                <a:gd name="connsiteX10" fmla="*/ 1431075 w 1502056"/>
                <a:gd name="connsiteY10" fmla="*/ 1056616 h 1535256"/>
                <a:gd name="connsiteX11" fmla="*/ 1258058 w 1502056"/>
                <a:gd name="connsiteY11" fmla="*/ 1309866 h 1535256"/>
                <a:gd name="connsiteX12" fmla="*/ 1062855 w 1502056"/>
                <a:gd name="connsiteY12" fmla="*/ 1535256 h 1535256"/>
                <a:gd name="connsiteX13" fmla="*/ 692420 w 1502056"/>
                <a:gd name="connsiteY13" fmla="*/ 1332657 h 1535256"/>
                <a:gd name="connsiteX14" fmla="*/ 901816 w 1502056"/>
                <a:gd name="connsiteY14" fmla="*/ 663766 h 1535256"/>
                <a:gd name="connsiteX15" fmla="*/ 446196 w 1502056"/>
                <a:gd name="connsiteY15" fmla="*/ 435655 h 1535256"/>
                <a:gd name="connsiteX16" fmla="*/ 0 w 1502056"/>
                <a:gd name="connsiteY16" fmla="*/ 206390 h 1535256"/>
                <a:gd name="connsiteX0" fmla="*/ 0 w 1502056"/>
                <a:gd name="connsiteY0" fmla="*/ 206390 h 1535256"/>
                <a:gd name="connsiteX1" fmla="*/ 539366 w 1502056"/>
                <a:gd name="connsiteY1" fmla="*/ 101872 h 1535256"/>
                <a:gd name="connsiteX2" fmla="*/ 883183 w 1502056"/>
                <a:gd name="connsiteY2" fmla="*/ 36028 h 1535256"/>
                <a:gd name="connsiteX3" fmla="*/ 1029583 w 1502056"/>
                <a:gd name="connsiteY3" fmla="*/ 51222 h 1535256"/>
                <a:gd name="connsiteX4" fmla="*/ 1156021 w 1502056"/>
                <a:gd name="connsiteY4" fmla="*/ 36028 h 1535256"/>
                <a:gd name="connsiteX5" fmla="*/ 1270765 w 1502056"/>
                <a:gd name="connsiteY5" fmla="*/ 0 h 1535256"/>
                <a:gd name="connsiteX6" fmla="*/ 1357875 w 1502056"/>
                <a:gd name="connsiteY6" fmla="*/ 61351 h 1535256"/>
                <a:gd name="connsiteX7" fmla="*/ 1462130 w 1502056"/>
                <a:gd name="connsiteY7" fmla="*/ 423497 h 1535256"/>
                <a:gd name="connsiteX8" fmla="*/ 1499838 w 1502056"/>
                <a:gd name="connsiteY8" fmla="*/ 623562 h 1535256"/>
                <a:gd name="connsiteX9" fmla="*/ 1502056 w 1502056"/>
                <a:gd name="connsiteY9" fmla="*/ 762850 h 1535256"/>
                <a:gd name="connsiteX10" fmla="*/ 1431075 w 1502056"/>
                <a:gd name="connsiteY10" fmla="*/ 1056616 h 1535256"/>
                <a:gd name="connsiteX11" fmla="*/ 1258058 w 1502056"/>
                <a:gd name="connsiteY11" fmla="*/ 1309866 h 1535256"/>
                <a:gd name="connsiteX12" fmla="*/ 1062855 w 1502056"/>
                <a:gd name="connsiteY12" fmla="*/ 1535256 h 1535256"/>
                <a:gd name="connsiteX13" fmla="*/ 692420 w 1502056"/>
                <a:gd name="connsiteY13" fmla="*/ 1332657 h 1535256"/>
                <a:gd name="connsiteX14" fmla="*/ 972798 w 1502056"/>
                <a:gd name="connsiteY14" fmla="*/ 694155 h 1535256"/>
                <a:gd name="connsiteX15" fmla="*/ 446196 w 1502056"/>
                <a:gd name="connsiteY15" fmla="*/ 435655 h 1535256"/>
                <a:gd name="connsiteX16" fmla="*/ 0 w 1502056"/>
                <a:gd name="connsiteY16" fmla="*/ 206390 h 1535256"/>
                <a:gd name="connsiteX0" fmla="*/ 0 w 1502056"/>
                <a:gd name="connsiteY0" fmla="*/ 206390 h 1535256"/>
                <a:gd name="connsiteX1" fmla="*/ 539366 w 1502056"/>
                <a:gd name="connsiteY1" fmla="*/ 101872 h 1535256"/>
                <a:gd name="connsiteX2" fmla="*/ 883183 w 1502056"/>
                <a:gd name="connsiteY2" fmla="*/ 36028 h 1535256"/>
                <a:gd name="connsiteX3" fmla="*/ 1029583 w 1502056"/>
                <a:gd name="connsiteY3" fmla="*/ 51222 h 1535256"/>
                <a:gd name="connsiteX4" fmla="*/ 1156021 w 1502056"/>
                <a:gd name="connsiteY4" fmla="*/ 36028 h 1535256"/>
                <a:gd name="connsiteX5" fmla="*/ 1270765 w 1502056"/>
                <a:gd name="connsiteY5" fmla="*/ 0 h 1535256"/>
                <a:gd name="connsiteX6" fmla="*/ 1357875 w 1502056"/>
                <a:gd name="connsiteY6" fmla="*/ 61351 h 1535256"/>
                <a:gd name="connsiteX7" fmla="*/ 1462130 w 1502056"/>
                <a:gd name="connsiteY7" fmla="*/ 423497 h 1535256"/>
                <a:gd name="connsiteX8" fmla="*/ 1499838 w 1502056"/>
                <a:gd name="connsiteY8" fmla="*/ 623562 h 1535256"/>
                <a:gd name="connsiteX9" fmla="*/ 1502056 w 1502056"/>
                <a:gd name="connsiteY9" fmla="*/ 762850 h 1535256"/>
                <a:gd name="connsiteX10" fmla="*/ 1431075 w 1502056"/>
                <a:gd name="connsiteY10" fmla="*/ 1056616 h 1535256"/>
                <a:gd name="connsiteX11" fmla="*/ 1258058 w 1502056"/>
                <a:gd name="connsiteY11" fmla="*/ 1309866 h 1535256"/>
                <a:gd name="connsiteX12" fmla="*/ 1062855 w 1502056"/>
                <a:gd name="connsiteY12" fmla="*/ 1535256 h 1535256"/>
                <a:gd name="connsiteX13" fmla="*/ 692420 w 1502056"/>
                <a:gd name="connsiteY13" fmla="*/ 1332657 h 1535256"/>
                <a:gd name="connsiteX14" fmla="*/ 1063743 w 1502056"/>
                <a:gd name="connsiteY14" fmla="*/ 752403 h 1535256"/>
                <a:gd name="connsiteX15" fmla="*/ 446196 w 1502056"/>
                <a:gd name="connsiteY15" fmla="*/ 435655 h 1535256"/>
                <a:gd name="connsiteX16" fmla="*/ 0 w 1502056"/>
                <a:gd name="connsiteY16" fmla="*/ 206390 h 1535256"/>
                <a:gd name="connsiteX0" fmla="*/ 0 w 1502056"/>
                <a:gd name="connsiteY0" fmla="*/ 206390 h 1535256"/>
                <a:gd name="connsiteX1" fmla="*/ 539366 w 1502056"/>
                <a:gd name="connsiteY1" fmla="*/ 101872 h 1535256"/>
                <a:gd name="connsiteX2" fmla="*/ 883183 w 1502056"/>
                <a:gd name="connsiteY2" fmla="*/ 36028 h 1535256"/>
                <a:gd name="connsiteX3" fmla="*/ 1029583 w 1502056"/>
                <a:gd name="connsiteY3" fmla="*/ 51222 h 1535256"/>
                <a:gd name="connsiteX4" fmla="*/ 1156021 w 1502056"/>
                <a:gd name="connsiteY4" fmla="*/ 36028 h 1535256"/>
                <a:gd name="connsiteX5" fmla="*/ 1270765 w 1502056"/>
                <a:gd name="connsiteY5" fmla="*/ 0 h 1535256"/>
                <a:gd name="connsiteX6" fmla="*/ 1357875 w 1502056"/>
                <a:gd name="connsiteY6" fmla="*/ 61351 h 1535256"/>
                <a:gd name="connsiteX7" fmla="*/ 1462130 w 1502056"/>
                <a:gd name="connsiteY7" fmla="*/ 423497 h 1535256"/>
                <a:gd name="connsiteX8" fmla="*/ 1499838 w 1502056"/>
                <a:gd name="connsiteY8" fmla="*/ 623562 h 1535256"/>
                <a:gd name="connsiteX9" fmla="*/ 1502056 w 1502056"/>
                <a:gd name="connsiteY9" fmla="*/ 762850 h 1535256"/>
                <a:gd name="connsiteX10" fmla="*/ 1431075 w 1502056"/>
                <a:gd name="connsiteY10" fmla="*/ 1056616 h 1535256"/>
                <a:gd name="connsiteX11" fmla="*/ 1258058 w 1502056"/>
                <a:gd name="connsiteY11" fmla="*/ 1309866 h 1535256"/>
                <a:gd name="connsiteX12" fmla="*/ 1062855 w 1502056"/>
                <a:gd name="connsiteY12" fmla="*/ 1535256 h 1535256"/>
                <a:gd name="connsiteX13" fmla="*/ 692420 w 1502056"/>
                <a:gd name="connsiteY13" fmla="*/ 1332657 h 1535256"/>
                <a:gd name="connsiteX14" fmla="*/ 1032688 w 1502056"/>
                <a:gd name="connsiteY14" fmla="*/ 749871 h 1535256"/>
                <a:gd name="connsiteX15" fmla="*/ 446196 w 1502056"/>
                <a:gd name="connsiteY15" fmla="*/ 435655 h 1535256"/>
                <a:gd name="connsiteX16" fmla="*/ 0 w 1502056"/>
                <a:gd name="connsiteY16" fmla="*/ 206390 h 1535256"/>
                <a:gd name="connsiteX0" fmla="*/ 0 w 1515365"/>
                <a:gd name="connsiteY0" fmla="*/ 208923 h 1535256"/>
                <a:gd name="connsiteX1" fmla="*/ 552675 w 1515365"/>
                <a:gd name="connsiteY1" fmla="*/ 101872 h 1535256"/>
                <a:gd name="connsiteX2" fmla="*/ 896492 w 1515365"/>
                <a:gd name="connsiteY2" fmla="*/ 36028 h 1535256"/>
                <a:gd name="connsiteX3" fmla="*/ 1042892 w 1515365"/>
                <a:gd name="connsiteY3" fmla="*/ 51222 h 1535256"/>
                <a:gd name="connsiteX4" fmla="*/ 1169330 w 1515365"/>
                <a:gd name="connsiteY4" fmla="*/ 36028 h 1535256"/>
                <a:gd name="connsiteX5" fmla="*/ 1284074 w 1515365"/>
                <a:gd name="connsiteY5" fmla="*/ 0 h 1535256"/>
                <a:gd name="connsiteX6" fmla="*/ 1371184 w 1515365"/>
                <a:gd name="connsiteY6" fmla="*/ 61351 h 1535256"/>
                <a:gd name="connsiteX7" fmla="*/ 1475439 w 1515365"/>
                <a:gd name="connsiteY7" fmla="*/ 423497 h 1535256"/>
                <a:gd name="connsiteX8" fmla="*/ 1513147 w 1515365"/>
                <a:gd name="connsiteY8" fmla="*/ 623562 h 1535256"/>
                <a:gd name="connsiteX9" fmla="*/ 1515365 w 1515365"/>
                <a:gd name="connsiteY9" fmla="*/ 762850 h 1535256"/>
                <a:gd name="connsiteX10" fmla="*/ 1444384 w 1515365"/>
                <a:gd name="connsiteY10" fmla="*/ 1056616 h 1535256"/>
                <a:gd name="connsiteX11" fmla="*/ 1271367 w 1515365"/>
                <a:gd name="connsiteY11" fmla="*/ 1309866 h 1535256"/>
                <a:gd name="connsiteX12" fmla="*/ 1076164 w 1515365"/>
                <a:gd name="connsiteY12" fmla="*/ 1535256 h 1535256"/>
                <a:gd name="connsiteX13" fmla="*/ 705729 w 1515365"/>
                <a:gd name="connsiteY13" fmla="*/ 1332657 h 1535256"/>
                <a:gd name="connsiteX14" fmla="*/ 1045997 w 1515365"/>
                <a:gd name="connsiteY14" fmla="*/ 749871 h 1535256"/>
                <a:gd name="connsiteX15" fmla="*/ 459505 w 1515365"/>
                <a:gd name="connsiteY15" fmla="*/ 435655 h 1535256"/>
                <a:gd name="connsiteX16" fmla="*/ 0 w 1515365"/>
                <a:gd name="connsiteY16" fmla="*/ 208923 h 1535256"/>
                <a:gd name="connsiteX0" fmla="*/ 0 w 1515365"/>
                <a:gd name="connsiteY0" fmla="*/ 208923 h 1535256"/>
                <a:gd name="connsiteX1" fmla="*/ 552675 w 1515365"/>
                <a:gd name="connsiteY1" fmla="*/ 101872 h 1535256"/>
                <a:gd name="connsiteX2" fmla="*/ 896492 w 1515365"/>
                <a:gd name="connsiteY2" fmla="*/ 36028 h 1535256"/>
                <a:gd name="connsiteX3" fmla="*/ 1042892 w 1515365"/>
                <a:gd name="connsiteY3" fmla="*/ 51222 h 1535256"/>
                <a:gd name="connsiteX4" fmla="*/ 1169330 w 1515365"/>
                <a:gd name="connsiteY4" fmla="*/ 36028 h 1535256"/>
                <a:gd name="connsiteX5" fmla="*/ 1284074 w 1515365"/>
                <a:gd name="connsiteY5" fmla="*/ 0 h 1535256"/>
                <a:gd name="connsiteX6" fmla="*/ 1371184 w 1515365"/>
                <a:gd name="connsiteY6" fmla="*/ 61351 h 1535256"/>
                <a:gd name="connsiteX7" fmla="*/ 1475439 w 1515365"/>
                <a:gd name="connsiteY7" fmla="*/ 423497 h 1535256"/>
                <a:gd name="connsiteX8" fmla="*/ 1513147 w 1515365"/>
                <a:gd name="connsiteY8" fmla="*/ 623562 h 1535256"/>
                <a:gd name="connsiteX9" fmla="*/ 1515365 w 1515365"/>
                <a:gd name="connsiteY9" fmla="*/ 762850 h 1535256"/>
                <a:gd name="connsiteX10" fmla="*/ 1444384 w 1515365"/>
                <a:gd name="connsiteY10" fmla="*/ 1056616 h 1535256"/>
                <a:gd name="connsiteX11" fmla="*/ 1271367 w 1515365"/>
                <a:gd name="connsiteY11" fmla="*/ 1309866 h 1535256"/>
                <a:gd name="connsiteX12" fmla="*/ 1076164 w 1515365"/>
                <a:gd name="connsiteY12" fmla="*/ 1535256 h 1535256"/>
                <a:gd name="connsiteX13" fmla="*/ 705729 w 1515365"/>
                <a:gd name="connsiteY13" fmla="*/ 1332657 h 1535256"/>
                <a:gd name="connsiteX14" fmla="*/ 1045997 w 1515365"/>
                <a:gd name="connsiteY14" fmla="*/ 749871 h 1535256"/>
                <a:gd name="connsiteX15" fmla="*/ 459505 w 1515365"/>
                <a:gd name="connsiteY15" fmla="*/ 448317 h 1535256"/>
                <a:gd name="connsiteX16" fmla="*/ 0 w 1515365"/>
                <a:gd name="connsiteY16" fmla="*/ 208923 h 1535256"/>
                <a:gd name="connsiteX0" fmla="*/ 0 w 1515365"/>
                <a:gd name="connsiteY0" fmla="*/ 208923 h 1535256"/>
                <a:gd name="connsiteX1" fmla="*/ 552675 w 1515365"/>
                <a:gd name="connsiteY1" fmla="*/ 101872 h 1535256"/>
                <a:gd name="connsiteX2" fmla="*/ 896492 w 1515365"/>
                <a:gd name="connsiteY2" fmla="*/ 36028 h 1535256"/>
                <a:gd name="connsiteX3" fmla="*/ 1042892 w 1515365"/>
                <a:gd name="connsiteY3" fmla="*/ 51222 h 1535256"/>
                <a:gd name="connsiteX4" fmla="*/ 1169330 w 1515365"/>
                <a:gd name="connsiteY4" fmla="*/ 36028 h 1535256"/>
                <a:gd name="connsiteX5" fmla="*/ 1284074 w 1515365"/>
                <a:gd name="connsiteY5" fmla="*/ 0 h 1535256"/>
                <a:gd name="connsiteX6" fmla="*/ 1371184 w 1515365"/>
                <a:gd name="connsiteY6" fmla="*/ 61351 h 1535256"/>
                <a:gd name="connsiteX7" fmla="*/ 1475439 w 1515365"/>
                <a:gd name="connsiteY7" fmla="*/ 423497 h 1535256"/>
                <a:gd name="connsiteX8" fmla="*/ 1513147 w 1515365"/>
                <a:gd name="connsiteY8" fmla="*/ 623562 h 1535256"/>
                <a:gd name="connsiteX9" fmla="*/ 1515365 w 1515365"/>
                <a:gd name="connsiteY9" fmla="*/ 762850 h 1535256"/>
                <a:gd name="connsiteX10" fmla="*/ 1444384 w 1515365"/>
                <a:gd name="connsiteY10" fmla="*/ 1056616 h 1535256"/>
                <a:gd name="connsiteX11" fmla="*/ 1271367 w 1515365"/>
                <a:gd name="connsiteY11" fmla="*/ 1309866 h 1535256"/>
                <a:gd name="connsiteX12" fmla="*/ 1076164 w 1515365"/>
                <a:gd name="connsiteY12" fmla="*/ 1535256 h 1535256"/>
                <a:gd name="connsiteX13" fmla="*/ 705729 w 1515365"/>
                <a:gd name="connsiteY13" fmla="*/ 1332657 h 1535256"/>
                <a:gd name="connsiteX14" fmla="*/ 1041560 w 1515365"/>
                <a:gd name="connsiteY14" fmla="*/ 760001 h 1535256"/>
                <a:gd name="connsiteX15" fmla="*/ 459505 w 1515365"/>
                <a:gd name="connsiteY15" fmla="*/ 448317 h 1535256"/>
                <a:gd name="connsiteX16" fmla="*/ 0 w 1515365"/>
                <a:gd name="connsiteY16" fmla="*/ 208923 h 1535256"/>
                <a:gd name="connsiteX0" fmla="*/ 0 w 1515365"/>
                <a:gd name="connsiteY0" fmla="*/ 208923 h 1535256"/>
                <a:gd name="connsiteX1" fmla="*/ 552675 w 1515365"/>
                <a:gd name="connsiteY1" fmla="*/ 101872 h 1535256"/>
                <a:gd name="connsiteX2" fmla="*/ 896492 w 1515365"/>
                <a:gd name="connsiteY2" fmla="*/ 36028 h 1535256"/>
                <a:gd name="connsiteX3" fmla="*/ 1042892 w 1515365"/>
                <a:gd name="connsiteY3" fmla="*/ 51222 h 1535256"/>
                <a:gd name="connsiteX4" fmla="*/ 1169330 w 1515365"/>
                <a:gd name="connsiteY4" fmla="*/ 36028 h 1535256"/>
                <a:gd name="connsiteX5" fmla="*/ 1284074 w 1515365"/>
                <a:gd name="connsiteY5" fmla="*/ 0 h 1535256"/>
                <a:gd name="connsiteX6" fmla="*/ 1371184 w 1515365"/>
                <a:gd name="connsiteY6" fmla="*/ 61351 h 1535256"/>
                <a:gd name="connsiteX7" fmla="*/ 1475439 w 1515365"/>
                <a:gd name="connsiteY7" fmla="*/ 423497 h 1535256"/>
                <a:gd name="connsiteX8" fmla="*/ 1513147 w 1515365"/>
                <a:gd name="connsiteY8" fmla="*/ 623562 h 1535256"/>
                <a:gd name="connsiteX9" fmla="*/ 1515365 w 1515365"/>
                <a:gd name="connsiteY9" fmla="*/ 762850 h 1535256"/>
                <a:gd name="connsiteX10" fmla="*/ 1444384 w 1515365"/>
                <a:gd name="connsiteY10" fmla="*/ 1056616 h 1535256"/>
                <a:gd name="connsiteX11" fmla="*/ 1271367 w 1515365"/>
                <a:gd name="connsiteY11" fmla="*/ 1309866 h 1535256"/>
                <a:gd name="connsiteX12" fmla="*/ 1076164 w 1515365"/>
                <a:gd name="connsiteY12" fmla="*/ 1535256 h 1535256"/>
                <a:gd name="connsiteX13" fmla="*/ 705729 w 1515365"/>
                <a:gd name="connsiteY13" fmla="*/ 1340254 h 1535256"/>
                <a:gd name="connsiteX14" fmla="*/ 1041560 w 1515365"/>
                <a:gd name="connsiteY14" fmla="*/ 760001 h 1535256"/>
                <a:gd name="connsiteX15" fmla="*/ 459505 w 1515365"/>
                <a:gd name="connsiteY15" fmla="*/ 448317 h 1535256"/>
                <a:gd name="connsiteX16" fmla="*/ 0 w 1515365"/>
                <a:gd name="connsiteY16" fmla="*/ 208923 h 1535256"/>
                <a:gd name="connsiteX0" fmla="*/ 0 w 1515365"/>
                <a:gd name="connsiteY0" fmla="*/ 208923 h 1552984"/>
                <a:gd name="connsiteX1" fmla="*/ 552675 w 1515365"/>
                <a:gd name="connsiteY1" fmla="*/ 101872 h 1552984"/>
                <a:gd name="connsiteX2" fmla="*/ 896492 w 1515365"/>
                <a:gd name="connsiteY2" fmla="*/ 36028 h 1552984"/>
                <a:gd name="connsiteX3" fmla="*/ 1042892 w 1515365"/>
                <a:gd name="connsiteY3" fmla="*/ 51222 h 1552984"/>
                <a:gd name="connsiteX4" fmla="*/ 1169330 w 1515365"/>
                <a:gd name="connsiteY4" fmla="*/ 36028 h 1552984"/>
                <a:gd name="connsiteX5" fmla="*/ 1284074 w 1515365"/>
                <a:gd name="connsiteY5" fmla="*/ 0 h 1552984"/>
                <a:gd name="connsiteX6" fmla="*/ 1371184 w 1515365"/>
                <a:gd name="connsiteY6" fmla="*/ 61351 h 1552984"/>
                <a:gd name="connsiteX7" fmla="*/ 1475439 w 1515365"/>
                <a:gd name="connsiteY7" fmla="*/ 423497 h 1552984"/>
                <a:gd name="connsiteX8" fmla="*/ 1513147 w 1515365"/>
                <a:gd name="connsiteY8" fmla="*/ 623562 h 1552984"/>
                <a:gd name="connsiteX9" fmla="*/ 1515365 w 1515365"/>
                <a:gd name="connsiteY9" fmla="*/ 762850 h 1552984"/>
                <a:gd name="connsiteX10" fmla="*/ 1444384 w 1515365"/>
                <a:gd name="connsiteY10" fmla="*/ 1056616 h 1552984"/>
                <a:gd name="connsiteX11" fmla="*/ 1271367 w 1515365"/>
                <a:gd name="connsiteY11" fmla="*/ 1309866 h 1552984"/>
                <a:gd name="connsiteX12" fmla="*/ 1082818 w 1515365"/>
                <a:gd name="connsiteY12" fmla="*/ 1552984 h 1552984"/>
                <a:gd name="connsiteX13" fmla="*/ 705729 w 1515365"/>
                <a:gd name="connsiteY13" fmla="*/ 1340254 h 1552984"/>
                <a:gd name="connsiteX14" fmla="*/ 1041560 w 1515365"/>
                <a:gd name="connsiteY14" fmla="*/ 760001 h 1552984"/>
                <a:gd name="connsiteX15" fmla="*/ 459505 w 1515365"/>
                <a:gd name="connsiteY15" fmla="*/ 448317 h 1552984"/>
                <a:gd name="connsiteX16" fmla="*/ 0 w 1515365"/>
                <a:gd name="connsiteY16" fmla="*/ 208923 h 1552984"/>
                <a:gd name="connsiteX0" fmla="*/ 0 w 1515365"/>
                <a:gd name="connsiteY0" fmla="*/ 208923 h 1552984"/>
                <a:gd name="connsiteX1" fmla="*/ 552675 w 1515365"/>
                <a:gd name="connsiteY1" fmla="*/ 101872 h 1552984"/>
                <a:gd name="connsiteX2" fmla="*/ 896492 w 1515365"/>
                <a:gd name="connsiteY2" fmla="*/ 36028 h 1552984"/>
                <a:gd name="connsiteX3" fmla="*/ 1042892 w 1515365"/>
                <a:gd name="connsiteY3" fmla="*/ 51222 h 1552984"/>
                <a:gd name="connsiteX4" fmla="*/ 1169330 w 1515365"/>
                <a:gd name="connsiteY4" fmla="*/ 36028 h 1552984"/>
                <a:gd name="connsiteX5" fmla="*/ 1284074 w 1515365"/>
                <a:gd name="connsiteY5" fmla="*/ 0 h 1552984"/>
                <a:gd name="connsiteX6" fmla="*/ 1371184 w 1515365"/>
                <a:gd name="connsiteY6" fmla="*/ 61351 h 1552984"/>
                <a:gd name="connsiteX7" fmla="*/ 1475439 w 1515365"/>
                <a:gd name="connsiteY7" fmla="*/ 423497 h 1552984"/>
                <a:gd name="connsiteX8" fmla="*/ 1513147 w 1515365"/>
                <a:gd name="connsiteY8" fmla="*/ 623562 h 1552984"/>
                <a:gd name="connsiteX9" fmla="*/ 1515365 w 1515365"/>
                <a:gd name="connsiteY9" fmla="*/ 762850 h 1552984"/>
                <a:gd name="connsiteX10" fmla="*/ 1444384 w 1515365"/>
                <a:gd name="connsiteY10" fmla="*/ 1056616 h 1552984"/>
                <a:gd name="connsiteX11" fmla="*/ 1282458 w 1515365"/>
                <a:gd name="connsiteY11" fmla="*/ 1317464 h 1552984"/>
                <a:gd name="connsiteX12" fmla="*/ 1082818 w 1515365"/>
                <a:gd name="connsiteY12" fmla="*/ 1552984 h 1552984"/>
                <a:gd name="connsiteX13" fmla="*/ 705729 w 1515365"/>
                <a:gd name="connsiteY13" fmla="*/ 1340254 h 1552984"/>
                <a:gd name="connsiteX14" fmla="*/ 1041560 w 1515365"/>
                <a:gd name="connsiteY14" fmla="*/ 760001 h 1552984"/>
                <a:gd name="connsiteX15" fmla="*/ 459505 w 1515365"/>
                <a:gd name="connsiteY15" fmla="*/ 448317 h 1552984"/>
                <a:gd name="connsiteX16" fmla="*/ 0 w 1515365"/>
                <a:gd name="connsiteY16" fmla="*/ 208923 h 1552984"/>
                <a:gd name="connsiteX0" fmla="*/ 0 w 1515365"/>
                <a:gd name="connsiteY0" fmla="*/ 208923 h 1552984"/>
                <a:gd name="connsiteX1" fmla="*/ 552675 w 1515365"/>
                <a:gd name="connsiteY1" fmla="*/ 101872 h 1552984"/>
                <a:gd name="connsiteX2" fmla="*/ 896492 w 1515365"/>
                <a:gd name="connsiteY2" fmla="*/ 36028 h 1552984"/>
                <a:gd name="connsiteX3" fmla="*/ 1042892 w 1515365"/>
                <a:gd name="connsiteY3" fmla="*/ 51222 h 1552984"/>
                <a:gd name="connsiteX4" fmla="*/ 1169330 w 1515365"/>
                <a:gd name="connsiteY4" fmla="*/ 36028 h 1552984"/>
                <a:gd name="connsiteX5" fmla="*/ 1284074 w 1515365"/>
                <a:gd name="connsiteY5" fmla="*/ 0 h 1552984"/>
                <a:gd name="connsiteX6" fmla="*/ 1371184 w 1515365"/>
                <a:gd name="connsiteY6" fmla="*/ 61351 h 1552984"/>
                <a:gd name="connsiteX7" fmla="*/ 1475439 w 1515365"/>
                <a:gd name="connsiteY7" fmla="*/ 423497 h 1552984"/>
                <a:gd name="connsiteX8" fmla="*/ 1513147 w 1515365"/>
                <a:gd name="connsiteY8" fmla="*/ 623562 h 1552984"/>
                <a:gd name="connsiteX9" fmla="*/ 1515365 w 1515365"/>
                <a:gd name="connsiteY9" fmla="*/ 762850 h 1552984"/>
                <a:gd name="connsiteX10" fmla="*/ 1453257 w 1515365"/>
                <a:gd name="connsiteY10" fmla="*/ 1059148 h 1552984"/>
                <a:gd name="connsiteX11" fmla="*/ 1282458 w 1515365"/>
                <a:gd name="connsiteY11" fmla="*/ 1317464 h 1552984"/>
                <a:gd name="connsiteX12" fmla="*/ 1082818 w 1515365"/>
                <a:gd name="connsiteY12" fmla="*/ 1552984 h 1552984"/>
                <a:gd name="connsiteX13" fmla="*/ 705729 w 1515365"/>
                <a:gd name="connsiteY13" fmla="*/ 1340254 h 1552984"/>
                <a:gd name="connsiteX14" fmla="*/ 1041560 w 1515365"/>
                <a:gd name="connsiteY14" fmla="*/ 760001 h 1552984"/>
                <a:gd name="connsiteX15" fmla="*/ 459505 w 1515365"/>
                <a:gd name="connsiteY15" fmla="*/ 448317 h 1552984"/>
                <a:gd name="connsiteX16" fmla="*/ 0 w 1515365"/>
                <a:gd name="connsiteY16" fmla="*/ 208923 h 1552984"/>
                <a:gd name="connsiteX0" fmla="*/ 0 w 1524238"/>
                <a:gd name="connsiteY0" fmla="*/ 208923 h 1552984"/>
                <a:gd name="connsiteX1" fmla="*/ 552675 w 1524238"/>
                <a:gd name="connsiteY1" fmla="*/ 101872 h 1552984"/>
                <a:gd name="connsiteX2" fmla="*/ 896492 w 1524238"/>
                <a:gd name="connsiteY2" fmla="*/ 36028 h 1552984"/>
                <a:gd name="connsiteX3" fmla="*/ 1042892 w 1524238"/>
                <a:gd name="connsiteY3" fmla="*/ 51222 h 1552984"/>
                <a:gd name="connsiteX4" fmla="*/ 1169330 w 1524238"/>
                <a:gd name="connsiteY4" fmla="*/ 36028 h 1552984"/>
                <a:gd name="connsiteX5" fmla="*/ 1284074 w 1524238"/>
                <a:gd name="connsiteY5" fmla="*/ 0 h 1552984"/>
                <a:gd name="connsiteX6" fmla="*/ 1371184 w 1524238"/>
                <a:gd name="connsiteY6" fmla="*/ 61351 h 1552984"/>
                <a:gd name="connsiteX7" fmla="*/ 1475439 w 1524238"/>
                <a:gd name="connsiteY7" fmla="*/ 423497 h 1552984"/>
                <a:gd name="connsiteX8" fmla="*/ 1513147 w 1524238"/>
                <a:gd name="connsiteY8" fmla="*/ 623562 h 1552984"/>
                <a:gd name="connsiteX9" fmla="*/ 1524238 w 1524238"/>
                <a:gd name="connsiteY9" fmla="*/ 780577 h 1552984"/>
                <a:gd name="connsiteX10" fmla="*/ 1453257 w 1524238"/>
                <a:gd name="connsiteY10" fmla="*/ 1059148 h 1552984"/>
                <a:gd name="connsiteX11" fmla="*/ 1282458 w 1524238"/>
                <a:gd name="connsiteY11" fmla="*/ 1317464 h 1552984"/>
                <a:gd name="connsiteX12" fmla="*/ 1082818 w 1524238"/>
                <a:gd name="connsiteY12" fmla="*/ 1552984 h 1552984"/>
                <a:gd name="connsiteX13" fmla="*/ 705729 w 1524238"/>
                <a:gd name="connsiteY13" fmla="*/ 1340254 h 1552984"/>
                <a:gd name="connsiteX14" fmla="*/ 1041560 w 1524238"/>
                <a:gd name="connsiteY14" fmla="*/ 760001 h 1552984"/>
                <a:gd name="connsiteX15" fmla="*/ 459505 w 1524238"/>
                <a:gd name="connsiteY15" fmla="*/ 448317 h 1552984"/>
                <a:gd name="connsiteX16" fmla="*/ 0 w 1524238"/>
                <a:gd name="connsiteY16" fmla="*/ 208923 h 1552984"/>
                <a:gd name="connsiteX0" fmla="*/ 0 w 1524238"/>
                <a:gd name="connsiteY0" fmla="*/ 208923 h 1552984"/>
                <a:gd name="connsiteX1" fmla="*/ 552675 w 1524238"/>
                <a:gd name="connsiteY1" fmla="*/ 101872 h 1552984"/>
                <a:gd name="connsiteX2" fmla="*/ 896492 w 1524238"/>
                <a:gd name="connsiteY2" fmla="*/ 36028 h 1552984"/>
                <a:gd name="connsiteX3" fmla="*/ 1042892 w 1524238"/>
                <a:gd name="connsiteY3" fmla="*/ 51222 h 1552984"/>
                <a:gd name="connsiteX4" fmla="*/ 1169330 w 1524238"/>
                <a:gd name="connsiteY4" fmla="*/ 36028 h 1552984"/>
                <a:gd name="connsiteX5" fmla="*/ 1284074 w 1524238"/>
                <a:gd name="connsiteY5" fmla="*/ 0 h 1552984"/>
                <a:gd name="connsiteX6" fmla="*/ 1371184 w 1524238"/>
                <a:gd name="connsiteY6" fmla="*/ 61351 h 1552984"/>
                <a:gd name="connsiteX7" fmla="*/ 1475439 w 1524238"/>
                <a:gd name="connsiteY7" fmla="*/ 423497 h 1552984"/>
                <a:gd name="connsiteX8" fmla="*/ 1506493 w 1524238"/>
                <a:gd name="connsiteY8" fmla="*/ 621030 h 1552984"/>
                <a:gd name="connsiteX9" fmla="*/ 1524238 w 1524238"/>
                <a:gd name="connsiteY9" fmla="*/ 780577 h 1552984"/>
                <a:gd name="connsiteX10" fmla="*/ 1453257 w 1524238"/>
                <a:gd name="connsiteY10" fmla="*/ 1059148 h 1552984"/>
                <a:gd name="connsiteX11" fmla="*/ 1282458 w 1524238"/>
                <a:gd name="connsiteY11" fmla="*/ 1317464 h 1552984"/>
                <a:gd name="connsiteX12" fmla="*/ 1082818 w 1524238"/>
                <a:gd name="connsiteY12" fmla="*/ 1552984 h 1552984"/>
                <a:gd name="connsiteX13" fmla="*/ 705729 w 1524238"/>
                <a:gd name="connsiteY13" fmla="*/ 1340254 h 1552984"/>
                <a:gd name="connsiteX14" fmla="*/ 1041560 w 1524238"/>
                <a:gd name="connsiteY14" fmla="*/ 760001 h 1552984"/>
                <a:gd name="connsiteX15" fmla="*/ 459505 w 1524238"/>
                <a:gd name="connsiteY15" fmla="*/ 448317 h 1552984"/>
                <a:gd name="connsiteX16" fmla="*/ 0 w 1524238"/>
                <a:gd name="connsiteY16" fmla="*/ 208923 h 1552984"/>
                <a:gd name="connsiteX0" fmla="*/ 0 w 1524238"/>
                <a:gd name="connsiteY0" fmla="*/ 208923 h 1552984"/>
                <a:gd name="connsiteX1" fmla="*/ 552675 w 1524238"/>
                <a:gd name="connsiteY1" fmla="*/ 101872 h 1552984"/>
                <a:gd name="connsiteX2" fmla="*/ 896492 w 1524238"/>
                <a:gd name="connsiteY2" fmla="*/ 36028 h 1552984"/>
                <a:gd name="connsiteX3" fmla="*/ 1042892 w 1524238"/>
                <a:gd name="connsiteY3" fmla="*/ 51222 h 1552984"/>
                <a:gd name="connsiteX4" fmla="*/ 1169330 w 1524238"/>
                <a:gd name="connsiteY4" fmla="*/ 36028 h 1552984"/>
                <a:gd name="connsiteX5" fmla="*/ 1284074 w 1524238"/>
                <a:gd name="connsiteY5" fmla="*/ 0 h 1552984"/>
                <a:gd name="connsiteX6" fmla="*/ 1371184 w 1524238"/>
                <a:gd name="connsiteY6" fmla="*/ 61351 h 1552984"/>
                <a:gd name="connsiteX7" fmla="*/ 1471002 w 1524238"/>
                <a:gd name="connsiteY7" fmla="*/ 423497 h 1552984"/>
                <a:gd name="connsiteX8" fmla="*/ 1506493 w 1524238"/>
                <a:gd name="connsiteY8" fmla="*/ 621030 h 1552984"/>
                <a:gd name="connsiteX9" fmla="*/ 1524238 w 1524238"/>
                <a:gd name="connsiteY9" fmla="*/ 780577 h 1552984"/>
                <a:gd name="connsiteX10" fmla="*/ 1453257 w 1524238"/>
                <a:gd name="connsiteY10" fmla="*/ 1059148 h 1552984"/>
                <a:gd name="connsiteX11" fmla="*/ 1282458 w 1524238"/>
                <a:gd name="connsiteY11" fmla="*/ 1317464 h 1552984"/>
                <a:gd name="connsiteX12" fmla="*/ 1082818 w 1524238"/>
                <a:gd name="connsiteY12" fmla="*/ 1552984 h 1552984"/>
                <a:gd name="connsiteX13" fmla="*/ 705729 w 1524238"/>
                <a:gd name="connsiteY13" fmla="*/ 1340254 h 1552984"/>
                <a:gd name="connsiteX14" fmla="*/ 1041560 w 1524238"/>
                <a:gd name="connsiteY14" fmla="*/ 760001 h 1552984"/>
                <a:gd name="connsiteX15" fmla="*/ 459505 w 1524238"/>
                <a:gd name="connsiteY15" fmla="*/ 448317 h 1552984"/>
                <a:gd name="connsiteX16" fmla="*/ 0 w 1524238"/>
                <a:gd name="connsiteY16" fmla="*/ 208923 h 1552984"/>
                <a:gd name="connsiteX0" fmla="*/ 0 w 1524238"/>
                <a:gd name="connsiteY0" fmla="*/ 208923 h 1552984"/>
                <a:gd name="connsiteX1" fmla="*/ 552675 w 1524238"/>
                <a:gd name="connsiteY1" fmla="*/ 101872 h 1552984"/>
                <a:gd name="connsiteX2" fmla="*/ 896492 w 1524238"/>
                <a:gd name="connsiteY2" fmla="*/ 36028 h 1552984"/>
                <a:gd name="connsiteX3" fmla="*/ 1042892 w 1524238"/>
                <a:gd name="connsiteY3" fmla="*/ 51222 h 1552984"/>
                <a:gd name="connsiteX4" fmla="*/ 1169330 w 1524238"/>
                <a:gd name="connsiteY4" fmla="*/ 36028 h 1552984"/>
                <a:gd name="connsiteX5" fmla="*/ 1284074 w 1524238"/>
                <a:gd name="connsiteY5" fmla="*/ 0 h 1552984"/>
                <a:gd name="connsiteX6" fmla="*/ 1371184 w 1524238"/>
                <a:gd name="connsiteY6" fmla="*/ 61351 h 1552984"/>
                <a:gd name="connsiteX7" fmla="*/ 1406674 w 1524238"/>
                <a:gd name="connsiteY7" fmla="*/ 199327 h 1552984"/>
                <a:gd name="connsiteX8" fmla="*/ 1471002 w 1524238"/>
                <a:gd name="connsiteY8" fmla="*/ 423497 h 1552984"/>
                <a:gd name="connsiteX9" fmla="*/ 1506493 w 1524238"/>
                <a:gd name="connsiteY9" fmla="*/ 621030 h 1552984"/>
                <a:gd name="connsiteX10" fmla="*/ 1524238 w 1524238"/>
                <a:gd name="connsiteY10" fmla="*/ 780577 h 1552984"/>
                <a:gd name="connsiteX11" fmla="*/ 1453257 w 1524238"/>
                <a:gd name="connsiteY11" fmla="*/ 1059148 h 1552984"/>
                <a:gd name="connsiteX12" fmla="*/ 1282458 w 1524238"/>
                <a:gd name="connsiteY12" fmla="*/ 1317464 h 1552984"/>
                <a:gd name="connsiteX13" fmla="*/ 1082818 w 1524238"/>
                <a:gd name="connsiteY13" fmla="*/ 1552984 h 1552984"/>
                <a:gd name="connsiteX14" fmla="*/ 705729 w 1524238"/>
                <a:gd name="connsiteY14" fmla="*/ 1340254 h 1552984"/>
                <a:gd name="connsiteX15" fmla="*/ 1041560 w 1524238"/>
                <a:gd name="connsiteY15" fmla="*/ 760001 h 1552984"/>
                <a:gd name="connsiteX16" fmla="*/ 459505 w 1524238"/>
                <a:gd name="connsiteY16" fmla="*/ 448317 h 1552984"/>
                <a:gd name="connsiteX17" fmla="*/ 0 w 1524238"/>
                <a:gd name="connsiteY17" fmla="*/ 208923 h 1552984"/>
                <a:gd name="connsiteX0" fmla="*/ 0 w 1524238"/>
                <a:gd name="connsiteY0" fmla="*/ 208923 h 1552984"/>
                <a:gd name="connsiteX1" fmla="*/ 552675 w 1524238"/>
                <a:gd name="connsiteY1" fmla="*/ 101872 h 1552984"/>
                <a:gd name="connsiteX2" fmla="*/ 896492 w 1524238"/>
                <a:gd name="connsiteY2" fmla="*/ 36028 h 1552984"/>
                <a:gd name="connsiteX3" fmla="*/ 1042892 w 1524238"/>
                <a:gd name="connsiteY3" fmla="*/ 51222 h 1552984"/>
                <a:gd name="connsiteX4" fmla="*/ 1169330 w 1524238"/>
                <a:gd name="connsiteY4" fmla="*/ 36028 h 1552984"/>
                <a:gd name="connsiteX5" fmla="*/ 1284074 w 1524238"/>
                <a:gd name="connsiteY5" fmla="*/ 0 h 1552984"/>
                <a:gd name="connsiteX6" fmla="*/ 1371184 w 1524238"/>
                <a:gd name="connsiteY6" fmla="*/ 61351 h 1552984"/>
                <a:gd name="connsiteX7" fmla="*/ 1402238 w 1524238"/>
                <a:gd name="connsiteY7" fmla="*/ 199327 h 1552984"/>
                <a:gd name="connsiteX8" fmla="*/ 1471002 w 1524238"/>
                <a:gd name="connsiteY8" fmla="*/ 423497 h 1552984"/>
                <a:gd name="connsiteX9" fmla="*/ 1506493 w 1524238"/>
                <a:gd name="connsiteY9" fmla="*/ 621030 h 1552984"/>
                <a:gd name="connsiteX10" fmla="*/ 1524238 w 1524238"/>
                <a:gd name="connsiteY10" fmla="*/ 780577 h 1552984"/>
                <a:gd name="connsiteX11" fmla="*/ 1453257 w 1524238"/>
                <a:gd name="connsiteY11" fmla="*/ 1059148 h 1552984"/>
                <a:gd name="connsiteX12" fmla="*/ 1282458 w 1524238"/>
                <a:gd name="connsiteY12" fmla="*/ 1317464 h 1552984"/>
                <a:gd name="connsiteX13" fmla="*/ 1082818 w 1524238"/>
                <a:gd name="connsiteY13" fmla="*/ 1552984 h 1552984"/>
                <a:gd name="connsiteX14" fmla="*/ 705729 w 1524238"/>
                <a:gd name="connsiteY14" fmla="*/ 1340254 h 1552984"/>
                <a:gd name="connsiteX15" fmla="*/ 1041560 w 1524238"/>
                <a:gd name="connsiteY15" fmla="*/ 760001 h 1552984"/>
                <a:gd name="connsiteX16" fmla="*/ 459505 w 1524238"/>
                <a:gd name="connsiteY16" fmla="*/ 448317 h 1552984"/>
                <a:gd name="connsiteX17" fmla="*/ 0 w 1524238"/>
                <a:gd name="connsiteY17" fmla="*/ 208923 h 1552984"/>
                <a:gd name="connsiteX0" fmla="*/ 0 w 1524238"/>
                <a:gd name="connsiteY0" fmla="*/ 208923 h 1552984"/>
                <a:gd name="connsiteX1" fmla="*/ 552675 w 1524238"/>
                <a:gd name="connsiteY1" fmla="*/ 101872 h 1552984"/>
                <a:gd name="connsiteX2" fmla="*/ 896492 w 1524238"/>
                <a:gd name="connsiteY2" fmla="*/ 36028 h 1552984"/>
                <a:gd name="connsiteX3" fmla="*/ 1042892 w 1524238"/>
                <a:gd name="connsiteY3" fmla="*/ 51222 h 1552984"/>
                <a:gd name="connsiteX4" fmla="*/ 1169330 w 1524238"/>
                <a:gd name="connsiteY4" fmla="*/ 36028 h 1552984"/>
                <a:gd name="connsiteX5" fmla="*/ 1284074 w 1524238"/>
                <a:gd name="connsiteY5" fmla="*/ 0 h 1552984"/>
                <a:gd name="connsiteX6" fmla="*/ 1371184 w 1524238"/>
                <a:gd name="connsiteY6" fmla="*/ 61351 h 1552984"/>
                <a:gd name="connsiteX7" fmla="*/ 1402238 w 1524238"/>
                <a:gd name="connsiteY7" fmla="*/ 199327 h 1552984"/>
                <a:gd name="connsiteX8" fmla="*/ 1417765 w 1524238"/>
                <a:gd name="connsiteY8" fmla="*/ 249977 h 1552984"/>
                <a:gd name="connsiteX9" fmla="*/ 1471002 w 1524238"/>
                <a:gd name="connsiteY9" fmla="*/ 423497 h 1552984"/>
                <a:gd name="connsiteX10" fmla="*/ 1506493 w 1524238"/>
                <a:gd name="connsiteY10" fmla="*/ 621030 h 1552984"/>
                <a:gd name="connsiteX11" fmla="*/ 1524238 w 1524238"/>
                <a:gd name="connsiteY11" fmla="*/ 780577 h 1552984"/>
                <a:gd name="connsiteX12" fmla="*/ 1453257 w 1524238"/>
                <a:gd name="connsiteY12" fmla="*/ 1059148 h 1552984"/>
                <a:gd name="connsiteX13" fmla="*/ 1282458 w 1524238"/>
                <a:gd name="connsiteY13" fmla="*/ 1317464 h 1552984"/>
                <a:gd name="connsiteX14" fmla="*/ 1082818 w 1524238"/>
                <a:gd name="connsiteY14" fmla="*/ 1552984 h 1552984"/>
                <a:gd name="connsiteX15" fmla="*/ 705729 w 1524238"/>
                <a:gd name="connsiteY15" fmla="*/ 1340254 h 1552984"/>
                <a:gd name="connsiteX16" fmla="*/ 1041560 w 1524238"/>
                <a:gd name="connsiteY16" fmla="*/ 760001 h 1552984"/>
                <a:gd name="connsiteX17" fmla="*/ 459505 w 1524238"/>
                <a:gd name="connsiteY17" fmla="*/ 448317 h 1552984"/>
                <a:gd name="connsiteX18" fmla="*/ 0 w 1524238"/>
                <a:gd name="connsiteY18" fmla="*/ 208923 h 1552984"/>
                <a:gd name="connsiteX0" fmla="*/ 0 w 1524238"/>
                <a:gd name="connsiteY0" fmla="*/ 208923 h 1552984"/>
                <a:gd name="connsiteX1" fmla="*/ 552675 w 1524238"/>
                <a:gd name="connsiteY1" fmla="*/ 101872 h 1552984"/>
                <a:gd name="connsiteX2" fmla="*/ 896492 w 1524238"/>
                <a:gd name="connsiteY2" fmla="*/ 36028 h 1552984"/>
                <a:gd name="connsiteX3" fmla="*/ 1042892 w 1524238"/>
                <a:gd name="connsiteY3" fmla="*/ 51222 h 1552984"/>
                <a:gd name="connsiteX4" fmla="*/ 1169330 w 1524238"/>
                <a:gd name="connsiteY4" fmla="*/ 36028 h 1552984"/>
                <a:gd name="connsiteX5" fmla="*/ 1284074 w 1524238"/>
                <a:gd name="connsiteY5" fmla="*/ 0 h 1552984"/>
                <a:gd name="connsiteX6" fmla="*/ 1371184 w 1524238"/>
                <a:gd name="connsiteY6" fmla="*/ 61351 h 1552984"/>
                <a:gd name="connsiteX7" fmla="*/ 1402238 w 1524238"/>
                <a:gd name="connsiteY7" fmla="*/ 199327 h 1552984"/>
                <a:gd name="connsiteX8" fmla="*/ 1408892 w 1524238"/>
                <a:gd name="connsiteY8" fmla="*/ 252510 h 1552984"/>
                <a:gd name="connsiteX9" fmla="*/ 1471002 w 1524238"/>
                <a:gd name="connsiteY9" fmla="*/ 423497 h 1552984"/>
                <a:gd name="connsiteX10" fmla="*/ 1506493 w 1524238"/>
                <a:gd name="connsiteY10" fmla="*/ 621030 h 1552984"/>
                <a:gd name="connsiteX11" fmla="*/ 1524238 w 1524238"/>
                <a:gd name="connsiteY11" fmla="*/ 780577 h 1552984"/>
                <a:gd name="connsiteX12" fmla="*/ 1453257 w 1524238"/>
                <a:gd name="connsiteY12" fmla="*/ 1059148 h 1552984"/>
                <a:gd name="connsiteX13" fmla="*/ 1282458 w 1524238"/>
                <a:gd name="connsiteY13" fmla="*/ 1317464 h 1552984"/>
                <a:gd name="connsiteX14" fmla="*/ 1082818 w 1524238"/>
                <a:gd name="connsiteY14" fmla="*/ 1552984 h 1552984"/>
                <a:gd name="connsiteX15" fmla="*/ 705729 w 1524238"/>
                <a:gd name="connsiteY15" fmla="*/ 1340254 h 1552984"/>
                <a:gd name="connsiteX16" fmla="*/ 1041560 w 1524238"/>
                <a:gd name="connsiteY16" fmla="*/ 760001 h 1552984"/>
                <a:gd name="connsiteX17" fmla="*/ 459505 w 1524238"/>
                <a:gd name="connsiteY17" fmla="*/ 448317 h 1552984"/>
                <a:gd name="connsiteX18" fmla="*/ 0 w 1524238"/>
                <a:gd name="connsiteY18" fmla="*/ 208923 h 1552984"/>
                <a:gd name="connsiteX0" fmla="*/ 0 w 1515365"/>
                <a:gd name="connsiteY0" fmla="*/ 216521 h 1552984"/>
                <a:gd name="connsiteX1" fmla="*/ 543802 w 1515365"/>
                <a:gd name="connsiteY1" fmla="*/ 101872 h 1552984"/>
                <a:gd name="connsiteX2" fmla="*/ 887619 w 1515365"/>
                <a:gd name="connsiteY2" fmla="*/ 36028 h 1552984"/>
                <a:gd name="connsiteX3" fmla="*/ 1034019 w 1515365"/>
                <a:gd name="connsiteY3" fmla="*/ 51222 h 1552984"/>
                <a:gd name="connsiteX4" fmla="*/ 1160457 w 1515365"/>
                <a:gd name="connsiteY4" fmla="*/ 36028 h 1552984"/>
                <a:gd name="connsiteX5" fmla="*/ 1275201 w 1515365"/>
                <a:gd name="connsiteY5" fmla="*/ 0 h 1552984"/>
                <a:gd name="connsiteX6" fmla="*/ 1362311 w 1515365"/>
                <a:gd name="connsiteY6" fmla="*/ 61351 h 1552984"/>
                <a:gd name="connsiteX7" fmla="*/ 1393365 w 1515365"/>
                <a:gd name="connsiteY7" fmla="*/ 199327 h 1552984"/>
                <a:gd name="connsiteX8" fmla="*/ 1400019 w 1515365"/>
                <a:gd name="connsiteY8" fmla="*/ 252510 h 1552984"/>
                <a:gd name="connsiteX9" fmla="*/ 1462129 w 1515365"/>
                <a:gd name="connsiteY9" fmla="*/ 423497 h 1552984"/>
                <a:gd name="connsiteX10" fmla="*/ 1497620 w 1515365"/>
                <a:gd name="connsiteY10" fmla="*/ 621030 h 1552984"/>
                <a:gd name="connsiteX11" fmla="*/ 1515365 w 1515365"/>
                <a:gd name="connsiteY11" fmla="*/ 780577 h 1552984"/>
                <a:gd name="connsiteX12" fmla="*/ 1444384 w 1515365"/>
                <a:gd name="connsiteY12" fmla="*/ 1059148 h 1552984"/>
                <a:gd name="connsiteX13" fmla="*/ 1273585 w 1515365"/>
                <a:gd name="connsiteY13" fmla="*/ 1317464 h 1552984"/>
                <a:gd name="connsiteX14" fmla="*/ 1073945 w 1515365"/>
                <a:gd name="connsiteY14" fmla="*/ 1552984 h 1552984"/>
                <a:gd name="connsiteX15" fmla="*/ 696856 w 1515365"/>
                <a:gd name="connsiteY15" fmla="*/ 1340254 h 1552984"/>
                <a:gd name="connsiteX16" fmla="*/ 1032687 w 1515365"/>
                <a:gd name="connsiteY16" fmla="*/ 760001 h 1552984"/>
                <a:gd name="connsiteX17" fmla="*/ 450632 w 1515365"/>
                <a:gd name="connsiteY17" fmla="*/ 448317 h 1552984"/>
                <a:gd name="connsiteX18" fmla="*/ 0 w 1515365"/>
                <a:gd name="connsiteY18" fmla="*/ 216521 h 1552984"/>
                <a:gd name="connsiteX0" fmla="*/ 0 w 1515365"/>
                <a:gd name="connsiteY0" fmla="*/ 216521 h 1552984"/>
                <a:gd name="connsiteX1" fmla="*/ 552675 w 1515365"/>
                <a:gd name="connsiteY1" fmla="*/ 114535 h 1552984"/>
                <a:gd name="connsiteX2" fmla="*/ 887619 w 1515365"/>
                <a:gd name="connsiteY2" fmla="*/ 36028 h 1552984"/>
                <a:gd name="connsiteX3" fmla="*/ 1034019 w 1515365"/>
                <a:gd name="connsiteY3" fmla="*/ 51222 h 1552984"/>
                <a:gd name="connsiteX4" fmla="*/ 1160457 w 1515365"/>
                <a:gd name="connsiteY4" fmla="*/ 36028 h 1552984"/>
                <a:gd name="connsiteX5" fmla="*/ 1275201 w 1515365"/>
                <a:gd name="connsiteY5" fmla="*/ 0 h 1552984"/>
                <a:gd name="connsiteX6" fmla="*/ 1362311 w 1515365"/>
                <a:gd name="connsiteY6" fmla="*/ 61351 h 1552984"/>
                <a:gd name="connsiteX7" fmla="*/ 1393365 w 1515365"/>
                <a:gd name="connsiteY7" fmla="*/ 199327 h 1552984"/>
                <a:gd name="connsiteX8" fmla="*/ 1400019 w 1515365"/>
                <a:gd name="connsiteY8" fmla="*/ 252510 h 1552984"/>
                <a:gd name="connsiteX9" fmla="*/ 1462129 w 1515365"/>
                <a:gd name="connsiteY9" fmla="*/ 423497 h 1552984"/>
                <a:gd name="connsiteX10" fmla="*/ 1497620 w 1515365"/>
                <a:gd name="connsiteY10" fmla="*/ 621030 h 1552984"/>
                <a:gd name="connsiteX11" fmla="*/ 1515365 w 1515365"/>
                <a:gd name="connsiteY11" fmla="*/ 780577 h 1552984"/>
                <a:gd name="connsiteX12" fmla="*/ 1444384 w 1515365"/>
                <a:gd name="connsiteY12" fmla="*/ 1059148 h 1552984"/>
                <a:gd name="connsiteX13" fmla="*/ 1273585 w 1515365"/>
                <a:gd name="connsiteY13" fmla="*/ 1317464 h 1552984"/>
                <a:gd name="connsiteX14" fmla="*/ 1073945 w 1515365"/>
                <a:gd name="connsiteY14" fmla="*/ 1552984 h 1552984"/>
                <a:gd name="connsiteX15" fmla="*/ 696856 w 1515365"/>
                <a:gd name="connsiteY15" fmla="*/ 1340254 h 1552984"/>
                <a:gd name="connsiteX16" fmla="*/ 1032687 w 1515365"/>
                <a:gd name="connsiteY16" fmla="*/ 760001 h 1552984"/>
                <a:gd name="connsiteX17" fmla="*/ 450632 w 1515365"/>
                <a:gd name="connsiteY17" fmla="*/ 448317 h 1552984"/>
                <a:gd name="connsiteX18" fmla="*/ 0 w 1515365"/>
                <a:gd name="connsiteY18" fmla="*/ 216521 h 1552984"/>
                <a:gd name="connsiteX0" fmla="*/ 0 w 1508710"/>
                <a:gd name="connsiteY0" fmla="*/ 216521 h 1552984"/>
                <a:gd name="connsiteX1" fmla="*/ 546020 w 1508710"/>
                <a:gd name="connsiteY1" fmla="*/ 114535 h 1552984"/>
                <a:gd name="connsiteX2" fmla="*/ 880964 w 1508710"/>
                <a:gd name="connsiteY2" fmla="*/ 36028 h 1552984"/>
                <a:gd name="connsiteX3" fmla="*/ 1027364 w 1508710"/>
                <a:gd name="connsiteY3" fmla="*/ 51222 h 1552984"/>
                <a:gd name="connsiteX4" fmla="*/ 1153802 w 1508710"/>
                <a:gd name="connsiteY4" fmla="*/ 36028 h 1552984"/>
                <a:gd name="connsiteX5" fmla="*/ 1268546 w 1508710"/>
                <a:gd name="connsiteY5" fmla="*/ 0 h 1552984"/>
                <a:gd name="connsiteX6" fmla="*/ 1355656 w 1508710"/>
                <a:gd name="connsiteY6" fmla="*/ 61351 h 1552984"/>
                <a:gd name="connsiteX7" fmla="*/ 1386710 w 1508710"/>
                <a:gd name="connsiteY7" fmla="*/ 199327 h 1552984"/>
                <a:gd name="connsiteX8" fmla="*/ 1393364 w 1508710"/>
                <a:gd name="connsiteY8" fmla="*/ 252510 h 1552984"/>
                <a:gd name="connsiteX9" fmla="*/ 1455474 w 1508710"/>
                <a:gd name="connsiteY9" fmla="*/ 423497 h 1552984"/>
                <a:gd name="connsiteX10" fmla="*/ 1490965 w 1508710"/>
                <a:gd name="connsiteY10" fmla="*/ 621030 h 1552984"/>
                <a:gd name="connsiteX11" fmla="*/ 1508710 w 1508710"/>
                <a:gd name="connsiteY11" fmla="*/ 780577 h 1552984"/>
                <a:gd name="connsiteX12" fmla="*/ 1437729 w 1508710"/>
                <a:gd name="connsiteY12" fmla="*/ 1059148 h 1552984"/>
                <a:gd name="connsiteX13" fmla="*/ 1266930 w 1508710"/>
                <a:gd name="connsiteY13" fmla="*/ 1317464 h 1552984"/>
                <a:gd name="connsiteX14" fmla="*/ 1067290 w 1508710"/>
                <a:gd name="connsiteY14" fmla="*/ 1552984 h 1552984"/>
                <a:gd name="connsiteX15" fmla="*/ 690201 w 1508710"/>
                <a:gd name="connsiteY15" fmla="*/ 1340254 h 1552984"/>
                <a:gd name="connsiteX16" fmla="*/ 1026032 w 1508710"/>
                <a:gd name="connsiteY16" fmla="*/ 760001 h 1552984"/>
                <a:gd name="connsiteX17" fmla="*/ 443977 w 1508710"/>
                <a:gd name="connsiteY17" fmla="*/ 448317 h 1552984"/>
                <a:gd name="connsiteX18" fmla="*/ 0 w 1508710"/>
                <a:gd name="connsiteY18" fmla="*/ 216521 h 1552984"/>
                <a:gd name="connsiteX0" fmla="*/ 0 w 1515364"/>
                <a:gd name="connsiteY0" fmla="*/ 221586 h 1552984"/>
                <a:gd name="connsiteX1" fmla="*/ 552674 w 1515364"/>
                <a:gd name="connsiteY1" fmla="*/ 114535 h 1552984"/>
                <a:gd name="connsiteX2" fmla="*/ 887618 w 1515364"/>
                <a:gd name="connsiteY2" fmla="*/ 36028 h 1552984"/>
                <a:gd name="connsiteX3" fmla="*/ 1034018 w 1515364"/>
                <a:gd name="connsiteY3" fmla="*/ 51222 h 1552984"/>
                <a:gd name="connsiteX4" fmla="*/ 1160456 w 1515364"/>
                <a:gd name="connsiteY4" fmla="*/ 36028 h 1552984"/>
                <a:gd name="connsiteX5" fmla="*/ 1275200 w 1515364"/>
                <a:gd name="connsiteY5" fmla="*/ 0 h 1552984"/>
                <a:gd name="connsiteX6" fmla="*/ 1362310 w 1515364"/>
                <a:gd name="connsiteY6" fmla="*/ 61351 h 1552984"/>
                <a:gd name="connsiteX7" fmla="*/ 1393364 w 1515364"/>
                <a:gd name="connsiteY7" fmla="*/ 199327 h 1552984"/>
                <a:gd name="connsiteX8" fmla="*/ 1400018 w 1515364"/>
                <a:gd name="connsiteY8" fmla="*/ 252510 h 1552984"/>
                <a:gd name="connsiteX9" fmla="*/ 1462128 w 1515364"/>
                <a:gd name="connsiteY9" fmla="*/ 423497 h 1552984"/>
                <a:gd name="connsiteX10" fmla="*/ 1497619 w 1515364"/>
                <a:gd name="connsiteY10" fmla="*/ 621030 h 1552984"/>
                <a:gd name="connsiteX11" fmla="*/ 1515364 w 1515364"/>
                <a:gd name="connsiteY11" fmla="*/ 780577 h 1552984"/>
                <a:gd name="connsiteX12" fmla="*/ 1444383 w 1515364"/>
                <a:gd name="connsiteY12" fmla="*/ 1059148 h 1552984"/>
                <a:gd name="connsiteX13" fmla="*/ 1273584 w 1515364"/>
                <a:gd name="connsiteY13" fmla="*/ 1317464 h 1552984"/>
                <a:gd name="connsiteX14" fmla="*/ 1073944 w 1515364"/>
                <a:gd name="connsiteY14" fmla="*/ 1552984 h 1552984"/>
                <a:gd name="connsiteX15" fmla="*/ 696855 w 1515364"/>
                <a:gd name="connsiteY15" fmla="*/ 1340254 h 1552984"/>
                <a:gd name="connsiteX16" fmla="*/ 1032686 w 1515364"/>
                <a:gd name="connsiteY16" fmla="*/ 760001 h 1552984"/>
                <a:gd name="connsiteX17" fmla="*/ 450631 w 1515364"/>
                <a:gd name="connsiteY17" fmla="*/ 448317 h 1552984"/>
                <a:gd name="connsiteX18" fmla="*/ 0 w 1515364"/>
                <a:gd name="connsiteY18" fmla="*/ 221586 h 1552984"/>
                <a:gd name="connsiteX0" fmla="*/ 0 w 1515364"/>
                <a:gd name="connsiteY0" fmla="*/ 221586 h 1552984"/>
                <a:gd name="connsiteX1" fmla="*/ 552674 w 1515364"/>
                <a:gd name="connsiteY1" fmla="*/ 114535 h 1552984"/>
                <a:gd name="connsiteX2" fmla="*/ 894273 w 1515364"/>
                <a:gd name="connsiteY2" fmla="*/ 46158 h 1552984"/>
                <a:gd name="connsiteX3" fmla="*/ 1034018 w 1515364"/>
                <a:gd name="connsiteY3" fmla="*/ 51222 h 1552984"/>
                <a:gd name="connsiteX4" fmla="*/ 1160456 w 1515364"/>
                <a:gd name="connsiteY4" fmla="*/ 36028 h 1552984"/>
                <a:gd name="connsiteX5" fmla="*/ 1275200 w 1515364"/>
                <a:gd name="connsiteY5" fmla="*/ 0 h 1552984"/>
                <a:gd name="connsiteX6" fmla="*/ 1362310 w 1515364"/>
                <a:gd name="connsiteY6" fmla="*/ 61351 h 1552984"/>
                <a:gd name="connsiteX7" fmla="*/ 1393364 w 1515364"/>
                <a:gd name="connsiteY7" fmla="*/ 199327 h 1552984"/>
                <a:gd name="connsiteX8" fmla="*/ 1400018 w 1515364"/>
                <a:gd name="connsiteY8" fmla="*/ 252510 h 1552984"/>
                <a:gd name="connsiteX9" fmla="*/ 1462128 w 1515364"/>
                <a:gd name="connsiteY9" fmla="*/ 423497 h 1552984"/>
                <a:gd name="connsiteX10" fmla="*/ 1497619 w 1515364"/>
                <a:gd name="connsiteY10" fmla="*/ 621030 h 1552984"/>
                <a:gd name="connsiteX11" fmla="*/ 1515364 w 1515364"/>
                <a:gd name="connsiteY11" fmla="*/ 780577 h 1552984"/>
                <a:gd name="connsiteX12" fmla="*/ 1444383 w 1515364"/>
                <a:gd name="connsiteY12" fmla="*/ 1059148 h 1552984"/>
                <a:gd name="connsiteX13" fmla="*/ 1273584 w 1515364"/>
                <a:gd name="connsiteY13" fmla="*/ 1317464 h 1552984"/>
                <a:gd name="connsiteX14" fmla="*/ 1073944 w 1515364"/>
                <a:gd name="connsiteY14" fmla="*/ 1552984 h 1552984"/>
                <a:gd name="connsiteX15" fmla="*/ 696855 w 1515364"/>
                <a:gd name="connsiteY15" fmla="*/ 1340254 h 1552984"/>
                <a:gd name="connsiteX16" fmla="*/ 1032686 w 1515364"/>
                <a:gd name="connsiteY16" fmla="*/ 760001 h 1552984"/>
                <a:gd name="connsiteX17" fmla="*/ 450631 w 1515364"/>
                <a:gd name="connsiteY17" fmla="*/ 448317 h 1552984"/>
                <a:gd name="connsiteX18" fmla="*/ 0 w 1515364"/>
                <a:gd name="connsiteY18" fmla="*/ 221586 h 1552984"/>
                <a:gd name="connsiteX0" fmla="*/ 0 w 1515364"/>
                <a:gd name="connsiteY0" fmla="*/ 221586 h 1552984"/>
                <a:gd name="connsiteX1" fmla="*/ 552674 w 1515364"/>
                <a:gd name="connsiteY1" fmla="*/ 114535 h 1552984"/>
                <a:gd name="connsiteX2" fmla="*/ 894273 w 1515364"/>
                <a:gd name="connsiteY2" fmla="*/ 46158 h 1552984"/>
                <a:gd name="connsiteX3" fmla="*/ 1040673 w 1515364"/>
                <a:gd name="connsiteY3" fmla="*/ 66417 h 1552984"/>
                <a:gd name="connsiteX4" fmla="*/ 1160456 w 1515364"/>
                <a:gd name="connsiteY4" fmla="*/ 36028 h 1552984"/>
                <a:gd name="connsiteX5" fmla="*/ 1275200 w 1515364"/>
                <a:gd name="connsiteY5" fmla="*/ 0 h 1552984"/>
                <a:gd name="connsiteX6" fmla="*/ 1362310 w 1515364"/>
                <a:gd name="connsiteY6" fmla="*/ 61351 h 1552984"/>
                <a:gd name="connsiteX7" fmla="*/ 1393364 w 1515364"/>
                <a:gd name="connsiteY7" fmla="*/ 199327 h 1552984"/>
                <a:gd name="connsiteX8" fmla="*/ 1400018 w 1515364"/>
                <a:gd name="connsiteY8" fmla="*/ 252510 h 1552984"/>
                <a:gd name="connsiteX9" fmla="*/ 1462128 w 1515364"/>
                <a:gd name="connsiteY9" fmla="*/ 423497 h 1552984"/>
                <a:gd name="connsiteX10" fmla="*/ 1497619 w 1515364"/>
                <a:gd name="connsiteY10" fmla="*/ 621030 h 1552984"/>
                <a:gd name="connsiteX11" fmla="*/ 1515364 w 1515364"/>
                <a:gd name="connsiteY11" fmla="*/ 780577 h 1552984"/>
                <a:gd name="connsiteX12" fmla="*/ 1444383 w 1515364"/>
                <a:gd name="connsiteY12" fmla="*/ 1059148 h 1552984"/>
                <a:gd name="connsiteX13" fmla="*/ 1273584 w 1515364"/>
                <a:gd name="connsiteY13" fmla="*/ 1317464 h 1552984"/>
                <a:gd name="connsiteX14" fmla="*/ 1073944 w 1515364"/>
                <a:gd name="connsiteY14" fmla="*/ 1552984 h 1552984"/>
                <a:gd name="connsiteX15" fmla="*/ 696855 w 1515364"/>
                <a:gd name="connsiteY15" fmla="*/ 1340254 h 1552984"/>
                <a:gd name="connsiteX16" fmla="*/ 1032686 w 1515364"/>
                <a:gd name="connsiteY16" fmla="*/ 760001 h 1552984"/>
                <a:gd name="connsiteX17" fmla="*/ 450631 w 1515364"/>
                <a:gd name="connsiteY17" fmla="*/ 448317 h 1552984"/>
                <a:gd name="connsiteX18" fmla="*/ 0 w 1515364"/>
                <a:gd name="connsiteY18" fmla="*/ 221586 h 1552984"/>
                <a:gd name="connsiteX0" fmla="*/ 0 w 1515364"/>
                <a:gd name="connsiteY0" fmla="*/ 221586 h 1552984"/>
                <a:gd name="connsiteX1" fmla="*/ 552674 w 1515364"/>
                <a:gd name="connsiteY1" fmla="*/ 114535 h 1552984"/>
                <a:gd name="connsiteX2" fmla="*/ 880963 w 1515364"/>
                <a:gd name="connsiteY2" fmla="*/ 51223 h 1552984"/>
                <a:gd name="connsiteX3" fmla="*/ 1040673 w 1515364"/>
                <a:gd name="connsiteY3" fmla="*/ 66417 h 1552984"/>
                <a:gd name="connsiteX4" fmla="*/ 1160456 w 1515364"/>
                <a:gd name="connsiteY4" fmla="*/ 36028 h 1552984"/>
                <a:gd name="connsiteX5" fmla="*/ 1275200 w 1515364"/>
                <a:gd name="connsiteY5" fmla="*/ 0 h 1552984"/>
                <a:gd name="connsiteX6" fmla="*/ 1362310 w 1515364"/>
                <a:gd name="connsiteY6" fmla="*/ 61351 h 1552984"/>
                <a:gd name="connsiteX7" fmla="*/ 1393364 w 1515364"/>
                <a:gd name="connsiteY7" fmla="*/ 199327 h 1552984"/>
                <a:gd name="connsiteX8" fmla="*/ 1400018 w 1515364"/>
                <a:gd name="connsiteY8" fmla="*/ 252510 h 1552984"/>
                <a:gd name="connsiteX9" fmla="*/ 1462128 w 1515364"/>
                <a:gd name="connsiteY9" fmla="*/ 423497 h 1552984"/>
                <a:gd name="connsiteX10" fmla="*/ 1497619 w 1515364"/>
                <a:gd name="connsiteY10" fmla="*/ 621030 h 1552984"/>
                <a:gd name="connsiteX11" fmla="*/ 1515364 w 1515364"/>
                <a:gd name="connsiteY11" fmla="*/ 780577 h 1552984"/>
                <a:gd name="connsiteX12" fmla="*/ 1444383 w 1515364"/>
                <a:gd name="connsiteY12" fmla="*/ 1059148 h 1552984"/>
                <a:gd name="connsiteX13" fmla="*/ 1273584 w 1515364"/>
                <a:gd name="connsiteY13" fmla="*/ 1317464 h 1552984"/>
                <a:gd name="connsiteX14" fmla="*/ 1073944 w 1515364"/>
                <a:gd name="connsiteY14" fmla="*/ 1552984 h 1552984"/>
                <a:gd name="connsiteX15" fmla="*/ 696855 w 1515364"/>
                <a:gd name="connsiteY15" fmla="*/ 1340254 h 1552984"/>
                <a:gd name="connsiteX16" fmla="*/ 1032686 w 1515364"/>
                <a:gd name="connsiteY16" fmla="*/ 760001 h 1552984"/>
                <a:gd name="connsiteX17" fmla="*/ 450631 w 1515364"/>
                <a:gd name="connsiteY17" fmla="*/ 448317 h 1552984"/>
                <a:gd name="connsiteX18" fmla="*/ 0 w 1515364"/>
                <a:gd name="connsiteY18" fmla="*/ 221586 h 1552984"/>
                <a:gd name="connsiteX0" fmla="*/ 0 w 1515364"/>
                <a:gd name="connsiteY0" fmla="*/ 221586 h 1552984"/>
                <a:gd name="connsiteX1" fmla="*/ 552674 w 1515364"/>
                <a:gd name="connsiteY1" fmla="*/ 114535 h 1552984"/>
                <a:gd name="connsiteX2" fmla="*/ 880963 w 1515364"/>
                <a:gd name="connsiteY2" fmla="*/ 51223 h 1552984"/>
                <a:gd name="connsiteX3" fmla="*/ 1040673 w 1515364"/>
                <a:gd name="connsiteY3" fmla="*/ 66417 h 1552984"/>
                <a:gd name="connsiteX4" fmla="*/ 1167111 w 1515364"/>
                <a:gd name="connsiteY4" fmla="*/ 53756 h 1552984"/>
                <a:gd name="connsiteX5" fmla="*/ 1275200 w 1515364"/>
                <a:gd name="connsiteY5" fmla="*/ 0 h 1552984"/>
                <a:gd name="connsiteX6" fmla="*/ 1362310 w 1515364"/>
                <a:gd name="connsiteY6" fmla="*/ 61351 h 1552984"/>
                <a:gd name="connsiteX7" fmla="*/ 1393364 w 1515364"/>
                <a:gd name="connsiteY7" fmla="*/ 199327 h 1552984"/>
                <a:gd name="connsiteX8" fmla="*/ 1400018 w 1515364"/>
                <a:gd name="connsiteY8" fmla="*/ 252510 h 1552984"/>
                <a:gd name="connsiteX9" fmla="*/ 1462128 w 1515364"/>
                <a:gd name="connsiteY9" fmla="*/ 423497 h 1552984"/>
                <a:gd name="connsiteX10" fmla="*/ 1497619 w 1515364"/>
                <a:gd name="connsiteY10" fmla="*/ 621030 h 1552984"/>
                <a:gd name="connsiteX11" fmla="*/ 1515364 w 1515364"/>
                <a:gd name="connsiteY11" fmla="*/ 780577 h 1552984"/>
                <a:gd name="connsiteX12" fmla="*/ 1444383 w 1515364"/>
                <a:gd name="connsiteY12" fmla="*/ 1059148 h 1552984"/>
                <a:gd name="connsiteX13" fmla="*/ 1273584 w 1515364"/>
                <a:gd name="connsiteY13" fmla="*/ 1317464 h 1552984"/>
                <a:gd name="connsiteX14" fmla="*/ 1073944 w 1515364"/>
                <a:gd name="connsiteY14" fmla="*/ 1552984 h 1552984"/>
                <a:gd name="connsiteX15" fmla="*/ 696855 w 1515364"/>
                <a:gd name="connsiteY15" fmla="*/ 1340254 h 1552984"/>
                <a:gd name="connsiteX16" fmla="*/ 1032686 w 1515364"/>
                <a:gd name="connsiteY16" fmla="*/ 760001 h 1552984"/>
                <a:gd name="connsiteX17" fmla="*/ 450631 w 1515364"/>
                <a:gd name="connsiteY17" fmla="*/ 448317 h 1552984"/>
                <a:gd name="connsiteX18" fmla="*/ 0 w 1515364"/>
                <a:gd name="connsiteY18" fmla="*/ 221586 h 1552984"/>
                <a:gd name="connsiteX0" fmla="*/ 0 w 1515364"/>
                <a:gd name="connsiteY0" fmla="*/ 221586 h 1552984"/>
                <a:gd name="connsiteX1" fmla="*/ 552674 w 1515364"/>
                <a:gd name="connsiteY1" fmla="*/ 114535 h 1552984"/>
                <a:gd name="connsiteX2" fmla="*/ 880963 w 1515364"/>
                <a:gd name="connsiteY2" fmla="*/ 51223 h 1552984"/>
                <a:gd name="connsiteX3" fmla="*/ 1040673 w 1515364"/>
                <a:gd name="connsiteY3" fmla="*/ 66417 h 1552984"/>
                <a:gd name="connsiteX4" fmla="*/ 1167111 w 1515364"/>
                <a:gd name="connsiteY4" fmla="*/ 53756 h 1552984"/>
                <a:gd name="connsiteX5" fmla="*/ 1275200 w 1515364"/>
                <a:gd name="connsiteY5" fmla="*/ 0 h 1552984"/>
                <a:gd name="connsiteX6" fmla="*/ 1362310 w 1515364"/>
                <a:gd name="connsiteY6" fmla="*/ 61351 h 1552984"/>
                <a:gd name="connsiteX7" fmla="*/ 1393364 w 1515364"/>
                <a:gd name="connsiteY7" fmla="*/ 199327 h 1552984"/>
                <a:gd name="connsiteX8" fmla="*/ 1400018 w 1515364"/>
                <a:gd name="connsiteY8" fmla="*/ 252510 h 1552984"/>
                <a:gd name="connsiteX9" fmla="*/ 1462128 w 1515364"/>
                <a:gd name="connsiteY9" fmla="*/ 423497 h 1552984"/>
                <a:gd name="connsiteX10" fmla="*/ 1497619 w 1515364"/>
                <a:gd name="connsiteY10" fmla="*/ 621030 h 1552984"/>
                <a:gd name="connsiteX11" fmla="*/ 1515364 w 1515364"/>
                <a:gd name="connsiteY11" fmla="*/ 780577 h 1552984"/>
                <a:gd name="connsiteX12" fmla="*/ 1444383 w 1515364"/>
                <a:gd name="connsiteY12" fmla="*/ 1059148 h 1552984"/>
                <a:gd name="connsiteX13" fmla="*/ 1273584 w 1515364"/>
                <a:gd name="connsiteY13" fmla="*/ 1317464 h 1552984"/>
                <a:gd name="connsiteX14" fmla="*/ 1073944 w 1515364"/>
                <a:gd name="connsiteY14" fmla="*/ 1552984 h 1552984"/>
                <a:gd name="connsiteX15" fmla="*/ 696855 w 1515364"/>
                <a:gd name="connsiteY15" fmla="*/ 1340254 h 1552984"/>
                <a:gd name="connsiteX16" fmla="*/ 1032686 w 1515364"/>
                <a:gd name="connsiteY16" fmla="*/ 760001 h 1552984"/>
                <a:gd name="connsiteX17" fmla="*/ 450631 w 1515364"/>
                <a:gd name="connsiteY17" fmla="*/ 448317 h 1552984"/>
                <a:gd name="connsiteX18" fmla="*/ 0 w 1515364"/>
                <a:gd name="connsiteY18" fmla="*/ 221586 h 1552984"/>
                <a:gd name="connsiteX0" fmla="*/ 0 w 1515364"/>
                <a:gd name="connsiteY0" fmla="*/ 221586 h 1552984"/>
                <a:gd name="connsiteX1" fmla="*/ 552674 w 1515364"/>
                <a:gd name="connsiteY1" fmla="*/ 114535 h 1552984"/>
                <a:gd name="connsiteX2" fmla="*/ 880963 w 1515364"/>
                <a:gd name="connsiteY2" fmla="*/ 51223 h 1552984"/>
                <a:gd name="connsiteX3" fmla="*/ 1020709 w 1515364"/>
                <a:gd name="connsiteY3" fmla="*/ 71483 h 1552984"/>
                <a:gd name="connsiteX4" fmla="*/ 1167111 w 1515364"/>
                <a:gd name="connsiteY4" fmla="*/ 53756 h 1552984"/>
                <a:gd name="connsiteX5" fmla="*/ 1275200 w 1515364"/>
                <a:gd name="connsiteY5" fmla="*/ 0 h 1552984"/>
                <a:gd name="connsiteX6" fmla="*/ 1362310 w 1515364"/>
                <a:gd name="connsiteY6" fmla="*/ 61351 h 1552984"/>
                <a:gd name="connsiteX7" fmla="*/ 1393364 w 1515364"/>
                <a:gd name="connsiteY7" fmla="*/ 199327 h 1552984"/>
                <a:gd name="connsiteX8" fmla="*/ 1400018 w 1515364"/>
                <a:gd name="connsiteY8" fmla="*/ 252510 h 1552984"/>
                <a:gd name="connsiteX9" fmla="*/ 1462128 w 1515364"/>
                <a:gd name="connsiteY9" fmla="*/ 423497 h 1552984"/>
                <a:gd name="connsiteX10" fmla="*/ 1497619 w 1515364"/>
                <a:gd name="connsiteY10" fmla="*/ 621030 h 1552984"/>
                <a:gd name="connsiteX11" fmla="*/ 1515364 w 1515364"/>
                <a:gd name="connsiteY11" fmla="*/ 780577 h 1552984"/>
                <a:gd name="connsiteX12" fmla="*/ 1444383 w 1515364"/>
                <a:gd name="connsiteY12" fmla="*/ 1059148 h 1552984"/>
                <a:gd name="connsiteX13" fmla="*/ 1273584 w 1515364"/>
                <a:gd name="connsiteY13" fmla="*/ 1317464 h 1552984"/>
                <a:gd name="connsiteX14" fmla="*/ 1073944 w 1515364"/>
                <a:gd name="connsiteY14" fmla="*/ 1552984 h 1552984"/>
                <a:gd name="connsiteX15" fmla="*/ 696855 w 1515364"/>
                <a:gd name="connsiteY15" fmla="*/ 1340254 h 1552984"/>
                <a:gd name="connsiteX16" fmla="*/ 1032686 w 1515364"/>
                <a:gd name="connsiteY16" fmla="*/ 760001 h 1552984"/>
                <a:gd name="connsiteX17" fmla="*/ 450631 w 1515364"/>
                <a:gd name="connsiteY17" fmla="*/ 448317 h 1552984"/>
                <a:gd name="connsiteX18" fmla="*/ 0 w 1515364"/>
                <a:gd name="connsiteY18" fmla="*/ 221586 h 1552984"/>
                <a:gd name="connsiteX0" fmla="*/ 0 w 1515364"/>
                <a:gd name="connsiteY0" fmla="*/ 221586 h 1552984"/>
                <a:gd name="connsiteX1" fmla="*/ 552674 w 1515364"/>
                <a:gd name="connsiteY1" fmla="*/ 114535 h 1552984"/>
                <a:gd name="connsiteX2" fmla="*/ 880963 w 1515364"/>
                <a:gd name="connsiteY2" fmla="*/ 51223 h 1552984"/>
                <a:gd name="connsiteX3" fmla="*/ 1020709 w 1515364"/>
                <a:gd name="connsiteY3" fmla="*/ 71483 h 1552984"/>
                <a:gd name="connsiteX4" fmla="*/ 1169329 w 1515364"/>
                <a:gd name="connsiteY4" fmla="*/ 43626 h 1552984"/>
                <a:gd name="connsiteX5" fmla="*/ 1275200 w 1515364"/>
                <a:gd name="connsiteY5" fmla="*/ 0 h 1552984"/>
                <a:gd name="connsiteX6" fmla="*/ 1362310 w 1515364"/>
                <a:gd name="connsiteY6" fmla="*/ 61351 h 1552984"/>
                <a:gd name="connsiteX7" fmla="*/ 1393364 w 1515364"/>
                <a:gd name="connsiteY7" fmla="*/ 199327 h 1552984"/>
                <a:gd name="connsiteX8" fmla="*/ 1400018 w 1515364"/>
                <a:gd name="connsiteY8" fmla="*/ 252510 h 1552984"/>
                <a:gd name="connsiteX9" fmla="*/ 1462128 w 1515364"/>
                <a:gd name="connsiteY9" fmla="*/ 423497 h 1552984"/>
                <a:gd name="connsiteX10" fmla="*/ 1497619 w 1515364"/>
                <a:gd name="connsiteY10" fmla="*/ 621030 h 1552984"/>
                <a:gd name="connsiteX11" fmla="*/ 1515364 w 1515364"/>
                <a:gd name="connsiteY11" fmla="*/ 780577 h 1552984"/>
                <a:gd name="connsiteX12" fmla="*/ 1444383 w 1515364"/>
                <a:gd name="connsiteY12" fmla="*/ 1059148 h 1552984"/>
                <a:gd name="connsiteX13" fmla="*/ 1273584 w 1515364"/>
                <a:gd name="connsiteY13" fmla="*/ 1317464 h 1552984"/>
                <a:gd name="connsiteX14" fmla="*/ 1073944 w 1515364"/>
                <a:gd name="connsiteY14" fmla="*/ 1552984 h 1552984"/>
                <a:gd name="connsiteX15" fmla="*/ 696855 w 1515364"/>
                <a:gd name="connsiteY15" fmla="*/ 1340254 h 1552984"/>
                <a:gd name="connsiteX16" fmla="*/ 1032686 w 1515364"/>
                <a:gd name="connsiteY16" fmla="*/ 760001 h 1552984"/>
                <a:gd name="connsiteX17" fmla="*/ 450631 w 1515364"/>
                <a:gd name="connsiteY17" fmla="*/ 448317 h 1552984"/>
                <a:gd name="connsiteX18" fmla="*/ 0 w 1515364"/>
                <a:gd name="connsiteY18" fmla="*/ 221586 h 1552984"/>
                <a:gd name="connsiteX0" fmla="*/ 0 w 1515364"/>
                <a:gd name="connsiteY0" fmla="*/ 221586 h 1552984"/>
                <a:gd name="connsiteX1" fmla="*/ 552674 w 1515364"/>
                <a:gd name="connsiteY1" fmla="*/ 114535 h 1552984"/>
                <a:gd name="connsiteX2" fmla="*/ 880963 w 1515364"/>
                <a:gd name="connsiteY2" fmla="*/ 51223 h 1552984"/>
                <a:gd name="connsiteX3" fmla="*/ 1020709 w 1515364"/>
                <a:gd name="connsiteY3" fmla="*/ 71483 h 1552984"/>
                <a:gd name="connsiteX4" fmla="*/ 1098345 w 1515364"/>
                <a:gd name="connsiteY4" fmla="*/ 49910 h 1552984"/>
                <a:gd name="connsiteX5" fmla="*/ 1169329 w 1515364"/>
                <a:gd name="connsiteY5" fmla="*/ 43626 h 1552984"/>
                <a:gd name="connsiteX6" fmla="*/ 1275200 w 1515364"/>
                <a:gd name="connsiteY6" fmla="*/ 0 h 1552984"/>
                <a:gd name="connsiteX7" fmla="*/ 1362310 w 1515364"/>
                <a:gd name="connsiteY7" fmla="*/ 61351 h 1552984"/>
                <a:gd name="connsiteX8" fmla="*/ 1393364 w 1515364"/>
                <a:gd name="connsiteY8" fmla="*/ 199327 h 1552984"/>
                <a:gd name="connsiteX9" fmla="*/ 1400018 w 1515364"/>
                <a:gd name="connsiteY9" fmla="*/ 252510 h 1552984"/>
                <a:gd name="connsiteX10" fmla="*/ 1462128 w 1515364"/>
                <a:gd name="connsiteY10" fmla="*/ 423497 h 1552984"/>
                <a:gd name="connsiteX11" fmla="*/ 1497619 w 1515364"/>
                <a:gd name="connsiteY11" fmla="*/ 621030 h 1552984"/>
                <a:gd name="connsiteX12" fmla="*/ 1515364 w 1515364"/>
                <a:gd name="connsiteY12" fmla="*/ 780577 h 1552984"/>
                <a:gd name="connsiteX13" fmla="*/ 1444383 w 1515364"/>
                <a:gd name="connsiteY13" fmla="*/ 1059148 h 1552984"/>
                <a:gd name="connsiteX14" fmla="*/ 1273584 w 1515364"/>
                <a:gd name="connsiteY14" fmla="*/ 1317464 h 1552984"/>
                <a:gd name="connsiteX15" fmla="*/ 1073944 w 1515364"/>
                <a:gd name="connsiteY15" fmla="*/ 1552984 h 1552984"/>
                <a:gd name="connsiteX16" fmla="*/ 696855 w 1515364"/>
                <a:gd name="connsiteY16" fmla="*/ 1340254 h 1552984"/>
                <a:gd name="connsiteX17" fmla="*/ 1032686 w 1515364"/>
                <a:gd name="connsiteY17" fmla="*/ 760001 h 1552984"/>
                <a:gd name="connsiteX18" fmla="*/ 450631 w 1515364"/>
                <a:gd name="connsiteY18" fmla="*/ 448317 h 1552984"/>
                <a:gd name="connsiteX19" fmla="*/ 0 w 1515364"/>
                <a:gd name="connsiteY19" fmla="*/ 221586 h 1552984"/>
                <a:gd name="connsiteX0" fmla="*/ 0 w 1515364"/>
                <a:gd name="connsiteY0" fmla="*/ 221586 h 1552984"/>
                <a:gd name="connsiteX1" fmla="*/ 552674 w 1515364"/>
                <a:gd name="connsiteY1" fmla="*/ 114535 h 1552984"/>
                <a:gd name="connsiteX2" fmla="*/ 880963 w 1515364"/>
                <a:gd name="connsiteY2" fmla="*/ 51223 h 1552984"/>
                <a:gd name="connsiteX3" fmla="*/ 1020709 w 1515364"/>
                <a:gd name="connsiteY3" fmla="*/ 71483 h 1552984"/>
                <a:gd name="connsiteX4" fmla="*/ 1104999 w 1515364"/>
                <a:gd name="connsiteY4" fmla="*/ 57508 h 1552984"/>
                <a:gd name="connsiteX5" fmla="*/ 1169329 w 1515364"/>
                <a:gd name="connsiteY5" fmla="*/ 43626 h 1552984"/>
                <a:gd name="connsiteX6" fmla="*/ 1275200 w 1515364"/>
                <a:gd name="connsiteY6" fmla="*/ 0 h 1552984"/>
                <a:gd name="connsiteX7" fmla="*/ 1362310 w 1515364"/>
                <a:gd name="connsiteY7" fmla="*/ 61351 h 1552984"/>
                <a:gd name="connsiteX8" fmla="*/ 1393364 w 1515364"/>
                <a:gd name="connsiteY8" fmla="*/ 199327 h 1552984"/>
                <a:gd name="connsiteX9" fmla="*/ 1400018 w 1515364"/>
                <a:gd name="connsiteY9" fmla="*/ 252510 h 1552984"/>
                <a:gd name="connsiteX10" fmla="*/ 1462128 w 1515364"/>
                <a:gd name="connsiteY10" fmla="*/ 423497 h 1552984"/>
                <a:gd name="connsiteX11" fmla="*/ 1497619 w 1515364"/>
                <a:gd name="connsiteY11" fmla="*/ 621030 h 1552984"/>
                <a:gd name="connsiteX12" fmla="*/ 1515364 w 1515364"/>
                <a:gd name="connsiteY12" fmla="*/ 780577 h 1552984"/>
                <a:gd name="connsiteX13" fmla="*/ 1444383 w 1515364"/>
                <a:gd name="connsiteY13" fmla="*/ 1059148 h 1552984"/>
                <a:gd name="connsiteX14" fmla="*/ 1273584 w 1515364"/>
                <a:gd name="connsiteY14" fmla="*/ 1317464 h 1552984"/>
                <a:gd name="connsiteX15" fmla="*/ 1073944 w 1515364"/>
                <a:gd name="connsiteY15" fmla="*/ 1552984 h 1552984"/>
                <a:gd name="connsiteX16" fmla="*/ 696855 w 1515364"/>
                <a:gd name="connsiteY16" fmla="*/ 1340254 h 1552984"/>
                <a:gd name="connsiteX17" fmla="*/ 1032686 w 1515364"/>
                <a:gd name="connsiteY17" fmla="*/ 760001 h 1552984"/>
                <a:gd name="connsiteX18" fmla="*/ 450631 w 1515364"/>
                <a:gd name="connsiteY18" fmla="*/ 448317 h 1552984"/>
                <a:gd name="connsiteX19" fmla="*/ 0 w 1515364"/>
                <a:gd name="connsiteY19" fmla="*/ 221586 h 1552984"/>
                <a:gd name="connsiteX0" fmla="*/ 0 w 1515364"/>
                <a:gd name="connsiteY0" fmla="*/ 221586 h 1552984"/>
                <a:gd name="connsiteX1" fmla="*/ 552674 w 1515364"/>
                <a:gd name="connsiteY1" fmla="*/ 114535 h 1552984"/>
                <a:gd name="connsiteX2" fmla="*/ 880963 w 1515364"/>
                <a:gd name="connsiteY2" fmla="*/ 51223 h 1552984"/>
                <a:gd name="connsiteX3" fmla="*/ 1020709 w 1515364"/>
                <a:gd name="connsiteY3" fmla="*/ 71483 h 1552984"/>
                <a:gd name="connsiteX4" fmla="*/ 1104999 w 1515364"/>
                <a:gd name="connsiteY4" fmla="*/ 67638 h 1552984"/>
                <a:gd name="connsiteX5" fmla="*/ 1169329 w 1515364"/>
                <a:gd name="connsiteY5" fmla="*/ 43626 h 1552984"/>
                <a:gd name="connsiteX6" fmla="*/ 1275200 w 1515364"/>
                <a:gd name="connsiteY6" fmla="*/ 0 h 1552984"/>
                <a:gd name="connsiteX7" fmla="*/ 1362310 w 1515364"/>
                <a:gd name="connsiteY7" fmla="*/ 61351 h 1552984"/>
                <a:gd name="connsiteX8" fmla="*/ 1393364 w 1515364"/>
                <a:gd name="connsiteY8" fmla="*/ 199327 h 1552984"/>
                <a:gd name="connsiteX9" fmla="*/ 1400018 w 1515364"/>
                <a:gd name="connsiteY9" fmla="*/ 252510 h 1552984"/>
                <a:gd name="connsiteX10" fmla="*/ 1462128 w 1515364"/>
                <a:gd name="connsiteY10" fmla="*/ 423497 h 1552984"/>
                <a:gd name="connsiteX11" fmla="*/ 1497619 w 1515364"/>
                <a:gd name="connsiteY11" fmla="*/ 621030 h 1552984"/>
                <a:gd name="connsiteX12" fmla="*/ 1515364 w 1515364"/>
                <a:gd name="connsiteY12" fmla="*/ 780577 h 1552984"/>
                <a:gd name="connsiteX13" fmla="*/ 1444383 w 1515364"/>
                <a:gd name="connsiteY13" fmla="*/ 1059148 h 1552984"/>
                <a:gd name="connsiteX14" fmla="*/ 1273584 w 1515364"/>
                <a:gd name="connsiteY14" fmla="*/ 1317464 h 1552984"/>
                <a:gd name="connsiteX15" fmla="*/ 1073944 w 1515364"/>
                <a:gd name="connsiteY15" fmla="*/ 1552984 h 1552984"/>
                <a:gd name="connsiteX16" fmla="*/ 696855 w 1515364"/>
                <a:gd name="connsiteY16" fmla="*/ 1340254 h 1552984"/>
                <a:gd name="connsiteX17" fmla="*/ 1032686 w 1515364"/>
                <a:gd name="connsiteY17" fmla="*/ 760001 h 1552984"/>
                <a:gd name="connsiteX18" fmla="*/ 450631 w 1515364"/>
                <a:gd name="connsiteY18" fmla="*/ 448317 h 1552984"/>
                <a:gd name="connsiteX19" fmla="*/ 0 w 1515364"/>
                <a:gd name="connsiteY19" fmla="*/ 221586 h 1552984"/>
                <a:gd name="connsiteX0" fmla="*/ 0 w 1515364"/>
                <a:gd name="connsiteY0" fmla="*/ 221586 h 1552984"/>
                <a:gd name="connsiteX1" fmla="*/ 552674 w 1515364"/>
                <a:gd name="connsiteY1" fmla="*/ 114535 h 1552984"/>
                <a:gd name="connsiteX2" fmla="*/ 880963 w 1515364"/>
                <a:gd name="connsiteY2" fmla="*/ 51223 h 1552984"/>
                <a:gd name="connsiteX3" fmla="*/ 1020709 w 1515364"/>
                <a:gd name="connsiteY3" fmla="*/ 71483 h 1552984"/>
                <a:gd name="connsiteX4" fmla="*/ 1104999 w 1515364"/>
                <a:gd name="connsiteY4" fmla="*/ 67638 h 1552984"/>
                <a:gd name="connsiteX5" fmla="*/ 1169329 w 1515364"/>
                <a:gd name="connsiteY5" fmla="*/ 43626 h 1552984"/>
                <a:gd name="connsiteX6" fmla="*/ 1275200 w 1515364"/>
                <a:gd name="connsiteY6" fmla="*/ 0 h 1552984"/>
                <a:gd name="connsiteX7" fmla="*/ 1362310 w 1515364"/>
                <a:gd name="connsiteY7" fmla="*/ 61351 h 1552984"/>
                <a:gd name="connsiteX8" fmla="*/ 1393364 w 1515364"/>
                <a:gd name="connsiteY8" fmla="*/ 199327 h 1552984"/>
                <a:gd name="connsiteX9" fmla="*/ 1400018 w 1515364"/>
                <a:gd name="connsiteY9" fmla="*/ 252510 h 1552984"/>
                <a:gd name="connsiteX10" fmla="*/ 1462128 w 1515364"/>
                <a:gd name="connsiteY10" fmla="*/ 423497 h 1552984"/>
                <a:gd name="connsiteX11" fmla="*/ 1497619 w 1515364"/>
                <a:gd name="connsiteY11" fmla="*/ 621030 h 1552984"/>
                <a:gd name="connsiteX12" fmla="*/ 1515364 w 1515364"/>
                <a:gd name="connsiteY12" fmla="*/ 780577 h 1552984"/>
                <a:gd name="connsiteX13" fmla="*/ 1444383 w 1515364"/>
                <a:gd name="connsiteY13" fmla="*/ 1059148 h 1552984"/>
                <a:gd name="connsiteX14" fmla="*/ 1273584 w 1515364"/>
                <a:gd name="connsiteY14" fmla="*/ 1317464 h 1552984"/>
                <a:gd name="connsiteX15" fmla="*/ 1073944 w 1515364"/>
                <a:gd name="connsiteY15" fmla="*/ 1552984 h 1552984"/>
                <a:gd name="connsiteX16" fmla="*/ 696855 w 1515364"/>
                <a:gd name="connsiteY16" fmla="*/ 1340254 h 1552984"/>
                <a:gd name="connsiteX17" fmla="*/ 1032686 w 1515364"/>
                <a:gd name="connsiteY17" fmla="*/ 760001 h 1552984"/>
                <a:gd name="connsiteX18" fmla="*/ 450631 w 1515364"/>
                <a:gd name="connsiteY18" fmla="*/ 448317 h 1552984"/>
                <a:gd name="connsiteX19" fmla="*/ 0 w 1515364"/>
                <a:gd name="connsiteY19" fmla="*/ 221586 h 1552984"/>
                <a:gd name="connsiteX0" fmla="*/ 0 w 1515364"/>
                <a:gd name="connsiteY0" fmla="*/ 221586 h 1552984"/>
                <a:gd name="connsiteX1" fmla="*/ 552674 w 1515364"/>
                <a:gd name="connsiteY1" fmla="*/ 114535 h 1552984"/>
                <a:gd name="connsiteX2" fmla="*/ 880963 w 1515364"/>
                <a:gd name="connsiteY2" fmla="*/ 51223 h 1552984"/>
                <a:gd name="connsiteX3" fmla="*/ 1020709 w 1515364"/>
                <a:gd name="connsiteY3" fmla="*/ 71483 h 1552984"/>
                <a:gd name="connsiteX4" fmla="*/ 1104999 w 1515364"/>
                <a:gd name="connsiteY4" fmla="*/ 65106 h 1552984"/>
                <a:gd name="connsiteX5" fmla="*/ 1169329 w 1515364"/>
                <a:gd name="connsiteY5" fmla="*/ 43626 h 1552984"/>
                <a:gd name="connsiteX6" fmla="*/ 1275200 w 1515364"/>
                <a:gd name="connsiteY6" fmla="*/ 0 h 1552984"/>
                <a:gd name="connsiteX7" fmla="*/ 1362310 w 1515364"/>
                <a:gd name="connsiteY7" fmla="*/ 61351 h 1552984"/>
                <a:gd name="connsiteX8" fmla="*/ 1393364 w 1515364"/>
                <a:gd name="connsiteY8" fmla="*/ 199327 h 1552984"/>
                <a:gd name="connsiteX9" fmla="*/ 1400018 w 1515364"/>
                <a:gd name="connsiteY9" fmla="*/ 252510 h 1552984"/>
                <a:gd name="connsiteX10" fmla="*/ 1462128 w 1515364"/>
                <a:gd name="connsiteY10" fmla="*/ 423497 h 1552984"/>
                <a:gd name="connsiteX11" fmla="*/ 1497619 w 1515364"/>
                <a:gd name="connsiteY11" fmla="*/ 621030 h 1552984"/>
                <a:gd name="connsiteX12" fmla="*/ 1515364 w 1515364"/>
                <a:gd name="connsiteY12" fmla="*/ 780577 h 1552984"/>
                <a:gd name="connsiteX13" fmla="*/ 1444383 w 1515364"/>
                <a:gd name="connsiteY13" fmla="*/ 1059148 h 1552984"/>
                <a:gd name="connsiteX14" fmla="*/ 1273584 w 1515364"/>
                <a:gd name="connsiteY14" fmla="*/ 1317464 h 1552984"/>
                <a:gd name="connsiteX15" fmla="*/ 1073944 w 1515364"/>
                <a:gd name="connsiteY15" fmla="*/ 1552984 h 1552984"/>
                <a:gd name="connsiteX16" fmla="*/ 696855 w 1515364"/>
                <a:gd name="connsiteY16" fmla="*/ 1340254 h 1552984"/>
                <a:gd name="connsiteX17" fmla="*/ 1032686 w 1515364"/>
                <a:gd name="connsiteY17" fmla="*/ 760001 h 1552984"/>
                <a:gd name="connsiteX18" fmla="*/ 450631 w 1515364"/>
                <a:gd name="connsiteY18" fmla="*/ 448317 h 1552984"/>
                <a:gd name="connsiteX19" fmla="*/ 0 w 1515364"/>
                <a:gd name="connsiteY19" fmla="*/ 221586 h 1552984"/>
                <a:gd name="connsiteX0" fmla="*/ 0 w 1515364"/>
                <a:gd name="connsiteY0" fmla="*/ 221586 h 1552984"/>
                <a:gd name="connsiteX1" fmla="*/ 552674 w 1515364"/>
                <a:gd name="connsiteY1" fmla="*/ 114535 h 1552984"/>
                <a:gd name="connsiteX2" fmla="*/ 880963 w 1515364"/>
                <a:gd name="connsiteY2" fmla="*/ 51223 h 1552984"/>
                <a:gd name="connsiteX3" fmla="*/ 1025145 w 1515364"/>
                <a:gd name="connsiteY3" fmla="*/ 68950 h 1552984"/>
                <a:gd name="connsiteX4" fmla="*/ 1104999 w 1515364"/>
                <a:gd name="connsiteY4" fmla="*/ 65106 h 1552984"/>
                <a:gd name="connsiteX5" fmla="*/ 1169329 w 1515364"/>
                <a:gd name="connsiteY5" fmla="*/ 43626 h 1552984"/>
                <a:gd name="connsiteX6" fmla="*/ 1275200 w 1515364"/>
                <a:gd name="connsiteY6" fmla="*/ 0 h 1552984"/>
                <a:gd name="connsiteX7" fmla="*/ 1362310 w 1515364"/>
                <a:gd name="connsiteY7" fmla="*/ 61351 h 1552984"/>
                <a:gd name="connsiteX8" fmla="*/ 1393364 w 1515364"/>
                <a:gd name="connsiteY8" fmla="*/ 199327 h 1552984"/>
                <a:gd name="connsiteX9" fmla="*/ 1400018 w 1515364"/>
                <a:gd name="connsiteY9" fmla="*/ 252510 h 1552984"/>
                <a:gd name="connsiteX10" fmla="*/ 1462128 w 1515364"/>
                <a:gd name="connsiteY10" fmla="*/ 423497 h 1552984"/>
                <a:gd name="connsiteX11" fmla="*/ 1497619 w 1515364"/>
                <a:gd name="connsiteY11" fmla="*/ 621030 h 1552984"/>
                <a:gd name="connsiteX12" fmla="*/ 1515364 w 1515364"/>
                <a:gd name="connsiteY12" fmla="*/ 780577 h 1552984"/>
                <a:gd name="connsiteX13" fmla="*/ 1444383 w 1515364"/>
                <a:gd name="connsiteY13" fmla="*/ 1059148 h 1552984"/>
                <a:gd name="connsiteX14" fmla="*/ 1273584 w 1515364"/>
                <a:gd name="connsiteY14" fmla="*/ 1317464 h 1552984"/>
                <a:gd name="connsiteX15" fmla="*/ 1073944 w 1515364"/>
                <a:gd name="connsiteY15" fmla="*/ 1552984 h 1552984"/>
                <a:gd name="connsiteX16" fmla="*/ 696855 w 1515364"/>
                <a:gd name="connsiteY16" fmla="*/ 1340254 h 1552984"/>
                <a:gd name="connsiteX17" fmla="*/ 1032686 w 1515364"/>
                <a:gd name="connsiteY17" fmla="*/ 760001 h 1552984"/>
                <a:gd name="connsiteX18" fmla="*/ 450631 w 1515364"/>
                <a:gd name="connsiteY18" fmla="*/ 448317 h 1552984"/>
                <a:gd name="connsiteX19" fmla="*/ 0 w 1515364"/>
                <a:gd name="connsiteY19" fmla="*/ 221586 h 1552984"/>
                <a:gd name="connsiteX0" fmla="*/ 0 w 1515364"/>
                <a:gd name="connsiteY0" fmla="*/ 221586 h 1552984"/>
                <a:gd name="connsiteX1" fmla="*/ 552674 w 1515364"/>
                <a:gd name="connsiteY1" fmla="*/ 114535 h 1552984"/>
                <a:gd name="connsiteX2" fmla="*/ 880963 w 1515364"/>
                <a:gd name="connsiteY2" fmla="*/ 51223 h 1552984"/>
                <a:gd name="connsiteX3" fmla="*/ 1025145 w 1515364"/>
                <a:gd name="connsiteY3" fmla="*/ 68950 h 1552984"/>
                <a:gd name="connsiteX4" fmla="*/ 1104999 w 1515364"/>
                <a:gd name="connsiteY4" fmla="*/ 65106 h 1552984"/>
                <a:gd name="connsiteX5" fmla="*/ 1173765 w 1515364"/>
                <a:gd name="connsiteY5" fmla="*/ 46159 h 1552984"/>
                <a:gd name="connsiteX6" fmla="*/ 1275200 w 1515364"/>
                <a:gd name="connsiteY6" fmla="*/ 0 h 1552984"/>
                <a:gd name="connsiteX7" fmla="*/ 1362310 w 1515364"/>
                <a:gd name="connsiteY7" fmla="*/ 61351 h 1552984"/>
                <a:gd name="connsiteX8" fmla="*/ 1393364 w 1515364"/>
                <a:gd name="connsiteY8" fmla="*/ 199327 h 1552984"/>
                <a:gd name="connsiteX9" fmla="*/ 1400018 w 1515364"/>
                <a:gd name="connsiteY9" fmla="*/ 252510 h 1552984"/>
                <a:gd name="connsiteX10" fmla="*/ 1462128 w 1515364"/>
                <a:gd name="connsiteY10" fmla="*/ 423497 h 1552984"/>
                <a:gd name="connsiteX11" fmla="*/ 1497619 w 1515364"/>
                <a:gd name="connsiteY11" fmla="*/ 621030 h 1552984"/>
                <a:gd name="connsiteX12" fmla="*/ 1515364 w 1515364"/>
                <a:gd name="connsiteY12" fmla="*/ 780577 h 1552984"/>
                <a:gd name="connsiteX13" fmla="*/ 1444383 w 1515364"/>
                <a:gd name="connsiteY13" fmla="*/ 1059148 h 1552984"/>
                <a:gd name="connsiteX14" fmla="*/ 1273584 w 1515364"/>
                <a:gd name="connsiteY14" fmla="*/ 1317464 h 1552984"/>
                <a:gd name="connsiteX15" fmla="*/ 1073944 w 1515364"/>
                <a:gd name="connsiteY15" fmla="*/ 1552984 h 1552984"/>
                <a:gd name="connsiteX16" fmla="*/ 696855 w 1515364"/>
                <a:gd name="connsiteY16" fmla="*/ 1340254 h 1552984"/>
                <a:gd name="connsiteX17" fmla="*/ 1032686 w 1515364"/>
                <a:gd name="connsiteY17" fmla="*/ 760001 h 1552984"/>
                <a:gd name="connsiteX18" fmla="*/ 450631 w 1515364"/>
                <a:gd name="connsiteY18" fmla="*/ 448317 h 1552984"/>
                <a:gd name="connsiteX19" fmla="*/ 0 w 1515364"/>
                <a:gd name="connsiteY19" fmla="*/ 221586 h 1552984"/>
                <a:gd name="connsiteX0" fmla="*/ 0 w 1515364"/>
                <a:gd name="connsiteY0" fmla="*/ 216522 h 1547920"/>
                <a:gd name="connsiteX1" fmla="*/ 552674 w 1515364"/>
                <a:gd name="connsiteY1" fmla="*/ 109471 h 1547920"/>
                <a:gd name="connsiteX2" fmla="*/ 880963 w 1515364"/>
                <a:gd name="connsiteY2" fmla="*/ 46159 h 1547920"/>
                <a:gd name="connsiteX3" fmla="*/ 1025145 w 1515364"/>
                <a:gd name="connsiteY3" fmla="*/ 63886 h 1547920"/>
                <a:gd name="connsiteX4" fmla="*/ 1104999 w 1515364"/>
                <a:gd name="connsiteY4" fmla="*/ 60042 h 1547920"/>
                <a:gd name="connsiteX5" fmla="*/ 1173765 w 1515364"/>
                <a:gd name="connsiteY5" fmla="*/ 41095 h 1547920"/>
                <a:gd name="connsiteX6" fmla="*/ 1275200 w 1515364"/>
                <a:gd name="connsiteY6" fmla="*/ 0 h 1547920"/>
                <a:gd name="connsiteX7" fmla="*/ 1362310 w 1515364"/>
                <a:gd name="connsiteY7" fmla="*/ 56287 h 1547920"/>
                <a:gd name="connsiteX8" fmla="*/ 1393364 w 1515364"/>
                <a:gd name="connsiteY8" fmla="*/ 194263 h 1547920"/>
                <a:gd name="connsiteX9" fmla="*/ 1400018 w 1515364"/>
                <a:gd name="connsiteY9" fmla="*/ 247446 h 1547920"/>
                <a:gd name="connsiteX10" fmla="*/ 1462128 w 1515364"/>
                <a:gd name="connsiteY10" fmla="*/ 418433 h 1547920"/>
                <a:gd name="connsiteX11" fmla="*/ 1497619 w 1515364"/>
                <a:gd name="connsiteY11" fmla="*/ 615966 h 1547920"/>
                <a:gd name="connsiteX12" fmla="*/ 1515364 w 1515364"/>
                <a:gd name="connsiteY12" fmla="*/ 775513 h 1547920"/>
                <a:gd name="connsiteX13" fmla="*/ 1444383 w 1515364"/>
                <a:gd name="connsiteY13" fmla="*/ 1054084 h 1547920"/>
                <a:gd name="connsiteX14" fmla="*/ 1273584 w 1515364"/>
                <a:gd name="connsiteY14" fmla="*/ 1312400 h 1547920"/>
                <a:gd name="connsiteX15" fmla="*/ 1073944 w 1515364"/>
                <a:gd name="connsiteY15" fmla="*/ 1547920 h 1547920"/>
                <a:gd name="connsiteX16" fmla="*/ 696855 w 1515364"/>
                <a:gd name="connsiteY16" fmla="*/ 1335190 h 1547920"/>
                <a:gd name="connsiteX17" fmla="*/ 1032686 w 1515364"/>
                <a:gd name="connsiteY17" fmla="*/ 754937 h 1547920"/>
                <a:gd name="connsiteX18" fmla="*/ 450631 w 1515364"/>
                <a:gd name="connsiteY18" fmla="*/ 443253 h 1547920"/>
                <a:gd name="connsiteX19" fmla="*/ 0 w 1515364"/>
                <a:gd name="connsiteY19" fmla="*/ 216522 h 1547920"/>
                <a:gd name="connsiteX0" fmla="*/ 0 w 1515364"/>
                <a:gd name="connsiteY0" fmla="*/ 216522 h 1547920"/>
                <a:gd name="connsiteX1" fmla="*/ 552674 w 1515364"/>
                <a:gd name="connsiteY1" fmla="*/ 109471 h 1547920"/>
                <a:gd name="connsiteX2" fmla="*/ 880963 w 1515364"/>
                <a:gd name="connsiteY2" fmla="*/ 46159 h 1547920"/>
                <a:gd name="connsiteX3" fmla="*/ 1025145 w 1515364"/>
                <a:gd name="connsiteY3" fmla="*/ 63886 h 1547920"/>
                <a:gd name="connsiteX4" fmla="*/ 1104999 w 1515364"/>
                <a:gd name="connsiteY4" fmla="*/ 60042 h 1547920"/>
                <a:gd name="connsiteX5" fmla="*/ 1173765 w 1515364"/>
                <a:gd name="connsiteY5" fmla="*/ 41095 h 1547920"/>
                <a:gd name="connsiteX6" fmla="*/ 1275200 w 1515364"/>
                <a:gd name="connsiteY6" fmla="*/ 0 h 1547920"/>
                <a:gd name="connsiteX7" fmla="*/ 1362310 w 1515364"/>
                <a:gd name="connsiteY7" fmla="*/ 56287 h 1547920"/>
                <a:gd name="connsiteX8" fmla="*/ 1393364 w 1515364"/>
                <a:gd name="connsiteY8" fmla="*/ 194263 h 1547920"/>
                <a:gd name="connsiteX9" fmla="*/ 1400018 w 1515364"/>
                <a:gd name="connsiteY9" fmla="*/ 247446 h 1547920"/>
                <a:gd name="connsiteX10" fmla="*/ 1462128 w 1515364"/>
                <a:gd name="connsiteY10" fmla="*/ 418433 h 1547920"/>
                <a:gd name="connsiteX11" fmla="*/ 1497619 w 1515364"/>
                <a:gd name="connsiteY11" fmla="*/ 615966 h 1547920"/>
                <a:gd name="connsiteX12" fmla="*/ 1515364 w 1515364"/>
                <a:gd name="connsiteY12" fmla="*/ 775513 h 1547920"/>
                <a:gd name="connsiteX13" fmla="*/ 1444383 w 1515364"/>
                <a:gd name="connsiteY13" fmla="*/ 1054084 h 1547920"/>
                <a:gd name="connsiteX14" fmla="*/ 1273584 w 1515364"/>
                <a:gd name="connsiteY14" fmla="*/ 1312400 h 1547920"/>
                <a:gd name="connsiteX15" fmla="*/ 1073944 w 1515364"/>
                <a:gd name="connsiteY15" fmla="*/ 1547920 h 1547920"/>
                <a:gd name="connsiteX16" fmla="*/ 692418 w 1515364"/>
                <a:gd name="connsiteY16" fmla="*/ 1340256 h 1547920"/>
                <a:gd name="connsiteX17" fmla="*/ 1032686 w 1515364"/>
                <a:gd name="connsiteY17" fmla="*/ 754937 h 1547920"/>
                <a:gd name="connsiteX18" fmla="*/ 450631 w 1515364"/>
                <a:gd name="connsiteY18" fmla="*/ 443253 h 1547920"/>
                <a:gd name="connsiteX19" fmla="*/ 0 w 1515364"/>
                <a:gd name="connsiteY19" fmla="*/ 216522 h 154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5364" h="1547920">
                  <a:moveTo>
                    <a:pt x="0" y="216522"/>
                  </a:moveTo>
                  <a:lnTo>
                    <a:pt x="552674" y="109471"/>
                  </a:lnTo>
                  <a:lnTo>
                    <a:pt x="880963" y="46159"/>
                  </a:lnTo>
                  <a:lnTo>
                    <a:pt x="1025145" y="63886"/>
                  </a:lnTo>
                  <a:lnTo>
                    <a:pt x="1104999" y="60042"/>
                  </a:lnTo>
                  <a:lnTo>
                    <a:pt x="1173765" y="41095"/>
                  </a:lnTo>
                  <a:lnTo>
                    <a:pt x="1275200" y="0"/>
                  </a:lnTo>
                  <a:lnTo>
                    <a:pt x="1362310" y="56287"/>
                  </a:lnTo>
                  <a:lnTo>
                    <a:pt x="1393364" y="194263"/>
                  </a:lnTo>
                  <a:lnTo>
                    <a:pt x="1400018" y="247446"/>
                  </a:lnTo>
                  <a:lnTo>
                    <a:pt x="1462128" y="418433"/>
                  </a:lnTo>
                  <a:lnTo>
                    <a:pt x="1497619" y="615966"/>
                  </a:lnTo>
                  <a:cubicBezTo>
                    <a:pt x="1498358" y="662395"/>
                    <a:pt x="1514625" y="729084"/>
                    <a:pt x="1515364" y="775513"/>
                  </a:cubicBezTo>
                  <a:lnTo>
                    <a:pt x="1444383" y="1054084"/>
                  </a:lnTo>
                  <a:lnTo>
                    <a:pt x="1273584" y="1312400"/>
                  </a:lnTo>
                  <a:lnTo>
                    <a:pt x="1073944" y="1547920"/>
                  </a:lnTo>
                  <a:lnTo>
                    <a:pt x="692418" y="1340256"/>
                  </a:lnTo>
                  <a:lnTo>
                    <a:pt x="1032686" y="754937"/>
                  </a:lnTo>
                  <a:lnTo>
                    <a:pt x="450631" y="443253"/>
                  </a:lnTo>
                  <a:lnTo>
                    <a:pt x="0" y="216522"/>
                  </a:lnTo>
                  <a:close/>
                </a:path>
              </a:pathLst>
            </a:custGeom>
            <a:solidFill>
              <a:srgbClr val="F9D4B5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="" xmlns:a16="http://schemas.microsoft.com/office/drawing/2014/main" id="{48B4DDCD-C7AF-89C8-61BF-9DFB8C5AF95D}"/>
                </a:ext>
              </a:extLst>
            </p:cNvPr>
            <p:cNvGrpSpPr/>
            <p:nvPr/>
          </p:nvGrpSpPr>
          <p:grpSpPr>
            <a:xfrm>
              <a:off x="5425319" y="1324866"/>
              <a:ext cx="1433427" cy="246221"/>
              <a:chOff x="5574043" y="1401029"/>
              <a:chExt cx="1255873" cy="246221"/>
            </a:xfrm>
          </p:grpSpPr>
          <p:sp>
            <p:nvSpPr>
              <p:cNvPr id="99" name="TextBox 98">
                <a:extLst>
                  <a:ext uri="{FF2B5EF4-FFF2-40B4-BE49-F238E27FC236}">
                    <a16:creationId xmlns="" xmlns:a16="http://schemas.microsoft.com/office/drawing/2014/main" id="{5337360A-531A-F19B-1AD0-DE81961E5050}"/>
                  </a:ext>
                </a:extLst>
              </p:cNvPr>
              <p:cNvSpPr txBox="1"/>
              <p:nvPr/>
            </p:nvSpPr>
            <p:spPr>
              <a:xfrm>
                <a:off x="5574043" y="1401029"/>
                <a:ext cx="1255873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252000" rtlCol="0">
                <a:spAutoFit/>
              </a:bodyPr>
              <a:lstStyle/>
              <a:p>
                <a:r>
                  <a:rPr lang="ko-KR" altLang="en-US" sz="1000" b="1">
                    <a:solidFill>
                      <a:schemeClr val="tx2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유휴부지 </a:t>
                </a:r>
                <a:r>
                  <a:rPr lang="en-US" altLang="ko-KR" sz="1000" baseline="30000">
                    <a:solidFill>
                      <a:schemeClr val="tx2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1)</a:t>
                </a:r>
                <a:endParaRPr lang="ko-KR" altLang="en-US" sz="1000" baseline="30000">
                  <a:solidFill>
                    <a:schemeClr val="tx2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="" xmlns:a16="http://schemas.microsoft.com/office/drawing/2014/main" id="{F6E33027-C941-27FA-3C5F-E69D427130B0}"/>
                  </a:ext>
                </a:extLst>
              </p:cNvPr>
              <p:cNvSpPr/>
              <p:nvPr/>
            </p:nvSpPr>
            <p:spPr>
              <a:xfrm>
                <a:off x="5676532" y="1453294"/>
                <a:ext cx="45719" cy="142204"/>
              </a:xfrm>
              <a:prstGeom prst="rect">
                <a:avLst/>
              </a:prstGeom>
              <a:solidFill>
                <a:srgbClr val="F3AE73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사각형: 둥근 모서리 46">
              <a:extLst>
                <a:ext uri="{FF2B5EF4-FFF2-40B4-BE49-F238E27FC236}">
                  <a16:creationId xmlns="" xmlns:a16="http://schemas.microsoft.com/office/drawing/2014/main" id="{E911F73C-4BA0-E298-2080-15A485B1F3DA}"/>
                </a:ext>
              </a:extLst>
            </p:cNvPr>
            <p:cNvSpPr/>
            <p:nvPr/>
          </p:nvSpPr>
          <p:spPr>
            <a:xfrm>
              <a:off x="5400972" y="1242733"/>
              <a:ext cx="4232548" cy="2305521"/>
            </a:xfrm>
            <a:prstGeom prst="roundRect">
              <a:avLst>
                <a:gd name="adj" fmla="val 1679"/>
              </a:avLst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marL="88900" indent="-88900" latinLnBrk="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endParaRPr lang="en-US" altLang="ko-KR" sz="1000" b="1" kern="0">
                <a:solidFill>
                  <a:srgbClr val="0D6E6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1" name="TextBox 1">
            <a:extLst>
              <a:ext uri="{FF2B5EF4-FFF2-40B4-BE49-F238E27FC236}">
                <a16:creationId xmlns="" xmlns:a16="http://schemas.microsoft.com/office/drawing/2014/main" id="{3750C1E6-0BA7-70F5-B5A9-FA3641ADEE48}"/>
              </a:ext>
            </a:extLst>
          </p:cNvPr>
          <p:cNvSpPr txBox="1"/>
          <p:nvPr/>
        </p:nvSpPr>
        <p:spPr>
          <a:xfrm>
            <a:off x="6474661" y="6316795"/>
            <a:ext cx="3379762" cy="492443"/>
          </a:xfrm>
          <a:prstGeom prst="rect">
            <a:avLst/>
          </a:prstGeom>
          <a:solidFill>
            <a:srgbClr val="FFFEE6"/>
          </a:solidFill>
          <a:ln>
            <a:solidFill>
              <a:srgbClr val="FFFFFF">
                <a:lumMod val="65000"/>
              </a:srgbClr>
            </a:solidFill>
          </a:ln>
        </p:spPr>
        <p:txBody>
          <a:bodyPr wrap="square" lIns="36000" tIns="0" rIns="0" bIns="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1pPr>
            <a:lvl2pPr marL="4572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2pPr>
            <a:lvl3pPr marL="9144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3pPr>
            <a:lvl4pPr marL="13716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4pPr>
            <a:lvl5pPr marL="18288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5pPr>
            <a:lvl6pPr marL="22860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6pPr>
            <a:lvl7pPr marL="27432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7pPr>
            <a:lvl8pPr marL="32004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8pPr>
            <a:lvl9pPr marL="3657600" algn="l" defTabSz="914400" rtl="0" eaLnBrk="1" latinLnBrk="1" hangingPunct="1">
              <a:defRPr sz="1800" kern="1200">
                <a:solidFill>
                  <a:srgbClr val="000000"/>
                </a:solidFill>
                <a:latin typeface="Tahoma"/>
                <a:ea typeface="HY헤드라인M"/>
              </a:defRPr>
            </a:lvl9pPr>
          </a:lstStyle>
          <a:p>
            <a:pPr defTabSz="623888"/>
            <a:r>
              <a:rPr lang="en-US" altLang="ko-KR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연료전지 손익효과 </a:t>
            </a:r>
            <a:r>
              <a:rPr lang="en-US" altLang="ko-KR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30~50</a:t>
            </a:r>
            <a:r>
              <a:rPr lang="ko-KR" altLang="en-US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en-US" altLang="ko-KR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800">
              <a:solidFill>
                <a:srgbClr val="000000">
                  <a:lumMod val="50000"/>
                  <a:lumOff val="5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179388"/>
            <a:r>
              <a:rPr lang="en-US" altLang="ko-KR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수열 효과 </a:t>
            </a:r>
            <a:r>
              <a:rPr lang="en-US" altLang="ko-KR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	+20~40</a:t>
            </a:r>
            <a:r>
              <a:rPr lang="ko-KR" altLang="en-US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 </a:t>
            </a:r>
            <a:endParaRPr lang="en-US" altLang="ko-KR" sz="800">
              <a:solidFill>
                <a:srgbClr val="000000">
                  <a:lumMod val="50000"/>
                  <a:lumOff val="5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179388"/>
            <a:r>
              <a:rPr lang="en-US" altLang="ko-KR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유휴부지 임대 </a:t>
            </a:r>
            <a:r>
              <a:rPr lang="en-US" altLang="ko-KR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	   +5</a:t>
            </a:r>
            <a:r>
              <a:rPr lang="ko-KR" altLang="en-US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 </a:t>
            </a:r>
            <a:r>
              <a:rPr lang="en-US" altLang="ko-KR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최소시공면적</a:t>
            </a:r>
            <a:r>
              <a:rPr lang="en-US" altLang="ko-KR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err="1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복층</a:t>
            </a:r>
            <a:r>
              <a:rPr lang="en-US" altLang="ko-KR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1,200</a:t>
            </a:r>
            <a:r>
              <a:rPr lang="ko-KR" altLang="en-US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 기준</a:t>
            </a:r>
            <a:r>
              <a:rPr lang="en-US" altLang="ko-KR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800">
              <a:solidFill>
                <a:srgbClr val="000000">
                  <a:lumMod val="50000"/>
                  <a:lumOff val="50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179388"/>
            <a:r>
              <a:rPr lang="en-US" altLang="ko-KR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- O&amp;M </a:t>
            </a:r>
            <a:r>
              <a:rPr lang="ko-KR" altLang="en-US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협력 </a:t>
            </a:r>
            <a:r>
              <a:rPr lang="en-US" altLang="ko-KR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		   +5</a:t>
            </a:r>
            <a:r>
              <a:rPr lang="ko-KR" altLang="en-US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 </a:t>
            </a:r>
            <a:r>
              <a:rPr lang="en-US" altLang="ko-KR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err="1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위드인천</a:t>
            </a:r>
            <a:r>
              <a:rPr lang="ko-KR" altLang="en-US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</a:t>
            </a:r>
            <a:r>
              <a:rPr lang="en-US" altLang="ko-KR" sz="800">
                <a:solidFill>
                  <a:srgbClr val="000000">
                    <a:lumMod val="50000"/>
                    <a:lumOff val="50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graphicFrame>
        <p:nvGraphicFramePr>
          <p:cNvPr id="102" name="표 101">
            <a:extLst>
              <a:ext uri="{FF2B5EF4-FFF2-40B4-BE49-F238E27FC236}">
                <a16:creationId xmlns="" xmlns:a16="http://schemas.microsoft.com/office/drawing/2014/main" id="{00CABE78-8A72-E839-48B9-A8AB11B1F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861791"/>
              </p:ext>
            </p:extLst>
          </p:nvPr>
        </p:nvGraphicFramePr>
        <p:xfrm>
          <a:off x="3163829" y="2847331"/>
          <a:ext cx="4030326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499">
                  <a:extLst>
                    <a:ext uri="{9D8B030D-6E8A-4147-A177-3AD203B41FA5}">
                      <a16:colId xmlns="" xmlns:a16="http://schemas.microsoft.com/office/drawing/2014/main" val="1455297781"/>
                    </a:ext>
                  </a:extLst>
                </a:gridCol>
                <a:gridCol w="429157">
                  <a:extLst>
                    <a:ext uri="{9D8B030D-6E8A-4147-A177-3AD203B41FA5}">
                      <a16:colId xmlns="" xmlns:a16="http://schemas.microsoft.com/office/drawing/2014/main" val="98415907"/>
                    </a:ext>
                  </a:extLst>
                </a:gridCol>
                <a:gridCol w="429157">
                  <a:extLst>
                    <a:ext uri="{9D8B030D-6E8A-4147-A177-3AD203B41FA5}">
                      <a16:colId xmlns="" xmlns:a16="http://schemas.microsoft.com/office/drawing/2014/main" val="1543869169"/>
                    </a:ext>
                  </a:extLst>
                </a:gridCol>
                <a:gridCol w="429157">
                  <a:extLst>
                    <a:ext uri="{9D8B030D-6E8A-4147-A177-3AD203B41FA5}">
                      <a16:colId xmlns="" xmlns:a16="http://schemas.microsoft.com/office/drawing/2014/main" val="2662890381"/>
                    </a:ext>
                  </a:extLst>
                </a:gridCol>
                <a:gridCol w="677953">
                  <a:extLst>
                    <a:ext uri="{9D8B030D-6E8A-4147-A177-3AD203B41FA5}">
                      <a16:colId xmlns="" xmlns:a16="http://schemas.microsoft.com/office/drawing/2014/main" val="3291768182"/>
                    </a:ext>
                  </a:extLst>
                </a:gridCol>
                <a:gridCol w="138540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20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천원</a:t>
                      </a: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en-US" altLang="ko-KR" sz="800" b="0" kern="120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Gcal</a:t>
                      </a: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’22.1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月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’24.1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月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’28.1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月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평균물량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비고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12468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열요금</a:t>
                      </a:r>
                      <a:r>
                        <a:rPr lang="ko-KR" altLang="en-US" sz="800" b="0" kern="12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단가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72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102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85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kern="120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Lng</a:t>
                      </a: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단가 </a:t>
                      </a: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kern="120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열제약</a:t>
                      </a: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120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</a:t>
                      </a: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(‘24)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b="0" kern="12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anose="05000000000000000000" pitchFamily="2" charset="2"/>
                        </a:rPr>
                        <a:t> 80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anose="05000000000000000000" pitchFamily="2" charset="2"/>
                        </a:rPr>
                        <a:t>만</a:t>
                      </a: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anose="05000000000000000000" pitchFamily="2" charset="2"/>
                        </a:rPr>
                        <a:t>(‘28)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59183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송도</a:t>
                      </a: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CHP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단가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101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84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56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천</a:t>
                      </a:r>
                      <a:r>
                        <a:rPr lang="en-US" altLang="ko-KR" sz="800" b="0" kern="120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Gcal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latinLnBrk="1"/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5996602"/>
                  </a:ext>
                </a:extLst>
              </a:tr>
              <a:tr h="1201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안산 단가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85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86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67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49</a:t>
                      </a: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천</a:t>
                      </a:r>
                      <a:r>
                        <a:rPr lang="en-US" altLang="ko-KR" sz="800" b="0" kern="120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Gcal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latinLnBrk="1"/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4562249"/>
                  </a:ext>
                </a:extLst>
              </a:tr>
              <a:tr h="1201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단가 차이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+16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800" b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</a:t>
                      </a: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E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04928712"/>
                  </a:ext>
                </a:extLst>
              </a:tr>
            </a:tbl>
          </a:graphicData>
        </a:graphic>
      </p:graphicFrame>
      <p:graphicFrame>
        <p:nvGraphicFramePr>
          <p:cNvPr id="103" name="차트 102">
            <a:extLst>
              <a:ext uri="{FF2B5EF4-FFF2-40B4-BE49-F238E27FC236}">
                <a16:creationId xmlns="" xmlns:a16="http://schemas.microsoft.com/office/drawing/2014/main" id="{D75D4367-4647-3219-B78A-81D6292916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9514127"/>
              </p:ext>
            </p:extLst>
          </p:nvPr>
        </p:nvGraphicFramePr>
        <p:xfrm>
          <a:off x="1251004" y="5383383"/>
          <a:ext cx="3572266" cy="1297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104" name="그룹 103">
            <a:extLst>
              <a:ext uri="{FF2B5EF4-FFF2-40B4-BE49-F238E27FC236}">
                <a16:creationId xmlns="" xmlns:a16="http://schemas.microsoft.com/office/drawing/2014/main" id="{11B808E0-739A-B7A9-8E6F-E0BAAA5F1C14}"/>
              </a:ext>
            </a:extLst>
          </p:cNvPr>
          <p:cNvGrpSpPr/>
          <p:nvPr/>
        </p:nvGrpSpPr>
        <p:grpSpPr>
          <a:xfrm>
            <a:off x="5529064" y="4434031"/>
            <a:ext cx="4012534" cy="1892347"/>
            <a:chOff x="5476970" y="4455492"/>
            <a:chExt cx="4012534" cy="1516688"/>
          </a:xfrm>
        </p:grpSpPr>
        <p:sp>
          <p:nvSpPr>
            <p:cNvPr id="105" name="직사각형 104">
              <a:extLst>
                <a:ext uri="{FF2B5EF4-FFF2-40B4-BE49-F238E27FC236}">
                  <a16:creationId xmlns="" xmlns:a16="http://schemas.microsoft.com/office/drawing/2014/main" id="{03C33128-0D03-D93E-3BF0-A629A35E316F}"/>
                </a:ext>
              </a:extLst>
            </p:cNvPr>
            <p:cNvSpPr/>
            <p:nvPr/>
          </p:nvSpPr>
          <p:spPr>
            <a:xfrm>
              <a:off x="7887531" y="5467428"/>
              <a:ext cx="1423734" cy="451183"/>
            </a:xfrm>
            <a:prstGeom prst="rect">
              <a:avLst/>
            </a:prstGeom>
            <a:solidFill>
              <a:srgbClr val="EBF9FB"/>
            </a:solidFill>
            <a:ln w="222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latinLnBrk="0">
                <a:defRPr/>
              </a:pPr>
              <a:r>
                <a:rPr lang="ko-KR" altLang="en-US" sz="1100" b="1" ker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연료전지</a:t>
              </a:r>
              <a:r>
                <a:rPr lang="ko-KR" altLang="en-US" sz="1100" ker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100" ker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1100" ker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100" kern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(20 ~ 40MW)</a:t>
              </a:r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="" xmlns:a16="http://schemas.microsoft.com/office/drawing/2014/main" id="{EDE5F6EC-D3A4-8745-682B-D465B00BC81F}"/>
                </a:ext>
              </a:extLst>
            </p:cNvPr>
            <p:cNvGrpSpPr/>
            <p:nvPr/>
          </p:nvGrpSpPr>
          <p:grpSpPr>
            <a:xfrm>
              <a:off x="5476970" y="4455492"/>
              <a:ext cx="1423734" cy="1463119"/>
              <a:chOff x="5476970" y="4786773"/>
              <a:chExt cx="1423734" cy="1463119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="" xmlns:a16="http://schemas.microsoft.com/office/drawing/2014/main" id="{6510B71D-E8CE-F755-34AD-E815A66ADEF5}"/>
                  </a:ext>
                </a:extLst>
              </p:cNvPr>
              <p:cNvSpPr/>
              <p:nvPr/>
            </p:nvSpPr>
            <p:spPr>
              <a:xfrm>
                <a:off x="5476970" y="4890324"/>
                <a:ext cx="1423734" cy="1359568"/>
              </a:xfrm>
              <a:prstGeom prst="rect">
                <a:avLst/>
              </a:prstGeom>
              <a:solidFill>
                <a:sysClr val="window" lastClr="FFFFFF"/>
              </a:solidFill>
              <a:ln w="22225" cap="flat" cmpd="sng" algn="ctr">
                <a:solidFill>
                  <a:srgbClr val="0D6E6E"/>
                </a:solidFill>
                <a:prstDash val="solid"/>
              </a:ln>
              <a:effectLst/>
            </p:spPr>
            <p:txBody>
              <a:bodyPr lIns="144000" rtlCol="0" anchor="ctr"/>
              <a:lstStyle/>
              <a:p>
                <a:pPr marL="90488" marR="0" lvl="0" indent="-90488" defTabSz="914400" eaLnBrk="1" fontAlgn="auto" latinLnBrk="0" hangingPunct="1">
                  <a:lnSpc>
                    <a:spcPts val="2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유휴부지 임대</a:t>
                </a:r>
                <a:endParaRPr kumimoji="0" lang="en-US" altLang="ko-KR" sz="1100" b="0" i="0" u="none" strike="noStrike" kern="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90488" marR="0" lvl="0" indent="-90488" defTabSz="914400" eaLnBrk="1" fontAlgn="auto" latinLnBrk="0" hangingPunct="1">
                  <a:lnSpc>
                    <a:spcPts val="2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O&amp;M </a:t>
                </a:r>
                <a:r>
                  <a:rPr kumimoji="0" lang="ko-KR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협력</a:t>
                </a:r>
                <a:endParaRPr kumimoji="0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90488" marR="0" lvl="0" indent="-90488" defTabSz="914400" eaLnBrk="1" fontAlgn="auto" latinLnBrk="0" hangingPunct="1">
                  <a:lnSpc>
                    <a:spcPts val="2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폐열</a:t>
                </a:r>
                <a:r>
                  <a:rPr kumimoji="0" lang="ko-KR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수급</a:t>
                </a:r>
                <a:endParaRPr kumimoji="0" lang="en-US" altLang="ko-KR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90488" marR="0" lvl="0" indent="-90488" defTabSz="914400" eaLnBrk="1" fontAlgn="auto" latinLnBrk="0" hangingPunct="1">
                  <a:lnSpc>
                    <a:spcPts val="2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수용성확보 지원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="" xmlns:a16="http://schemas.microsoft.com/office/drawing/2014/main" id="{E5AAD8A3-A0C8-3D21-9484-408A5A5843B8}"/>
                  </a:ext>
                </a:extLst>
              </p:cNvPr>
              <p:cNvSpPr txBox="1"/>
              <p:nvPr/>
            </p:nvSpPr>
            <p:spPr>
              <a:xfrm>
                <a:off x="5719593" y="4786773"/>
                <a:ext cx="595563" cy="261610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0" cap="none" spc="0" normalizeH="0" baseline="0" noProof="0" err="1">
                    <a:ln>
                      <a:noFill/>
                    </a:ln>
                    <a:solidFill>
                      <a:srgbClr val="1F497D">
                        <a:lumMod val="75000"/>
                      </a:srgb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위드</a:t>
                </a:r>
                <a:endParaRPr kumimoji="0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07" name="직사각형 106">
              <a:extLst>
                <a:ext uri="{FF2B5EF4-FFF2-40B4-BE49-F238E27FC236}">
                  <a16:creationId xmlns="" xmlns:a16="http://schemas.microsoft.com/office/drawing/2014/main" id="{CD2CCF73-462B-04BE-B913-816D4440A926}"/>
                </a:ext>
              </a:extLst>
            </p:cNvPr>
            <p:cNvSpPr/>
            <p:nvPr/>
          </p:nvSpPr>
          <p:spPr>
            <a:xfrm>
              <a:off x="7482237" y="4559043"/>
              <a:ext cx="934455" cy="282742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22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Partner</a:t>
              </a:r>
            </a:p>
          </p:txBody>
        </p:sp>
        <p:cxnSp>
          <p:nvCxnSpPr>
            <p:cNvPr id="108" name="연결선: 꺾임 62">
              <a:extLst>
                <a:ext uri="{FF2B5EF4-FFF2-40B4-BE49-F238E27FC236}">
                  <a16:creationId xmlns="" xmlns:a16="http://schemas.microsoft.com/office/drawing/2014/main" id="{066C662F-B794-0631-C5C9-0D93863B51FC}"/>
                </a:ext>
              </a:extLst>
            </p:cNvPr>
            <p:cNvCxnSpPr>
              <a:stCxn id="116" idx="3"/>
              <a:endCxn id="107" idx="1"/>
            </p:cNvCxnSpPr>
            <p:nvPr/>
          </p:nvCxnSpPr>
          <p:spPr>
            <a:xfrm flipV="1">
              <a:off x="6900704" y="4700414"/>
              <a:ext cx="581533" cy="538413"/>
            </a:xfrm>
            <a:prstGeom prst="bentConnector3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09" name="직사각형 108">
              <a:extLst>
                <a:ext uri="{FF2B5EF4-FFF2-40B4-BE49-F238E27FC236}">
                  <a16:creationId xmlns="" xmlns:a16="http://schemas.microsoft.com/office/drawing/2014/main" id="{2BA05718-B48B-B467-E60B-1A1A9BBD655F}"/>
                </a:ext>
              </a:extLst>
            </p:cNvPr>
            <p:cNvSpPr/>
            <p:nvPr/>
          </p:nvSpPr>
          <p:spPr>
            <a:xfrm>
              <a:off x="8555049" y="4556171"/>
              <a:ext cx="934455" cy="282742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222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PF</a:t>
              </a:r>
            </a:p>
          </p:txBody>
        </p:sp>
        <p:cxnSp>
          <p:nvCxnSpPr>
            <p:cNvPr id="110" name="연결선: 꺾임 64">
              <a:extLst>
                <a:ext uri="{FF2B5EF4-FFF2-40B4-BE49-F238E27FC236}">
                  <a16:creationId xmlns="" xmlns:a16="http://schemas.microsoft.com/office/drawing/2014/main" id="{D78C45F0-2D3B-472A-C092-241339EF7D29}"/>
                </a:ext>
              </a:extLst>
            </p:cNvPr>
            <p:cNvCxnSpPr>
              <a:stCxn id="107" idx="2"/>
              <a:endCxn id="105" idx="0"/>
            </p:cNvCxnSpPr>
            <p:nvPr/>
          </p:nvCxnSpPr>
          <p:spPr>
            <a:xfrm rot="16200000" flipH="1">
              <a:off x="7925398" y="4865851"/>
              <a:ext cx="625643" cy="577509"/>
            </a:xfrm>
            <a:prstGeom prst="bentConnector3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11" name="연결선: 꺾임 65">
              <a:extLst>
                <a:ext uri="{FF2B5EF4-FFF2-40B4-BE49-F238E27FC236}">
                  <a16:creationId xmlns="" xmlns:a16="http://schemas.microsoft.com/office/drawing/2014/main" id="{5CAB3FEB-0657-03E1-8224-020E258DA99D}"/>
                </a:ext>
              </a:extLst>
            </p:cNvPr>
            <p:cNvCxnSpPr>
              <a:cxnSpLocks/>
              <a:stCxn id="109" idx="2"/>
              <a:endCxn id="105" idx="0"/>
            </p:cNvCxnSpPr>
            <p:nvPr/>
          </p:nvCxnSpPr>
          <p:spPr>
            <a:xfrm rot="5400000">
              <a:off x="8460369" y="4905519"/>
              <a:ext cx="628515" cy="495303"/>
            </a:xfrm>
            <a:prstGeom prst="bentConnector3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12" name="TextBox 111">
              <a:extLst>
                <a:ext uri="{FF2B5EF4-FFF2-40B4-BE49-F238E27FC236}">
                  <a16:creationId xmlns="" xmlns:a16="http://schemas.microsoft.com/office/drawing/2014/main" id="{E60C4141-9503-2677-AE8C-B14E957B0365}"/>
                </a:ext>
              </a:extLst>
            </p:cNvPr>
            <p:cNvSpPr txBox="1"/>
            <p:nvPr/>
          </p:nvSpPr>
          <p:spPr>
            <a:xfrm>
              <a:off x="8496892" y="5190705"/>
              <a:ext cx="9785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kumimoji="0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천 </a:t>
              </a:r>
              <a:r>
                <a:rPr kumimoji="0" lang="en-US" altLang="ko-KR" sz="900" b="1" i="0" u="none" strike="noStrike" kern="0" cap="none" spc="0" normalizeH="0" baseline="0" noProof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~ 2</a:t>
              </a:r>
              <a:r>
                <a:rPr kumimoji="0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천억원</a:t>
              </a:r>
            </a:p>
          </p:txBody>
        </p:sp>
        <p:cxnSp>
          <p:nvCxnSpPr>
            <p:cNvPr id="113" name="직선 화살표 연결선 112">
              <a:extLst>
                <a:ext uri="{FF2B5EF4-FFF2-40B4-BE49-F238E27FC236}">
                  <a16:creationId xmlns="" xmlns:a16="http://schemas.microsoft.com/office/drawing/2014/main" id="{92AC54FB-EA57-F0C1-C441-26992C4D0C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05805" y="5693019"/>
              <a:ext cx="877131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14" name="TextBox 113">
              <a:extLst>
                <a:ext uri="{FF2B5EF4-FFF2-40B4-BE49-F238E27FC236}">
                  <a16:creationId xmlns="" xmlns:a16="http://schemas.microsoft.com/office/drawing/2014/main" id="{09C99F7D-6125-E3BB-F3FF-880B798CDE49}"/>
                </a:ext>
              </a:extLst>
            </p:cNvPr>
            <p:cNvSpPr txBox="1"/>
            <p:nvPr/>
          </p:nvSpPr>
          <p:spPr>
            <a:xfrm>
              <a:off x="6997826" y="5475484"/>
              <a:ext cx="7574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8~16</a:t>
              </a:r>
              <a:r>
                <a:rPr kumimoji="0" lang="ko-KR" alt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만</a:t>
              </a:r>
              <a:r>
                <a:rPr kumimoji="0" lang="en-US" altLang="ko-KR" sz="1000" b="1" i="0" u="none" strike="noStrike" kern="0" cap="none" spc="0" normalizeH="0" baseline="0" noProof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G</a:t>
              </a:r>
              <a:endPara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="" xmlns:a16="http://schemas.microsoft.com/office/drawing/2014/main" id="{404EB43C-FC9B-AFAB-4F4E-F6D24491425B}"/>
                </a:ext>
              </a:extLst>
            </p:cNvPr>
            <p:cNvSpPr txBox="1"/>
            <p:nvPr/>
          </p:nvSpPr>
          <p:spPr>
            <a:xfrm>
              <a:off x="6915056" y="5725959"/>
              <a:ext cx="8817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(+20~40</a:t>
              </a:r>
              <a:r>
                <a:rPr kumimoji="0" lang="ko-KR" alt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억</a:t>
              </a:r>
              <a:r>
                <a:rPr kumimoji="0" lang="en-US" altLang="ko-KR" sz="1000" b="1" i="0" u="none" strike="noStrike" kern="0" cap="none" spc="0" normalizeH="0" baseline="0" noProof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kumimoji="0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5662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1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8481953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lvl="0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14. [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환경변화 대응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] -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지역난방열 </a:t>
            </a:r>
            <a:r>
              <a:rPr kumimoji="0" lang="ko-KR" alt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저탄소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제품 인증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="" xmlns:a16="http://schemas.microsoft.com/office/drawing/2014/main" id="{0309B34D-BFA7-FDAE-8768-24515C0BE8D5}"/>
              </a:ext>
            </a:extLst>
          </p:cNvPr>
          <p:cNvSpPr/>
          <p:nvPr/>
        </p:nvSpPr>
        <p:spPr>
          <a:xfrm>
            <a:off x="449965" y="909293"/>
            <a:ext cx="681187" cy="65860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배경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="" xmlns:a16="http://schemas.microsoft.com/office/drawing/2014/main" id="{6C74238F-E308-CFB1-9735-7F0AC393AD02}"/>
              </a:ext>
            </a:extLst>
          </p:cNvPr>
          <p:cNvSpPr/>
          <p:nvPr/>
        </p:nvSpPr>
        <p:spPr>
          <a:xfrm>
            <a:off x="1247808" y="909038"/>
            <a:ext cx="8141258" cy="65885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285750" marR="0" lvl="0" indent="-200025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공공기관 등 업무용 시설의 친환경 인증 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Needs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충족 필요</a:t>
            </a:r>
          </a:p>
          <a:p>
            <a:pPr marL="285750" marR="0" lvl="0" indent="-200025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지역난방 열에너지 탄소배출 저감효과 홍보 필요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gradFill>
                <a:gsLst>
                  <a:gs pos="100000">
                    <a:srgbClr val="000000">
                      <a:lumMod val="85000"/>
                      <a:lumOff val="15000"/>
                    </a:srgbClr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="" xmlns:a16="http://schemas.microsoft.com/office/drawing/2014/main" id="{1399CD9D-EBD6-B260-A9BC-4E8C75B90C72}"/>
              </a:ext>
            </a:extLst>
          </p:cNvPr>
          <p:cNvSpPr/>
          <p:nvPr/>
        </p:nvSpPr>
        <p:spPr>
          <a:xfrm>
            <a:off x="449965" y="1682098"/>
            <a:ext cx="681187" cy="25092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추진</a:t>
            </a: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현황</a:t>
            </a: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="" xmlns:a16="http://schemas.microsoft.com/office/drawing/2014/main" id="{5FD39E4D-4701-3F8E-9463-697F045EBD18}"/>
              </a:ext>
            </a:extLst>
          </p:cNvPr>
          <p:cNvSpPr/>
          <p:nvPr/>
        </p:nvSpPr>
        <p:spPr>
          <a:xfrm>
            <a:off x="1253232" y="1680908"/>
            <a:ext cx="8141258" cy="251009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36000" marR="0" lvl="0" indent="-180000" algn="l" defTabSz="9144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="" xmlns:a16="http://schemas.microsoft.com/office/drawing/2014/main" id="{0309B34D-BFA7-FDAE-8768-24515C0BE8D5}"/>
              </a:ext>
            </a:extLst>
          </p:cNvPr>
          <p:cNvSpPr/>
          <p:nvPr/>
        </p:nvSpPr>
        <p:spPr>
          <a:xfrm>
            <a:off x="449965" y="4310347"/>
            <a:ext cx="681187" cy="22597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기대</a:t>
            </a:r>
            <a:endParaRPr kumimoji="0" lang="en-US" altLang="ko-KR" sz="12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효과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6C74238F-E308-CFB1-9735-7F0AC393AD02}"/>
              </a:ext>
            </a:extLst>
          </p:cNvPr>
          <p:cNvSpPr/>
          <p:nvPr/>
        </p:nvSpPr>
        <p:spPr>
          <a:xfrm>
            <a:off x="1247808" y="4309533"/>
            <a:ext cx="8141258" cy="226059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303988" y="4302621"/>
            <a:ext cx="60397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제품 </a:t>
            </a:r>
            <a:r>
              <a:rPr kumimoji="0" lang="ko-KR" altLang="en-US" sz="1400" b="1" i="0" u="none" strike="noStrike" kern="0" cap="none" spc="0" normalizeH="0" baseline="0" noProof="0" err="1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전과정</a:t>
            </a:r>
            <a:r>
              <a: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평가를 통하여 환경영향 최소화 확인 및 주민홍보 기대</a:t>
            </a:r>
            <a:r>
              <a:rPr kumimoji="0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ACCBF9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rgbClr val="ACCBF9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00" name="표 99"/>
          <p:cNvGraphicFramePr>
            <a:graphicFrameLocks noGrp="1"/>
          </p:cNvGraphicFramePr>
          <p:nvPr/>
        </p:nvGraphicFramePr>
        <p:xfrm>
          <a:off x="1568624" y="1867897"/>
          <a:ext cx="7560840" cy="220607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994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2613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696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200" b="1" kern="1200" spc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주관기관</a:t>
                      </a:r>
                    </a:p>
                  </a:txBody>
                  <a:tcPr marL="108672" marR="108672" marT="54336" marB="54336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/>
                          <a:cs typeface="+mn-cs"/>
                        </a:rPr>
                        <a:t>한국환경산업기술원</a:t>
                      </a:r>
                      <a:endParaRPr lang="en-US" altLang="ko-KR" sz="1200" b="1" kern="120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맑은 고딕"/>
                        <a:cs typeface="+mn-cs"/>
                      </a:endParaRPr>
                    </a:p>
                  </a:txBody>
                  <a:tcPr marL="108672" marR="108672" marT="54336" marB="5433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36392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kern="1200" spc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인증기준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맑은 고딕"/>
                        </a:rPr>
                        <a:t>저탄소</a:t>
                      </a:r>
                      <a:r>
                        <a:rPr lang="ko-KR" altLang="en-US" sz="1200" b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맑은 고딕"/>
                        </a:rPr>
                        <a:t> 제품</a:t>
                      </a:r>
                      <a:endParaRPr lang="en-US" altLang="ko-KR" sz="1200" b="1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맑은 고딕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/>
                          <a:cs typeface="+mn-cs"/>
                        </a:rPr>
                        <a:t>동종제품 </a:t>
                      </a:r>
                      <a:r>
                        <a:rPr lang="en-US" altLang="ko-KR" sz="1200" b="0" kern="12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/>
                          <a:cs typeface="+mn-cs"/>
                        </a:rPr>
                        <a:t>(</a:t>
                      </a:r>
                      <a:r>
                        <a:rPr lang="ko-KR" altLang="en-US" sz="1200" b="0" kern="12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/>
                          <a:cs typeface="+mn-cs"/>
                        </a:rPr>
                        <a:t>한국지역난방공사</a:t>
                      </a:r>
                      <a:r>
                        <a:rPr lang="en-US" altLang="ko-KR" sz="1200" b="0" kern="12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/>
                          <a:cs typeface="+mn-cs"/>
                        </a:rPr>
                        <a:t>) </a:t>
                      </a:r>
                      <a:r>
                        <a:rPr lang="ko-KR" altLang="en-US" sz="1200" b="0" kern="12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/>
                          <a:cs typeface="+mn-cs"/>
                        </a:rPr>
                        <a:t>평균 배출량보다 적은 제품 인증부여</a:t>
                      </a:r>
                      <a:endParaRPr lang="en-US" altLang="ko-KR" sz="1200" b="0" kern="120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맑은 고딕"/>
                        <a:cs typeface="+mn-cs"/>
                      </a:endParaRPr>
                    </a:p>
                  </a:txBody>
                  <a:tcPr marL="128353" marR="42784" marT="42784" marB="4278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8668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kern="1200" spc="0" err="1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spc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8353" marR="42784" marT="42784" marB="42784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1" name="그림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8171" y="2275691"/>
            <a:ext cx="280893" cy="316694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7674324" y="3133840"/>
            <a:ext cx="129614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단위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kgCO2/GJ)</a:t>
            </a:r>
            <a:endParaRPr kumimoji="0" lang="ko-KR" altLang="en-US" sz="9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549956" y="4782024"/>
            <a:ext cx="7560840" cy="1682360"/>
            <a:chOff x="1280592" y="5034410"/>
            <a:chExt cx="7380824" cy="1570562"/>
          </a:xfrm>
        </p:grpSpPr>
        <p:sp>
          <p:nvSpPr>
            <p:cNvPr id="104" name="직사각형 103"/>
            <p:cNvSpPr/>
            <p:nvPr/>
          </p:nvSpPr>
          <p:spPr>
            <a:xfrm>
              <a:off x="1280592" y="5034410"/>
              <a:ext cx="2314476" cy="23813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lIns="3600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기후변화 대응</a:t>
              </a: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3711724" y="5034410"/>
              <a:ext cx="2367116" cy="23813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lIns="3600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ESG </a:t>
              </a:r>
              <a:r>
                <a:rPr kumimoji="0" lang="ko-KR" altLang="en-US" sz="120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경영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713351" y="5271915"/>
              <a:ext cx="2365489" cy="1333057"/>
            </a:xfrm>
            <a:prstGeom prst="rect">
              <a:avLst/>
            </a:prstGeom>
            <a:noFill/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tIns="0" rIns="0" bIns="0" rtlCol="0" anchor="ctr">
              <a:spAutoFit/>
            </a:bodyPr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>친환경 및 사회적 책임경영 실천</a:t>
              </a:r>
              <a:endParaRPr kumimoji="0" lang="en-US" altLang="ko-KR" sz="105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>지역사회 이해관계자와 소통 및 </a:t>
              </a:r>
              <a:r>
                <a:rPr kumimoji="0" lang="en-US" altLang="ko-KR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/>
              </a:r>
              <a:br>
                <a:rPr kumimoji="0" lang="en-US" altLang="ko-KR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</a:br>
              <a:r>
                <a:rPr kumimoji="0" lang="en-US" altLang="ko-KR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>Needs </a:t>
              </a:r>
              <a:r>
                <a:rPr kumimoji="0" lang="ko-KR" altLang="en-US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>충족</a:t>
              </a:r>
              <a:endParaRPr kumimoji="0" lang="en-US" altLang="ko-KR" sz="105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>온실가스 감축활동 추진 및 </a:t>
              </a:r>
              <a:r>
                <a:rPr kumimoji="0" lang="en-US" altLang="ko-KR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/>
              </a:r>
              <a:br>
                <a:rPr kumimoji="0" lang="en-US" altLang="ko-KR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</a:br>
              <a:r>
                <a:rPr kumimoji="0" lang="ko-KR" altLang="en-US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>환경영향 최소화</a:t>
              </a:r>
              <a:endParaRPr kumimoji="0" lang="en-US" altLang="ko-KR" sz="105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6160432" y="5034410"/>
              <a:ext cx="2500984" cy="23813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lIns="3600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공공기관 녹색제품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5FD39E4D-4701-3F8E-9463-697F045EBD18}"/>
                </a:ext>
              </a:extLst>
            </p:cNvPr>
            <p:cNvSpPr/>
            <p:nvPr/>
          </p:nvSpPr>
          <p:spPr>
            <a:xfrm>
              <a:off x="1280593" y="5269623"/>
              <a:ext cx="2314476" cy="1335349"/>
            </a:xfrm>
            <a:prstGeom prst="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>2050 </a:t>
              </a:r>
              <a:r>
                <a:rPr kumimoji="0" lang="ko-KR" altLang="en-US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>탄소중립 선언</a:t>
              </a:r>
              <a:r>
                <a:rPr kumimoji="0" lang="en-US" altLang="ko-KR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>(’21)</a:t>
              </a:r>
              <a:br>
                <a:rPr kumimoji="0" lang="en-US" altLang="ko-KR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</a:br>
              <a:r>
                <a:rPr kumimoji="0" lang="en-US" altLang="ko-KR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>- </a:t>
              </a:r>
              <a:r>
                <a:rPr kumimoji="0" lang="ko-KR" altLang="en-US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>지역난방열 및 전기사용에 따른</a:t>
              </a:r>
              <a:endParaRPr kumimoji="0" lang="en-US" altLang="ko-KR" sz="105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6063" algn="l"/>
                </a:tabLst>
                <a:defRPr/>
              </a:pPr>
              <a:r>
                <a:rPr kumimoji="0" lang="en-US" altLang="ko-KR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>	</a:t>
              </a:r>
              <a:r>
                <a:rPr kumimoji="0" lang="ko-KR" altLang="en-US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>탄소저감 효과 홍보 필요</a:t>
              </a:r>
              <a:endParaRPr kumimoji="0" lang="en-US" altLang="ko-KR" sz="105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6063" algn="l"/>
                </a:tabLst>
                <a:defRPr/>
              </a:pPr>
              <a:endParaRPr kumimoji="0" lang="en-US" altLang="ko-KR" sz="105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6063" algn="l"/>
                </a:tabLst>
                <a:defRPr/>
              </a:pPr>
              <a:endParaRPr kumimoji="0" lang="en-US" altLang="ko-KR" sz="105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="" xmlns:a16="http://schemas.microsoft.com/office/drawing/2014/main" id="{5FD39E4D-4701-3F8E-9463-697F045EBD18}"/>
                </a:ext>
              </a:extLst>
            </p:cNvPr>
            <p:cNvSpPr/>
            <p:nvPr/>
          </p:nvSpPr>
          <p:spPr>
            <a:xfrm>
              <a:off x="6160432" y="5269623"/>
              <a:ext cx="2500984" cy="1335349"/>
            </a:xfrm>
            <a:prstGeom prst="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>녹색제품 구매촉진에 관한 법률</a:t>
              </a:r>
              <a:r>
                <a:rPr kumimoji="0" lang="en-US" altLang="ko-KR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>(’21)</a:t>
              </a: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>공공기관 각종 물품 구입시 </a:t>
              </a:r>
              <a:r>
                <a:rPr kumimoji="0" lang="en-US" altLang="ko-KR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/>
              </a:r>
              <a:br>
                <a:rPr kumimoji="0" lang="en-US" altLang="ko-KR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</a:br>
              <a:r>
                <a:rPr kumimoji="0" lang="ko-KR" altLang="en-US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>녹색제품으로 의무 구입</a:t>
              </a:r>
              <a:endParaRPr kumimoji="0" lang="en-US" altLang="ko-KR" sz="105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>공공기관 녹색제품 구입 </a:t>
              </a:r>
              <a:r>
                <a:rPr kumimoji="0" lang="en-US" altLang="ko-KR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>Needs </a:t>
              </a:r>
              <a:r>
                <a:rPr kumimoji="0" lang="ko-KR" altLang="en-US" sz="105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/>
                  <a:ea typeface="맑은 고딕"/>
                  <a:cs typeface="+mn-cs"/>
                </a:rPr>
                <a:t>충족</a:t>
              </a:r>
              <a:endParaRPr kumimoji="0" lang="en-US" altLang="ko-KR" sz="105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05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ahoma"/>
                <a:ea typeface="맑은 고딕"/>
                <a:cs typeface="+mn-cs"/>
              </a:endParaRPr>
            </a:p>
          </p:txBody>
        </p:sp>
      </p:grpSp>
      <p:graphicFrame>
        <p:nvGraphicFramePr>
          <p:cNvPr id="111" name="표 110"/>
          <p:cNvGraphicFramePr>
            <a:graphicFrameLocks noGrp="1"/>
          </p:cNvGraphicFramePr>
          <p:nvPr/>
        </p:nvGraphicFramePr>
        <p:xfrm>
          <a:off x="3105882" y="3319259"/>
          <a:ext cx="570726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8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2681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2681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2681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69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구분</a:t>
                      </a: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인증기준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인천종합에너지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+mn-cs"/>
                        </a:rPr>
                        <a:t>비고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9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kern="12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/>
                          <a:cs typeface="+mn-cs"/>
                        </a:rPr>
                        <a:t>탄소배출량 기준</a:t>
                      </a: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/>
                          <a:cs typeface="+mn-cs"/>
                        </a:rPr>
                        <a:t>66.6</a:t>
                      </a:r>
                      <a:endParaRPr lang="ko-KR" altLang="en-US" sz="1200" b="0" kern="120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맑은 고딕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/>
                          <a:cs typeface="+mn-cs"/>
                        </a:rPr>
                        <a:t>56</a:t>
                      </a:r>
                      <a:endParaRPr lang="ko-KR" altLang="en-US" sz="1200" b="0" kern="120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맑은 고딕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/>
                          <a:cs typeface="+mn-cs"/>
                        </a:rPr>
                        <a:t>‘22</a:t>
                      </a:r>
                      <a:r>
                        <a:rPr lang="ko-KR" altLang="en-US" sz="1200" b="0" kern="12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/>
                          <a:cs typeface="+mn-cs"/>
                        </a:rPr>
                        <a:t>년 기준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8820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lvl="0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14. [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환경변화 대응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] - LNG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기화열 활용 냉열 공급</a:t>
            </a:r>
            <a:endParaRPr lang="ko-KR" altLang="en-US" sz="16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7C4C690A-13DB-073A-34B2-C3D8FDF68BB7}"/>
              </a:ext>
            </a:extLst>
          </p:cNvPr>
          <p:cNvSpPr/>
          <p:nvPr/>
        </p:nvSpPr>
        <p:spPr>
          <a:xfrm>
            <a:off x="2841527" y="670160"/>
            <a:ext cx="3888432" cy="286972"/>
          </a:xfrm>
          <a:prstGeom prst="rect">
            <a:avLst/>
          </a:prstGeom>
          <a:solidFill>
            <a:srgbClr val="0D6E6E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Chilled Water Piping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방식</a:t>
            </a:r>
            <a:r>
              <a:rPr lang="en-US" altLang="ko-KR" sz="12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모서리가 둥근 직사각형 44">
            <a:extLst>
              <a:ext uri="{FF2B5EF4-FFF2-40B4-BE49-F238E27FC236}">
                <a16:creationId xmlns="" xmlns:a16="http://schemas.microsoft.com/office/drawing/2014/main" id="{A61D65E7-96EF-FEF1-170C-079FBA3CAA92}"/>
              </a:ext>
            </a:extLst>
          </p:cNvPr>
          <p:cNvSpPr/>
          <p:nvPr/>
        </p:nvSpPr>
        <p:spPr>
          <a:xfrm>
            <a:off x="758053" y="1075988"/>
            <a:ext cx="5788012" cy="2231794"/>
          </a:xfrm>
          <a:prstGeom prst="roundRect">
            <a:avLst>
              <a:gd name="adj" fmla="val 2324"/>
            </a:avLst>
          </a:prstGeom>
          <a:noFill/>
          <a:ln w="25400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FB6C99F1-6118-597B-1D5B-FEAA14FE37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l="6059" t="41171" r="53452" b="5156"/>
          <a:stretch/>
        </p:blipFill>
        <p:spPr>
          <a:xfrm>
            <a:off x="1346288" y="1247899"/>
            <a:ext cx="4696363" cy="1989166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545D29E2-2B98-0781-A6F5-7F847A9C2129}"/>
              </a:ext>
            </a:extLst>
          </p:cNvPr>
          <p:cNvCxnSpPr/>
          <p:nvPr/>
        </p:nvCxnSpPr>
        <p:spPr>
          <a:xfrm flipV="1">
            <a:off x="4251439" y="1103516"/>
            <a:ext cx="0" cy="394841"/>
          </a:xfrm>
          <a:prstGeom prst="straightConnector1">
            <a:avLst/>
          </a:prstGeom>
          <a:noFill/>
          <a:ln w="12700" cap="flat" cmpd="sng" algn="ctr">
            <a:solidFill>
              <a:srgbClr val="90BCE3"/>
            </a:solidFill>
            <a:prstDash val="solid"/>
            <a:tailEnd type="triangle"/>
          </a:ln>
          <a:effectLst/>
        </p:spPr>
      </p:cxnSp>
      <p:sp>
        <p:nvSpPr>
          <p:cNvPr id="46" name="모서리가 둥근 직사각형 54">
            <a:extLst>
              <a:ext uri="{FF2B5EF4-FFF2-40B4-BE49-F238E27FC236}">
                <a16:creationId xmlns="" xmlns:a16="http://schemas.microsoft.com/office/drawing/2014/main" id="{1064E149-32E3-90C3-0023-755AD3FFB5A3}"/>
              </a:ext>
            </a:extLst>
          </p:cNvPr>
          <p:cNvSpPr/>
          <p:nvPr/>
        </p:nvSpPr>
        <p:spPr>
          <a:xfrm>
            <a:off x="7009175" y="1700214"/>
            <a:ext cx="2441532" cy="1430514"/>
          </a:xfrm>
          <a:prstGeom prst="roundRect">
            <a:avLst>
              <a:gd name="adj" fmla="val 7510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b="1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/>
              </a:rPr>
              <a:t>사용공장</a:t>
            </a:r>
            <a:r>
              <a:rPr lang="en-US" altLang="ko-KR" sz="1100" b="1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/>
              </a:rPr>
              <a:t>: 6~9</a:t>
            </a:r>
            <a:r>
              <a:rPr lang="ko-KR" altLang="en-US" sz="1100" b="1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/>
              </a:rPr>
              <a:t>공장</a:t>
            </a:r>
            <a:endParaRPr lang="en-US" altLang="ko-KR" sz="1100" b="1">
              <a:ln w="63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b="1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/>
              </a:rPr>
              <a:t>연간사용량</a:t>
            </a:r>
            <a:r>
              <a:rPr lang="en-US" altLang="ko-KR" sz="1100" b="1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/>
              </a:rPr>
              <a:t>: 171,579Gcal/</a:t>
            </a:r>
            <a:r>
              <a:rPr lang="ko-KR" altLang="en-US" sz="1100" b="1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/>
              </a:rPr>
              <a:t>년</a:t>
            </a:r>
            <a:r>
              <a:rPr lang="en-US" altLang="ko-KR" sz="1100" b="1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/>
              </a:rPr>
              <a:t> </a:t>
            </a:r>
          </a:p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b="1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/>
              </a:rPr>
              <a:t>    </a:t>
            </a:r>
            <a:r>
              <a:rPr lang="en-US" altLang="ko-KR" sz="1100" b="1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/>
              </a:rPr>
              <a:t>- </a:t>
            </a:r>
            <a:r>
              <a:rPr lang="ko-KR" altLang="en-US" sz="1100" b="1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/>
              </a:rPr>
              <a:t>최대 </a:t>
            </a:r>
            <a:r>
              <a:rPr lang="en-US" altLang="ko-KR" sz="1100" b="1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/>
              </a:rPr>
              <a:t>10,000usRT(200ton/h)</a:t>
            </a:r>
          </a:p>
        </p:txBody>
      </p:sp>
      <p:sp>
        <p:nvSpPr>
          <p:cNvPr id="51" name="모서리가 둥근 직사각형 77">
            <a:extLst>
              <a:ext uri="{FF2B5EF4-FFF2-40B4-BE49-F238E27FC236}">
                <a16:creationId xmlns="" xmlns:a16="http://schemas.microsoft.com/office/drawing/2014/main" id="{0071A632-1013-22E0-9F3E-8303D0ABA298}"/>
              </a:ext>
            </a:extLst>
          </p:cNvPr>
          <p:cNvSpPr/>
          <p:nvPr/>
        </p:nvSpPr>
        <p:spPr>
          <a:xfrm>
            <a:off x="2464255" y="1250417"/>
            <a:ext cx="1286294" cy="1642096"/>
          </a:xfrm>
          <a:prstGeom prst="roundRect">
            <a:avLst>
              <a:gd name="adj" fmla="val 6559"/>
            </a:avLst>
          </a:prstGeom>
          <a:noFill/>
          <a:ln w="28575">
            <a:solidFill>
              <a:srgbClr val="1E008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L="0" marR="0" indent="0" algn="l" defTabSz="457166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219078" rtl="0" fontAlgn="auto" latinLnBrk="0" hangingPunct="0">
              <a:lnSpc>
                <a:spcPct val="90000"/>
              </a:lnSpc>
              <a:spcBef>
                <a:spcPts val="2251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1219078" rtl="0" fontAlgn="auto" latinLnBrk="0" hangingPunct="0">
              <a:lnSpc>
                <a:spcPct val="90000"/>
              </a:lnSpc>
              <a:spcBef>
                <a:spcPts val="2251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1219078" rtl="0" fontAlgn="auto" latinLnBrk="0" hangingPunct="0">
              <a:lnSpc>
                <a:spcPct val="90000"/>
              </a:lnSpc>
              <a:spcBef>
                <a:spcPts val="2251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1219078" rtl="0" fontAlgn="auto" latinLnBrk="0" hangingPunct="0">
              <a:lnSpc>
                <a:spcPct val="90000"/>
              </a:lnSpc>
              <a:spcBef>
                <a:spcPts val="2251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1219078" rtl="0" fontAlgn="auto" latinLnBrk="0" hangingPunct="0">
              <a:lnSpc>
                <a:spcPct val="90000"/>
              </a:lnSpc>
              <a:spcBef>
                <a:spcPts val="2251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1219078" rtl="0" fontAlgn="auto" latinLnBrk="0" hangingPunct="0">
              <a:lnSpc>
                <a:spcPct val="90000"/>
              </a:lnSpc>
              <a:spcBef>
                <a:spcPts val="2251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1219078" rtl="0" fontAlgn="auto" latinLnBrk="0" hangingPunct="0">
              <a:lnSpc>
                <a:spcPct val="90000"/>
              </a:lnSpc>
              <a:spcBef>
                <a:spcPts val="2251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1219078" rtl="0" fontAlgn="auto" latinLnBrk="0" hangingPunct="0">
              <a:lnSpc>
                <a:spcPct val="90000"/>
              </a:lnSpc>
              <a:spcBef>
                <a:spcPts val="2251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1219078" rtl="0" fontAlgn="auto" latinLnBrk="0" hangingPunct="0">
              <a:lnSpc>
                <a:spcPct val="90000"/>
              </a:lnSpc>
              <a:spcBef>
                <a:spcPts val="2251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0"/>
              </a:spcBef>
            </a:pPr>
            <a:endParaRPr lang="ko-KR" altLang="en-US" err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화살표: 갈매기형 수장 42">
            <a:extLst>
              <a:ext uri="{FF2B5EF4-FFF2-40B4-BE49-F238E27FC236}">
                <a16:creationId xmlns="" xmlns:a16="http://schemas.microsoft.com/office/drawing/2014/main" id="{CEAC5BCB-DD6D-4AAB-79CB-5BAE1B4CBC37}"/>
              </a:ext>
            </a:extLst>
          </p:cNvPr>
          <p:cNvSpPr/>
          <p:nvPr/>
        </p:nvSpPr>
        <p:spPr>
          <a:xfrm>
            <a:off x="3326359" y="4676747"/>
            <a:ext cx="212889" cy="277948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B09C40ED-B252-DF60-B9A0-35AC797F34DD}"/>
              </a:ext>
            </a:extLst>
          </p:cNvPr>
          <p:cNvSpPr/>
          <p:nvPr/>
        </p:nvSpPr>
        <p:spPr>
          <a:xfrm>
            <a:off x="428212" y="3755175"/>
            <a:ext cx="2750420" cy="244532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5B9D282A-7948-B8C4-B310-44806AB9B1A0}"/>
              </a:ext>
            </a:extLst>
          </p:cNvPr>
          <p:cNvSpPr/>
          <p:nvPr/>
        </p:nvSpPr>
        <p:spPr>
          <a:xfrm>
            <a:off x="425637" y="3474497"/>
            <a:ext cx="2755713" cy="286972"/>
          </a:xfrm>
          <a:prstGeom prst="rect">
            <a:avLst/>
          </a:prstGeom>
          <a:solidFill>
            <a:srgbClr val="E2F0D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KOGAS</a:t>
            </a:r>
          </a:p>
        </p:txBody>
      </p:sp>
      <p:sp>
        <p:nvSpPr>
          <p:cNvPr id="64" name="부제목 8"/>
          <p:cNvSpPr txBox="1">
            <a:spLocks/>
          </p:cNvSpPr>
          <p:nvPr/>
        </p:nvSpPr>
        <p:spPr>
          <a:xfrm>
            <a:off x="2371033" y="2924990"/>
            <a:ext cx="1616402" cy="129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lIns="36000" tIns="36000" rIns="36000" bIns="36000" anchor="ctr"/>
          <a:lstStyle>
            <a:lvl1pPr marL="0" marR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2400" b="0" i="0" u="none" strike="noStrike" kern="1200" cap="none" spc="0" normalizeH="0" baseline="0" smtClean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1pPr>
            <a:lvl2pPr marL="540000" marR="0" indent="-304784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ko-KR" altLang="en-US" sz="1800" b="0" i="0" u="none" strike="noStrike" kern="1200" cap="none" spc="0" normalizeH="0" baseline="0" smtClean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2pPr>
            <a:lvl3pPr marL="900000" indent="-304784" algn="l" defTabSz="121914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kumimoji="0" lang="ko-KR" altLang="en-US" sz="1800" b="0" i="0" u="none" strike="noStrike" kern="1200" cap="none" spc="0" normalizeH="0" baseline="0" smtClean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3pPr>
            <a:lvl4pPr marL="1260000" indent="-304784" algn="l" defTabSz="121914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kumimoji="0" lang="ko-KR" altLang="en-US" sz="1800" b="0" i="0" u="none" strike="noStrike" kern="1200" cap="none" spc="0" normalizeH="0" baseline="0" smtClean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4pPr>
            <a:lvl5pPr marL="1620000" indent="-304784" algn="l" defTabSz="121914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kumimoji="0" lang="ko-KR" altLang="en-US" sz="1800" b="0" i="0" u="none" strike="noStrike" kern="1200" cap="none" spc="0" normalizeH="0" baseline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5pPr>
            <a:lvl6pPr marL="3352632" indent="-304784" algn="l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ORV </a:t>
            </a:r>
            <a:r>
              <a:rPr lang="ko-KR" altLang="en-US" sz="800" b="1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또는 </a:t>
            </a:r>
            <a:r>
              <a:rPr lang="en-US" altLang="ko-KR" sz="800" b="1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Shell &amp; Tube </a:t>
            </a:r>
            <a:r>
              <a:rPr lang="ko-KR" altLang="en-US" sz="800" b="1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기화기 </a:t>
            </a:r>
            <a:endParaRPr lang="en-US" altLang="ko-KR" sz="800" b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5" name="Picture 2">
            <a:extLst>
              <a:ext uri="{FF2B5EF4-FFF2-40B4-BE49-F238E27FC236}">
                <a16:creationId xmlns="" xmlns:a16="http://schemas.microsoft.com/office/drawing/2014/main" id="{B2E0BE81-7CB2-72DD-91F1-75AF0BE1C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029" y="1165120"/>
            <a:ext cx="830187" cy="3064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66" name="Picture 4">
            <a:extLst>
              <a:ext uri="{FF2B5EF4-FFF2-40B4-BE49-F238E27FC236}">
                <a16:creationId xmlns="" xmlns:a16="http://schemas.microsoft.com/office/drawing/2014/main" id="{368800F1-46EE-8943-BD0A-162596FEB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37" y="1092256"/>
            <a:ext cx="1150814" cy="37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B09C40ED-B252-DF60-B9A0-35AC797F34DD}"/>
              </a:ext>
            </a:extLst>
          </p:cNvPr>
          <p:cNvSpPr/>
          <p:nvPr/>
        </p:nvSpPr>
        <p:spPr>
          <a:xfrm>
            <a:off x="3689584" y="3733397"/>
            <a:ext cx="2750420" cy="244968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5B9D282A-7948-B8C4-B310-44806AB9B1A0}"/>
              </a:ext>
            </a:extLst>
          </p:cNvPr>
          <p:cNvSpPr/>
          <p:nvPr/>
        </p:nvSpPr>
        <p:spPr>
          <a:xfrm>
            <a:off x="3691354" y="3452720"/>
            <a:ext cx="2747563" cy="286972"/>
          </a:xfrm>
          <a:prstGeom prst="rect">
            <a:avLst/>
          </a:prstGeom>
          <a:solidFill>
            <a:srgbClr val="E2F0D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INTECO </a:t>
            </a:r>
          </a:p>
        </p:txBody>
      </p:sp>
      <p:sp>
        <p:nvSpPr>
          <p:cNvPr id="69" name="화살표: 갈매기형 수장 42">
            <a:extLst>
              <a:ext uri="{FF2B5EF4-FFF2-40B4-BE49-F238E27FC236}">
                <a16:creationId xmlns="" xmlns:a16="http://schemas.microsoft.com/office/drawing/2014/main" id="{CEAC5BCB-DD6D-4AAB-79CB-5BAE1B4CBC37}"/>
              </a:ext>
            </a:extLst>
          </p:cNvPr>
          <p:cNvSpPr/>
          <p:nvPr/>
        </p:nvSpPr>
        <p:spPr>
          <a:xfrm>
            <a:off x="6613853" y="4698512"/>
            <a:ext cx="212889" cy="277948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B09C40ED-B252-DF60-B9A0-35AC797F34DD}"/>
              </a:ext>
            </a:extLst>
          </p:cNvPr>
          <p:cNvSpPr/>
          <p:nvPr/>
        </p:nvSpPr>
        <p:spPr>
          <a:xfrm>
            <a:off x="6959662" y="3720334"/>
            <a:ext cx="2750420" cy="243662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5B9D282A-7948-B8C4-B310-44806AB9B1A0}"/>
              </a:ext>
            </a:extLst>
          </p:cNvPr>
          <p:cNvSpPr/>
          <p:nvPr/>
        </p:nvSpPr>
        <p:spPr>
          <a:xfrm>
            <a:off x="6961432" y="3439656"/>
            <a:ext cx="2751687" cy="286972"/>
          </a:xfrm>
          <a:prstGeom prst="rect">
            <a:avLst/>
          </a:prstGeom>
          <a:solidFill>
            <a:srgbClr val="E2F0D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SBL</a:t>
            </a:r>
          </a:p>
        </p:txBody>
      </p:sp>
      <p:sp>
        <p:nvSpPr>
          <p:cNvPr id="10" name="AutoShape 4" descr="data:image/png;base64,%20iVBORw0KGgoAAAANSUhEUgAAAJMAAAArCAYAAAB8fLoNAAAAAXNSR0IArs4c6QAAAARnQU1BAACxjwv8YQUAAAAJcEhZcwAADsMAAA7DAcdvqGQAABp8SURBVHhe7ZwHmFTV3cbf2dm+wLKw9L6KIlWKgIqFT/QTiOBjFBVNsCsqMfglKtaIxljQoLF3xUZEo2IkERULHUFAOqtUqQvbd2fbTM7v7JzlMjsLu0i+kOfZFy5z59zTz3ve//+ccwdfMBicpXrU4zDAFzII39ejHj8LlkxHHJ98vvCNg6lfPeWPeFSRyecZQL7/xxCuR2jbXqm4RL5mqVKjZBtmKlb5WY8jElVmLhQKqqSiRImxSfYBONykquTJAUhLhJxClb83R8HvNkolZfKlN5R/aF/FnNqtnkxHOCyZtuZv0NQ1Tys7sFvtGx6tga2GqGeLgTbC4SCUV/XKyytUUFiqxqmJ5ltYhSiDOOVBlb88UxUfLzb3FTyxz1Gn2JtHKKZXp3pCHcGwZJqyYrKmrJqsGPMnzh+vpoktdHLb/9WoLtcoNSHdjmnoEJwWRyLIMm/JT/ps7iatzsxWdkGJWjZN1pjzumvwwHZVZApt3KWy26colFsk+f0mzCQOmmeBUsWMPEHxNwxXiDzrCXVEwpLpsUW36O8/vKVEf5KC0MaYvNiYOPVsfoKu7DlBRzXGxNSeUI5EqNDHs37UtE/W6dsVO7Rrb7FKyyosPyBK+1aN9OzEM3T6gPY259CyDSq98w0pJqYygkNJuXx9MxQ/cbQhmXlWT6b/KLyWxgtGzSqR34cS+OwnRKoIlmvJjjl6/NsJWpVlzE709NXgClq4fLuuuuNT/fb+L/W3zzK1cXu+Skor7PNYv88U7NO6Ddl67p3lKoEsJEpvJF8D42ybeDbAXuaf0jLFtEqTD5LVE+mIhSXTsU17Kd6YN2tuwvDHxCrGF6u1e5frqSV3KzN7ZY2MdKh8HtIr077XtXfN1LQZ67VzT5EhgU8JcYakscaQmnvi+Q2h4uP9WrZ2t7LzSirTt2ysmGF9jWkLSvkBqdCEZxfK1z5d/iG9jImz0aKCPCMvL+oaDqI984Yd7IpETc9qE+6eRYa5K/JZTYiM4/0e7YqMcyBYMh3XtI86pXY1alRmAx1ifDGK9cVpfc4KPbd0ovYW76oxQ8Ih44PPLtBdk+dqjfGNQHxcjCFm9TRkU2HMYOOGCUpMjK0MNH6Sf2R/xY0dKl+/DPmOaSX/sD6K++0I+Tq3rlGVXJ1KS0u1ZcsW7dy503534UFDzuzsbO3Zs0dlZWaFaMLdRZ1Js3379v3CQU5Ojk1TXm6UMxxWV3jz3LFjhy3LGw5yc3OVlZVVVTfgPktKSlRUZHxIA8Koy969e5WXl2fDvekqKipUWFioQMBMxCigraSlf+grV8bBQP2oO/keKE14ayCkjzPfMCbtDqNQidUSBI0PVREq09mdLtK4vvdZM2iThVEZP6RJLyzUQ89/q4LiMsXF+k145XOHylgs1EIKGNPGl8l3DtYNlx6/Ly43AUPq3ELJ+FdKTpDSUirDo5DJ1XXWrFl666239NNPPxkFjFWvXr101VVXqUOHDpYU9913n/38wx/+oHbt2qmgoMCSjPh/+tOf1LBhQ91zzz1KSEgwihlv87j77rvt4N9111069thjbfwpU6Zo4cKFiouLM9z3KykpydaBjmZQ6RfyuP7669WxY0etW7fODjzhL730kr2/7LLL1LRpU5u2U6dOevzxx7VkyRJbTo8ePWx7wMyZM215kOTiiy/WL37xC+3evdvW65hjjlHbtm31wQcf2HRdunTRqlWr9Mgjj6h379664YYbbP3cOFFHiEhbly1bZvvjuOOO07fffmvLACkpKcZyxFiS0p5+/frp8ssv15NPPqnPP/9c48eP12mnnWbjRoOVhJCxH6e0Ha6vNv9dS3bNVlJsA0J5ZIFCheTXrM0fqkezfhrS8fzwk32D+eq0FZr04mIVGiLFG5MWCaIVFZebDq9Qckq8jumUpouHHatfnXucyd9TGo1PjDNX43BAGFGI5LBgwQLdf//9ttOHDx9u1eTjjz+2M/Chhx6ycdauXWsHgpkOKQin87nfuHGjJceNN95oCTF06FA74OvXr7fpmO0OzOji4mLbbsqbP3++/d6zZ0+lpqbae8LdIL777ruWfAwk5fCMekDeo48+WhMmTLDh3333na2bA2keeOABpacbE29I8fDDD6tJkyY2DfWGsNQZYrj6oSDz5s2zpPBOdi8oizRMJkA8+oDPOXPmKD8/37YlOTnZhgMmFGlQtQPBmjmGMjWxiX7VfbzSkpoZQdjXKAe/8Z8C5QF9sO5VZRVXmgSHhcu268EXFimnoNQ0sDqRKkylcnNK1LpFA429pJeenzhEUx4Zqpsu76vGjRI9tA2Djoi8osAN6PTp07V582aNGTNG1157rX73u99pwIAB+uabb+xgMxjucvVGaU444QR1797dDgwqcfzxx2vgwIE2DHVy6uPSMGsvuugiO/tvueUWde7c2XYwF+S4+uqrLUlRONQPQMw2bdpYYrZs2dKqFXUl/nnnnWfLJn/KYiBRBYgHCcn3pptu0s0332zD33nnHdte0lAv6uOtH58u3Av3HLV1quvCaOvtt99ur1atWpmuDtl+vPPOO/XLX/7Sxqkp30hUPSWTbs36anSXG03qkDFrxgxFIM4fp8yclfpmywz7nUIKiko16aVF+nFLblRFKisPqqQsqNEjj9PrD5+te286WRcYRerXo6VSjb9U0wyqLejkH3/8UY0aNdLJJ59sP5nN/fv3tyqSmZlp41FXLsqjU84991yNHTtWI0aMsM/p4F//+te68sorbbrPPvvMmiQ60YHBZmb/85//1IMPPmgH9+yzz9Z1112npUuXWtOBqaU+qCNAJajDSSedpEmTJlkinnXWWZZc5J2YWOlWUD5E5MI/WbFihTVjmGuuo446St9//71WrlxpFYM0wH06uHY6cI+qPPHEE/rLX/5iVYayHJhEkIg+c32DwrZu3VppaWnhWNXLiYb9qIb6nJ1xoUYcPUZlxhnHV/LCVNOGfb31ExWU5dmwGV9t0KezNys+io9UXhE0Fffr9usGaNKE03Rq/3Zq1iQ5TDr2s34ekQAdw6zGRHgdTyf9DFY0NGjQwHYaJgPnHNOzadMm25n4CJgYwrwdD7kYEFSDcMh4+umnW//lN7/5jTVBX331lSXM6tWrbRry3LBhgwYNGmR9GXwi/A5HGDdI9AWqhdpBWsqiftSf9jHYEBRzt2vXrv1IfjBQPmb/H//4h83Dm9aNAY48FxNp27ZtNqyu2I9MZJwc10Cju47TsIzRKqkwkmtIBYkc/Mb53pi7TlsLflBpIKhX31ulIuMws9T3go3JsvKQbr6ij8Zf1letmuOHVZZRedmvPwvkQ2djmvABUAU6ApWYMWOGNSU4kTUBp/fVV19Vt27d1LhxY0siOhtHE/OCk4xZcUBlkH6IM27cOJ1xxhl2gJ577jllZGRYE0ta/K327dvb+jHDyfuLL76wqoJKcY+5gYTEQWkwbTjZKCZtYsCdQw+4h1SY5gP5RJEgHqqI4k2cONE6/OQVieXLl1f5lIsWLQqH1g3VjCCFpyWm67Ie/6dRXa6z/kxxeWGYUJWbmkVGlXYUbdDiFbs0f+k2u4fkBTGLiks1amhn3TSmj/GLKs1ZbTugLmBmMwBcmCbU4ve//71VG1Y0EIWBckB5UK0333zT+j0QBv+Ae0wA95hOTBHK4CXTX//6V73wwgt65ZVXrEJg1hgEHH0Ui5XSs88+q7fffrvKXEEYCIb/c8cdd+i2226zhIKsffv2tXVjcFFVTA6K2axZMzVv3twqEJOE+lA3zBE+G5PEW69IQDqnqPQPeaGKlIfp8o4Dz8l/2rRplsSs8Fi5odg1oaZx3KfhHhC5SWIzXdz1RrVO6aipa57R5rxMu23gj/Gr1DroQX34+QblFpQoJcmsvjzgyKR9m1RNMOYtzTjYoEaba+pV22OaaKCudDKrIpa5DCwdiVLgUKMAxHEXYODYSqBzr7jiCuuM09n4Wy+//LIWL16sU045pVqd8WHIE5Ixi1EYTAPAL8Fnw1djcBhQHGXKh+iQ+ocffrB1oG6QjMHjOwRBPXDUAcozZMgQPfroo3rttddsPhAQNWzRokVVOyJBOCTDH0NxXTzXDr5v3bp1PzOHKtJmzDN9gcrj8OMTcqGstUVUMgEKbhSfprMyLtBRad00c+N7WrLza/tmQfdmvdU6vqe+Wfydqdj+4sZBbIXJ9spz+6pb5/RwKJWusHtVpmlG3eL2rQxMO71m9FDIRV3pZHwRTBczF6fVlcFzCISE09mQAfVClSAQJISAkIGBBqTFd0EZnArgHzHo+EH4RWwDQB4UBRPGnhIkwPwxSNSDsllmU58vv/zSOucQ15kqVIntBxTOEYrBP//88204Ksf3M88805KOfLmigTawYqTepPOCPEjH9gFkon20689//rMlHvmz+EC5MNcoLeqJaWRieBE5yRxqJBOgsQlGjbqm91Gbhh2NH3Wxckv3qGVKG+Vsb6zMLdlmhRcmhVEsU4pCZsCSVaj4DvM1dd1sZRXsUX5pjkqDAdOYSluN3xUfk6TU+CZKTUxTi5S2at2gkzqmdlZibLIlF2XXFagSpgalYVYx8wEDx6xj8CEQnU4cADH++Mc/2gF//vnnrfoAOppNQsiCmQDEIS2rOFZWrOLOOeccOzCQibJREhTPbQ24dmDOSMOeGGqGOeMZF6pDGIMJCMPhxiSy3wQJ8JWoB5usNQG1Q81I7yaAAwSgDmyQ4vgThzD6ZtSoUbZs185LLrnEtpWymSi1xQHJBGyh5k9qghl4czl8tyBTeewrxRqWIpuFeQrl7jXr5wIlt9ujOfnrNW91wDQgaPeZMItOcSqVKMYoFEctfkPYJDWMT1XbRhnqkT5Ap7YbrmbJlXsedQHKQ2fjczgiATrkwgsvDH/bN8B0JsqAb4KKYE4cmL3soDMozlQSn110zCB5sq3gTBPmAJKx8cf2AWTy1p97lwcrNkgLScifSUAdvCAuass+FYDEBwOK26dPn/C36iBPVIhyuWcSoHbUiUUCYYC+uOCCC6zfCKm9PueBUM0BjwZIQEG2sHD/bNtdaDqicr8jlLVDoU1rpV1bFCrIVlLzXJUm5ClQZsxKkIqQiDcFKv9wT1h5qNysGAPKLdlrVocbtHDbLL256gk9tOC3Wrprrs27LqB+pHFmiFk4efJke3GPdLszOC9Ih4P82GOP7Zfm6aef1jPPPGNNk0tDR0MGlISjDNJhQj/99FM74/HfavIznKONqSEdFwsFfCxngr2gXpCIy/Z9OIx8uIjPUt777EBw8b1pMGteIgHumSyYTMqmLNJE1i8StSKTF05dco0qoVkqCRj7stks+QrY6jZPfIpNMV6TmdnsW8WY1R/HMVy+8OW+szIkDmd9HCiTlpXj0p1z9cbKyQqUF1Ub+AMB287SF4lm95tVibs458JhZiC9IA3ndxxVzJ49u1oaLudku07Gp2CHHZN2zTXXWAW79957LdHwM8gvcmBpB4PDlgH7PuzMY0ZYhqOi+GrUOxLk480LNcHPwzyRDjWK3DeKdrlnbn/NpfE+98KbhrIgnVfto8Ee9JKgLqBjHnlxke54bI6S/EYyf1huyJRvnsQaY+ZX2+FZ6nzFJlMRE1TLrJ0TXhYsVUFZrga3G6G7Tn7W+FYJVQQ+GJj1LKGd+fCCNjIQbAx6/QBmHGmQ8ppmHgRgEBzIizSQwZ234W/gK+GL0emRfcp3VlJsS3Dvfe4GFtMYjVBeUF98LwhFO8iTlSJEPhgoc82aNXZDtGvXrrVKA1iFYobxyfA5a5rgh0ym599ZpnETZxk/wy9fnvGVsrYrlJ9td8hbDspV53E/Wp9cIfOcNGGyAFcab3RClApDoFKz0oMEqQlp6t9ysC7qer1dRdaSRxa1VTHX3trGB94+cukYWJx6nuFvOZLW1J+1Ka82YxEtn9qkA960hzvNIZNp+ueZunD8J8aBNtJLYWWlUkGugjnZSm2dpd4TVqs0aY9KjL2NzL6qaiYdq8XG8U3V3KwQuzbto14tTtSxTXqpaVLzaukOBNfgurTlUNJ44e1kh8i8osVxiFZubeoUmSdxa1MXUJv8o4F0B0tzyGRalblHZ455125a+o35MIGmhuavIY/fV6qHHz1GGV3KtT1/mwpKc1VSHlCZUR+aEu9PsCTixwrpyS3UPKmNmprPBnGN1MCs6vCnbF61kCXqgqKxJ4OziHMMaFO0jnNhgOMXMHr0aPsZLV5k39SUZ7Ty+I5J4XiHMEyYUzK3+Qm88YH7DlyYA/tebGGwuci+FHGJgxnCF8PU4zCzymQ3G7g47t4hWhgg3IV547hw73NQFW7+AeHg2oHEhUVllkxLVu1UQrxbtpqCzd9AIKjxl/XWg7ecpKKyYvsGQjDEDwlMgcQKO+CxMfGKw/k2lxd1qQ91wWdhTwZHkZffooE8iesFr6rggLM/5BAtHogWXlNc4J6xsmQVyaqN4xWW+zizbJrikEfio48+slsRvI0QDawA2RNib4izPFcO6SiHw2b648QTT7QvtkXDgepdF3jz4d5vOj967x8EvLeUuTFbs5dsi/LqSUgbf8rT/wzsoLYt0qwKsRmZZC4++aEnYRCJ1V5tVSgaaAwNmTp1qv1kl5pXRNhvYunOhiArPJxiDoGnTJliV3Us4XFkWd1xsXrDueRiqc453PTp063DzOsfOO84opzpsVIkP7YAyJOjGVThvffes8pBecSnPsTjLUj2vhhw3hVid5t8Ucavv/7aEhol4dCYrQhUFtXCqaddHFq7dpAv7cKBdm9l0gfs4pMXq0peEOQ5pKJdvD/14Ycf2i0OVo34d7Tl9ddfty/TsZJlP4n9M3bxWdWibiw6WLGy8kRhOaahLM5AqS8+IuWyJUK+dd4acICQ55yRoYYp8cbM7E8EfjiwbXeB7n58rqlE5Yt2dGyN1yESyQtWRMxoiMDrsQw6YXwySBCGowFWYCgY5WIWOdDkTQGW6MxszAQHuexUs/J7//337bkVA8LrspCUOBzyYr5YTbE/xUAyALw3xFuTDpCJjmZF6LYuKJ9XXCAgJppD4blzK/fVcOoJAwwgZpH05M/g84x2OUVwoC08Y6AhG2eH9AUHz7wyAwkhBlsdmEQOql1e1Jk+oM2cHLDxCtmfeuopu38GMK1syrIfRv9QX8A9u//kf8hkAn26tdSgfm1UXFJ9SR1vCDVzzibd++S8qp84/X+ADmIQ2Ae69NJL7QxiOczAM8gcq3BcwODSMXyyC8yZGorAkh/lIh8Glk1OvtOp7FRzhMLeEv4Pg+ZWdO5VX7YYmMEOkBa4XWS+kx/k5A0HTBaqgHJwNsgeFUt9zBTqhGow+BCD+lNeTX1JnakvbeB8zvUFR0L0BWpMX3AojZpAACYAJIIQ3JM3B730C23muAhzijpjYsmDPuWcEROO2uG/gUMmE52SlBirq87vrpSkWCOp+6uL/UmT+Xzlbyt1y0Nfaev2fFtRdx1uePNExlEVBoIBoZPoXD4ZLHwWVIzOxm/BBDGgzFIIRlwkHsJw4n/qqafajUvKID3mB3VhNgP2awjHRJKGcqLB1ZFBAagU5ZKevMgTUDb3vBaC0rC/g0l1+UbrP8aDsnmz4NZbb7XHKpg5wlA26kZf0GZMMeRmr4r2M8H4JA+IwiIGpSMefUM/uj0p6jZs2DBLPhTPvQ0KfpYymSbozEEdNfKMo1Qc4OdA4eAweGGOX6G89v5KXXXnp3r7ozXKyat8G5IOidYphwoIwOylszBpzGBAhzA7edeZYwNOyTlRR4WIQxqAunDuBtF4oR7loH4MCAMOociLg1TeaeJNysGDB9vnpGNwGGzKcmV7wXOccJ6hmsTlyAczgd/hfvWBH4JJw2/Bf8GM0h4+aSPlUQak94L8UE58PUw7ygFI60hIetqAPwWxUDBIg/lFcXiGCacMCMQGLG3Fj8OfIh7PUFD6Bh+RV3UgLEQ8ZAfcAef76Pap+mL+Zu3MKjYzfn9+8ps5Xt/dvC1Pc5dsN9c2bdiSYypdoY7tGlmpPRxgQJFiTATEYDcaBaGDUCmkGCWgA1lVseqBXOw6k4bBwb+hoyAeJGMAISczDycadcBxpSzMGm8VANpA/hCBdMR3bw0AR0rywnyhNCgAeaFImNiRI0fa8iEzpgp15VUW6k/dIDgKQ96UwXdXBvlDUoiBuuLvODJADlQKhSEv+oC6kpbFA4pLmbwWQ1xWm5RB+fQLQNVoMxerSIiIKYfsmETSg0PaGogEyT/8LFNX3z5TeUWlSk7k91rhh2FQBr+X42dNCQmxapgcp6GnddJ94wcpPS3JPv85YLYyqJgH7pktzCQ6FiDPDCidx0ylsymTizQMBiRE+skHFSEtA0RczCLpSE8aOhDyEMYgkY5BZfYzEFxeOEXBXFAv0kEkwsnLzW5XR1eui0P9ISOf5APxvGVQf+pBXPLhOWV5+4Lnro9QSvKmHjxnYjlVogzagmJCGOrCq8moEC8holKoFaYRh90JwmEhEwXjZL/xwQrdNmm2MWUlSjFkiZYte01BQ6oKswIk3d03DNBtYwdY/+rnVIO8AG052H0kIuOByLjR0keGRcvHoaZ4Di5+ZPiB4C3jYOki6xat/MjnrGLZHoHEqBO/3oGgrP6YNPy0C5V19TgsZAIUXhwo09RP1uqeyfOMWctVo4bxNrym7PGz+nZvob+/eJ6apFY/HK3HfxYos1Nit7JEyTDDKF3kputhIxOAODjcs+Zv0QPPLNDshVsVl+BXojFr+/1qNwzeFc9o31izXh+l5umVMl+PIwdOqRzc+HjDvWN2eLzfMMgY4pw1qINefOAs3Tq2v5o3TVZ+ofErisvsDzKJQ134DBSVqU+35lW/XqnHkQXGxHs5RAsDh1WZHBxzs3MDWrZ6l2Z8s0EzZ29S5qZc+wvgUPh/++rVtZleuP9MndCz7q/o1uPIw7+FTA6WVCbrvXkB/bQjXyvXZ2nZ2izt3F2gDq1TNXxwhnp3bWFWA+EE9fivBmQ6PXz/b0fALEezsgq0Iyugti0bqGX6vrcX6/HfDulfmGM9zCqx3tIAAAAASUVORK5CYII="/>
          <p:cNvSpPr>
            <a:spLocks noChangeAspect="1" noChangeArrowheads="1"/>
          </p:cNvSpPr>
          <p:nvPr/>
        </p:nvSpPr>
        <p:spPr bwMode="auto">
          <a:xfrm>
            <a:off x="2365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79539" y="4497157"/>
            <a:ext cx="261800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>
                <a:solidFill>
                  <a:srgbClr val="1E0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절감 효과</a:t>
            </a:r>
            <a:endParaRPr lang="en-US" altLang="ko-KR" sz="1200" b="1">
              <a:solidFill>
                <a:srgbClr val="1E008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1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 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전력절감</a:t>
            </a: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34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 </a:t>
            </a: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MWh/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110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탄소절감</a:t>
            </a: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15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 </a:t>
            </a: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</a:t>
            </a:r>
            <a:r>
              <a:rPr lang="en-US" altLang="ko-KR" sz="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948367" y="3774892"/>
            <a:ext cx="2618002" cy="593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>
                <a:solidFill>
                  <a:srgbClr val="1E0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냉열 사용</a:t>
            </a:r>
            <a:r>
              <a:rPr lang="ko-KR" altLang="en-US" sz="1200">
                <a:solidFill>
                  <a:srgbClr val="1E0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​</a:t>
            </a:r>
            <a:br>
              <a:rPr lang="ko-KR" altLang="en-US" sz="1200">
                <a:solidFill>
                  <a:srgbClr val="1E0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 HVAC, 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냉동 및 냉장 창고</a:t>
            </a:r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78289" y="3787948"/>
            <a:ext cx="2618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>
                <a:solidFill>
                  <a:srgbClr val="1E0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냉열회수설비 및 </a:t>
            </a:r>
            <a:r>
              <a:rPr lang="ko-KR" altLang="en-US" sz="1200" b="1" err="1">
                <a:solidFill>
                  <a:srgbClr val="1E0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열배관</a:t>
            </a:r>
            <a:r>
              <a:rPr lang="ko-KR" altLang="en-US" sz="1200" b="1">
                <a:solidFill>
                  <a:srgbClr val="1E0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투자 </a:t>
            </a:r>
            <a:endParaRPr lang="en-US" altLang="ko-KR" sz="1200" b="1">
              <a:solidFill>
                <a:srgbClr val="1E008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rgbClr val="1E0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투자비 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: 611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90789" y="3774878"/>
            <a:ext cx="280526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>
                <a:solidFill>
                  <a:srgbClr val="1E0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냉열 생산 및 판매</a:t>
            </a:r>
            <a:endParaRPr lang="en-US" altLang="ko-KR" sz="1200" b="1">
              <a:solidFill>
                <a:srgbClr val="1E008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  -  </a:t>
            </a:r>
            <a:r>
              <a:rPr lang="ko-KR" altLang="en-US" sz="110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기화량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: 200ton/h</a:t>
            </a: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     (</a:t>
            </a:r>
            <a:r>
              <a:rPr lang="ko-KR" altLang="en-US" sz="1100" err="1">
                <a:latin typeface="나눔고딕" panose="020D0604000000000000" pitchFamily="50" charset="-127"/>
                <a:ea typeface="나눔고딕" panose="020D0604000000000000" pitchFamily="50" charset="-127"/>
              </a:rPr>
              <a:t>평균기화량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: 1,556ton/h)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12903" y="4579999"/>
            <a:ext cx="261800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>
                <a:solidFill>
                  <a:srgbClr val="1E0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절감 효과</a:t>
            </a:r>
            <a:endParaRPr lang="en-US" altLang="ko-KR" sz="1200" b="1">
              <a:solidFill>
                <a:srgbClr val="1E008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1E0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 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연료절감</a:t>
            </a: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2,994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ton/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110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탄소절감</a:t>
            </a: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8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 </a:t>
            </a: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</a:t>
            </a:r>
            <a:r>
              <a:rPr lang="en-US" altLang="ko-KR" sz="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​</a:t>
            </a:r>
            <a:r>
              <a: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부제목 8"/>
          <p:cNvSpPr txBox="1">
            <a:spLocks/>
          </p:cNvSpPr>
          <p:nvPr/>
        </p:nvSpPr>
        <p:spPr>
          <a:xfrm>
            <a:off x="416793" y="6235207"/>
            <a:ext cx="6036266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2400" b="0" i="0" u="none" strike="noStrike" kern="1200" cap="none" spc="0" normalizeH="0" baseline="0" dirty="0">
                <a:ln>
                  <a:noFill/>
                </a:ln>
                <a:solidFill>
                  <a:srgbClr val="1428A0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defRPr>
            </a:lvl1pPr>
            <a:lvl2pPr marL="609570" marR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2667" b="0" i="0" u="none" strike="noStrike" kern="1200" cap="none" spc="0" normalizeH="0" baseline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defRPr>
            </a:lvl2pPr>
            <a:lvl3pPr marL="1219140" indent="0" algn="ctr" defTabSz="121914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ko-KR" altLang="en-US" sz="2400" b="0" i="0" u="none" strike="noStrike" kern="1200" cap="none" spc="0" normalizeH="0" baseline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defRPr>
            </a:lvl3pPr>
            <a:lvl4pPr marL="1828709" indent="0" algn="ctr" defTabSz="121914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ko-KR" altLang="en-US" sz="2133" b="0" i="0" u="none" strike="noStrike" kern="1200" cap="none" spc="0" normalizeH="0" baseline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Arial"/>
              </a:defRPr>
            </a:lvl4pPr>
            <a:lvl5pPr marL="2438278" indent="0" algn="ctr" defTabSz="121914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ko-KR" altLang="en-US" sz="2133" b="0" i="0" u="none" strike="noStrike" kern="1200" cap="none" spc="0" normalizeH="0" baseline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5pPr>
            <a:lvl6pPr marL="3047848" indent="0" algn="ctr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418" indent="0" algn="ctr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87" indent="0" algn="ctr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557" indent="0" algn="ctr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※</a:t>
            </a:r>
            <a:r>
              <a:rPr lang="en-US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 </a:t>
            </a:r>
            <a:r>
              <a:rPr lang="en-US" altLang="ko-KR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ORV (Open Rack Vaporizer) :  </a:t>
            </a:r>
            <a:r>
              <a: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액화천연가스를 </a:t>
            </a:r>
            <a:r>
              <a:rPr lang="ko-KR" altLang="en-US" sz="80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스프레이되어</a:t>
            </a:r>
            <a:r>
              <a: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분사되는 물</a:t>
            </a:r>
            <a:r>
              <a:rPr lang="en-US" altLang="ko-KR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(</a:t>
            </a:r>
            <a:r>
              <a: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해수</a:t>
            </a:r>
            <a:r>
              <a:rPr lang="en-US" altLang="ko-KR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)</a:t>
            </a:r>
            <a:r>
              <a: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과 </a:t>
            </a:r>
            <a:r>
              <a:rPr lang="ko-KR" altLang="en-US" sz="80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열교환을</a:t>
            </a:r>
            <a:r>
              <a: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 통해 천연가스로 기화시키는 장치</a:t>
            </a:r>
            <a:endParaRPr lang="en-US" altLang="ko-KR" sz="8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부제목 8"/>
          <p:cNvSpPr txBox="1">
            <a:spLocks/>
          </p:cNvSpPr>
          <p:nvPr/>
        </p:nvSpPr>
        <p:spPr>
          <a:xfrm>
            <a:off x="5169627" y="1491404"/>
            <a:ext cx="1689463" cy="306865"/>
          </a:xfrm>
          <a:prstGeom prst="rect">
            <a:avLst/>
          </a:prstGeom>
          <a:noFill/>
        </p:spPr>
        <p:txBody>
          <a:bodyPr lIns="36000" tIns="36000" rIns="36000" bIns="36000" anchor="ctr"/>
          <a:lstStyle>
            <a:lvl1pPr marL="0" marR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2400" b="0" i="0" u="none" strike="noStrike" kern="1200" cap="none" spc="0" normalizeH="0" baseline="0" smtClean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1pPr>
            <a:lvl2pPr marL="540000" marR="0" indent="-304784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ko-KR" altLang="en-US" sz="1800" b="0" i="0" u="none" strike="noStrike" kern="1200" cap="none" spc="0" normalizeH="0" baseline="0" smtClean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2pPr>
            <a:lvl3pPr marL="900000" indent="-304784" algn="l" defTabSz="121914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kumimoji="0" lang="ko-KR" altLang="en-US" sz="1800" b="0" i="0" u="none" strike="noStrike" kern="1200" cap="none" spc="0" normalizeH="0" baseline="0" smtClean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3pPr>
            <a:lvl4pPr marL="1260000" indent="-304784" algn="l" defTabSz="121914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kumimoji="0" lang="ko-KR" altLang="en-US" sz="1800" b="0" i="0" u="none" strike="noStrike" kern="1200" cap="none" spc="0" normalizeH="0" baseline="0" smtClean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4pPr>
            <a:lvl5pPr marL="1620000" indent="-304784" algn="l" defTabSz="121914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kumimoji="0" lang="ko-KR" altLang="en-US" sz="1800" b="0" i="0" u="none" strike="noStrike" kern="1200" cap="none" spc="0" normalizeH="0" baseline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5pPr>
            <a:lvl6pPr marL="3352632" indent="-304784" algn="l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공급</a:t>
            </a:r>
            <a:r>
              <a:rPr lang="en-US" altLang="ko-KR" sz="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 7°C</a:t>
            </a:r>
            <a:endParaRPr lang="en-US" altLang="ko-KR" sz="80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부제목 8"/>
          <p:cNvSpPr txBox="1">
            <a:spLocks/>
          </p:cNvSpPr>
          <p:nvPr/>
        </p:nvSpPr>
        <p:spPr>
          <a:xfrm>
            <a:off x="782686" y="1223100"/>
            <a:ext cx="657365" cy="250817"/>
          </a:xfrm>
          <a:prstGeom prst="rect">
            <a:avLst/>
          </a:prstGeom>
        </p:spPr>
        <p:txBody>
          <a:bodyPr anchor="ctr"/>
          <a:lstStyle>
            <a:lvl1pPr marL="0" marR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2400" b="0" i="0" u="none" strike="noStrike" kern="1200" cap="none" spc="0" normalizeH="0" baseline="0" smtClean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1pPr>
            <a:lvl2pPr marL="540000" marR="0" indent="-304784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ko-KR" altLang="en-US" sz="1800" b="0" i="0" u="none" strike="noStrike" kern="1200" cap="none" spc="0" normalizeH="0" baseline="0" smtClean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2pPr>
            <a:lvl3pPr marL="900000" indent="-304784" algn="l" defTabSz="121914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kumimoji="0" lang="ko-KR" altLang="en-US" sz="1800" b="0" i="0" u="none" strike="noStrike" kern="1200" cap="none" spc="0" normalizeH="0" baseline="0" smtClean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3pPr>
            <a:lvl4pPr marL="1260000" indent="-304784" algn="l" defTabSz="121914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kumimoji="0" lang="ko-KR" altLang="en-US" sz="1800" b="0" i="0" u="none" strike="noStrike" kern="1200" cap="none" spc="0" normalizeH="0" baseline="0" smtClean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4pPr>
            <a:lvl5pPr marL="1620000" indent="-304784" algn="l" defTabSz="121914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kumimoji="0" lang="ko-KR" altLang="en-US" sz="1800" b="0" i="0" u="none" strike="noStrike" kern="1200" cap="none" spc="0" normalizeH="0" baseline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5pPr>
            <a:lvl6pPr marL="3352632" indent="-304784" algn="l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>
                <a:solidFill>
                  <a:schemeClr val="tx1"/>
                </a:solidFill>
                <a:ea typeface="+mj-ea"/>
              </a:rPr>
              <a:t>LNG</a:t>
            </a:r>
          </a:p>
          <a:p>
            <a:pPr algn="ctr"/>
            <a:r>
              <a:rPr lang="en-US" sz="800" b="1">
                <a:solidFill>
                  <a:schemeClr val="accent2">
                    <a:lumMod val="60000"/>
                    <a:lumOff val="40000"/>
                  </a:schemeClr>
                </a:solidFill>
                <a:ea typeface="+mj-ea"/>
              </a:rPr>
              <a:t>(-162</a:t>
            </a:r>
            <a:r>
              <a:rPr lang="en-US" sz="800" b="1">
                <a:solidFill>
                  <a:schemeClr val="accent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</a:rPr>
              <a:t>℃)</a:t>
            </a:r>
            <a:endParaRPr lang="en-US" sz="800" b="1">
              <a:solidFill>
                <a:schemeClr val="accent2">
                  <a:lumMod val="60000"/>
                  <a:lumOff val="40000"/>
                </a:schemeClr>
              </a:solidFill>
              <a:ea typeface="+mj-ea"/>
            </a:endParaRPr>
          </a:p>
        </p:txBody>
      </p:sp>
      <p:sp>
        <p:nvSpPr>
          <p:cNvPr id="47" name="부제목 8"/>
          <p:cNvSpPr txBox="1">
            <a:spLocks/>
          </p:cNvSpPr>
          <p:nvPr/>
        </p:nvSpPr>
        <p:spPr>
          <a:xfrm>
            <a:off x="3787151" y="1119929"/>
            <a:ext cx="510915" cy="250817"/>
          </a:xfrm>
          <a:prstGeom prst="rect">
            <a:avLst/>
          </a:prstGeom>
        </p:spPr>
        <p:txBody>
          <a:bodyPr anchor="ctr"/>
          <a:lstStyle>
            <a:lvl1pPr marL="0" marR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2400" b="0" i="0" u="none" strike="noStrike" kern="1200" cap="none" spc="0" normalizeH="0" baseline="0" smtClean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1pPr>
            <a:lvl2pPr marL="540000" marR="0" indent="-304784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ko-KR" altLang="en-US" sz="1800" b="0" i="0" u="none" strike="noStrike" kern="1200" cap="none" spc="0" normalizeH="0" baseline="0" smtClean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2pPr>
            <a:lvl3pPr marL="900000" indent="-304784" algn="l" defTabSz="121914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kumimoji="0" lang="ko-KR" altLang="en-US" sz="1800" b="0" i="0" u="none" strike="noStrike" kern="1200" cap="none" spc="0" normalizeH="0" baseline="0" smtClean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3pPr>
            <a:lvl4pPr marL="1260000" indent="-304784" algn="l" defTabSz="121914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kumimoji="0" lang="ko-KR" altLang="en-US" sz="1800" b="0" i="0" u="none" strike="noStrike" kern="1200" cap="none" spc="0" normalizeH="0" baseline="0" smtClean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4pPr>
            <a:lvl5pPr marL="1620000" indent="-304784" algn="l" defTabSz="121914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kumimoji="0" lang="ko-KR" altLang="en-US" sz="1800" b="0" i="0" u="none" strike="noStrike" kern="1200" cap="none" spc="0" normalizeH="0" baseline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5pPr>
            <a:lvl6pPr marL="3352632" indent="-304784" algn="l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>
                <a:solidFill>
                  <a:schemeClr val="tx1"/>
                </a:solidFill>
                <a:ea typeface="+mj-ea"/>
              </a:rPr>
              <a:t>NG</a:t>
            </a:r>
          </a:p>
          <a:p>
            <a:pPr algn="ctr"/>
            <a:r>
              <a:rPr lang="en-US" sz="900" b="1">
                <a:solidFill>
                  <a:schemeClr val="accent2">
                    <a:lumMod val="60000"/>
                    <a:lumOff val="40000"/>
                  </a:schemeClr>
                </a:solidFill>
                <a:ea typeface="+mj-ea"/>
              </a:rPr>
              <a:t>(5</a:t>
            </a:r>
            <a:r>
              <a:rPr lang="en-US" sz="900" b="1">
                <a:solidFill>
                  <a:schemeClr val="accent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</a:rPr>
              <a:t>℃)</a:t>
            </a:r>
            <a:endParaRPr lang="en-US" sz="900" b="1">
              <a:solidFill>
                <a:schemeClr val="accent2">
                  <a:lumMod val="60000"/>
                  <a:lumOff val="40000"/>
                </a:schemeClr>
              </a:solidFill>
              <a:ea typeface="+mj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691337" y="4225986"/>
            <a:ext cx="26180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>
                <a:solidFill>
                  <a:srgbClr val="1E0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냉열 중간 판매 수익 기대</a:t>
            </a:r>
            <a:endParaRPr lang="en-US" altLang="ko-KR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  - NPV : 16,906</a:t>
            </a:r>
            <a:r>
              <a:rPr lang="ko-KR" altLang="en-US" sz="110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, IRR : 9.45%</a:t>
            </a: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   *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냉열구매단가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: 10,000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sz="1100" err="1">
                <a:latin typeface="나눔고딕" panose="020D0604000000000000" pitchFamily="50" charset="-127"/>
                <a:ea typeface="나눔고딕" panose="020D0604000000000000" pitchFamily="50" charset="-127"/>
              </a:rPr>
              <a:t>Gcal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가정</a:t>
            </a:r>
            <a:endParaRPr lang="en-US" altLang="ko-KR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   *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냉열판매단가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: 62,490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sz="1100" err="1">
                <a:latin typeface="나눔고딕" panose="020D0604000000000000" pitchFamily="50" charset="-127"/>
                <a:ea typeface="나눔고딕" panose="020D0604000000000000" pitchFamily="50" charset="-127"/>
              </a:rPr>
              <a:t>Gcal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가정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34330" y="5481773"/>
            <a:ext cx="2618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>
                <a:solidFill>
                  <a:srgbClr val="1E0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추진 계획</a:t>
            </a:r>
            <a:r>
              <a:rPr lang="en-US" altLang="ko-KR" sz="1200" b="1">
                <a:solidFill>
                  <a:srgbClr val="1E0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rgbClr val="1E0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냉열단가 산정방식 </a:t>
            </a:r>
            <a:r>
              <a:rPr lang="ko-KR" altLang="en-US" sz="1100" err="1">
                <a:latin typeface="나눔고딕" panose="020D0604000000000000" pitchFamily="50" charset="-127"/>
                <a:ea typeface="나눔고딕" panose="020D0604000000000000" pitchFamily="50" charset="-127"/>
              </a:rPr>
              <a:t>산업부와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 협의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695700" y="5555792"/>
            <a:ext cx="2618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>
                <a:solidFill>
                  <a:srgbClr val="1E0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추진 계획</a:t>
            </a:r>
            <a:r>
              <a:rPr lang="en-US" altLang="ko-KR" sz="1200" b="1">
                <a:solidFill>
                  <a:srgbClr val="1E0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rgbClr val="1E0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냉열사업 타당성 용역 검토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957066" y="5534019"/>
            <a:ext cx="28444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b="1">
                <a:solidFill>
                  <a:srgbClr val="1E0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추진 계획</a:t>
            </a:r>
            <a:r>
              <a:rPr lang="en-US" altLang="ko-KR" sz="1200" b="1">
                <a:solidFill>
                  <a:srgbClr val="1E0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rgbClr val="1E0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- ’24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 6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공장 설계 예정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반영여부 미정</a:t>
            </a:r>
          </a:p>
        </p:txBody>
      </p:sp>
      <p:sp>
        <p:nvSpPr>
          <p:cNvPr id="41" name="모서리가 둥근 직사각형 44">
            <a:extLst>
              <a:ext uri="{FF2B5EF4-FFF2-40B4-BE49-F238E27FC236}">
                <a16:creationId xmlns="" xmlns:a16="http://schemas.microsoft.com/office/drawing/2014/main" id="{A61D65E7-96EF-FEF1-170C-079FBA3CAA92}"/>
              </a:ext>
            </a:extLst>
          </p:cNvPr>
          <p:cNvSpPr/>
          <p:nvPr/>
        </p:nvSpPr>
        <p:spPr>
          <a:xfrm>
            <a:off x="6668457" y="1083532"/>
            <a:ext cx="2696825" cy="2231794"/>
          </a:xfrm>
          <a:prstGeom prst="roundRect">
            <a:avLst>
              <a:gd name="adj" fmla="val 2324"/>
            </a:avLst>
          </a:prstGeom>
          <a:noFill/>
          <a:ln w="25400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직선 화살표 연결선 25">
            <a:extLst>
              <a:ext uri="{FF2B5EF4-FFF2-40B4-BE49-F238E27FC236}">
                <a16:creationId xmlns="" xmlns:a16="http://schemas.microsoft.com/office/drawing/2014/main" id="{4A5713CD-12B9-702C-EC5F-48B1BC9806D0}"/>
              </a:ext>
            </a:extLst>
          </p:cNvPr>
          <p:cNvCxnSpPr>
            <a:cxnSpLocks/>
          </p:cNvCxnSpPr>
          <p:nvPr/>
        </p:nvCxnSpPr>
        <p:spPr>
          <a:xfrm>
            <a:off x="5893535" y="1778772"/>
            <a:ext cx="2177605" cy="241676"/>
          </a:xfrm>
          <a:prstGeom prst="bentConnector3">
            <a:avLst>
              <a:gd name="adj1" fmla="val 100064"/>
            </a:avLst>
          </a:prstGeom>
          <a:noFill/>
          <a:ln w="19939" cap="flat" cmpd="sng" algn="ctr">
            <a:solidFill>
              <a:srgbClr val="2EBFF2"/>
            </a:solidFill>
            <a:prstDash val="solid"/>
            <a:tailEnd type="triangle"/>
          </a:ln>
          <a:effectLst/>
        </p:spPr>
      </p:cxnSp>
      <p:cxnSp>
        <p:nvCxnSpPr>
          <p:cNvPr id="45" name="직선 화살표 연결선 27">
            <a:extLst>
              <a:ext uri="{FF2B5EF4-FFF2-40B4-BE49-F238E27FC236}">
                <a16:creationId xmlns="" xmlns:a16="http://schemas.microsoft.com/office/drawing/2014/main" id="{8FEA0CE0-91C5-B46C-8752-6CCE6B1E29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21583" y="2905895"/>
            <a:ext cx="2270406" cy="204371"/>
          </a:xfrm>
          <a:prstGeom prst="bentConnector3">
            <a:avLst>
              <a:gd name="adj1" fmla="val -125"/>
            </a:avLst>
          </a:prstGeom>
          <a:noFill/>
          <a:ln w="1905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sp>
        <p:nvSpPr>
          <p:cNvPr id="42" name="부제목 8"/>
          <p:cNvSpPr txBox="1">
            <a:spLocks/>
          </p:cNvSpPr>
          <p:nvPr/>
        </p:nvSpPr>
        <p:spPr>
          <a:xfrm>
            <a:off x="5144227" y="2824904"/>
            <a:ext cx="1689463" cy="306865"/>
          </a:xfrm>
          <a:prstGeom prst="rect">
            <a:avLst/>
          </a:prstGeom>
          <a:noFill/>
        </p:spPr>
        <p:txBody>
          <a:bodyPr lIns="36000" tIns="36000" rIns="36000" bIns="36000" anchor="ctr"/>
          <a:lstStyle>
            <a:lvl1pPr marL="0" marR="0" indent="0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ko-KR" altLang="en-US" sz="2400" b="0" i="0" u="none" strike="noStrike" kern="1200" cap="none" spc="0" normalizeH="0" baseline="0" smtClean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1pPr>
            <a:lvl2pPr marL="540000" marR="0" indent="-304784" algn="l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ko-KR" altLang="en-US" sz="1800" b="0" i="0" u="none" strike="noStrike" kern="1200" cap="none" spc="0" normalizeH="0" baseline="0" smtClean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2pPr>
            <a:lvl3pPr marL="900000" indent="-304784" algn="l" defTabSz="121914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kumimoji="0" lang="ko-KR" altLang="en-US" sz="1800" b="0" i="0" u="none" strike="noStrike" kern="1200" cap="none" spc="0" normalizeH="0" baseline="0" smtClean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3pPr>
            <a:lvl4pPr marL="1260000" indent="-304784" algn="l" defTabSz="121914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kumimoji="0" lang="ko-KR" altLang="en-US" sz="1800" b="0" i="0" u="none" strike="noStrike" kern="1200" cap="none" spc="0" normalizeH="0" baseline="0" smtClean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4pPr>
            <a:lvl5pPr marL="1620000" indent="-304784" algn="l" defTabSz="121914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kumimoji="0" lang="ko-KR" altLang="en-US" sz="1800" b="0" i="0" u="none" strike="noStrike" kern="1200" cap="none" spc="0" normalizeH="0" baseline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  <a:sym typeface="Arial"/>
              </a:defRPr>
            </a:lvl5pPr>
            <a:lvl6pPr marL="3352632" indent="-304784" algn="l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40" rtl="0" eaLnBrk="1" latinLnBrk="1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회수</a:t>
            </a:r>
            <a:r>
              <a:rPr lang="en-US" altLang="ko-KR" sz="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: 12 °C</a:t>
            </a:r>
            <a:endParaRPr lang="en-US" altLang="ko-KR" sz="80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704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7759558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lvl="0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14. [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환경변화 대응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] - </a:t>
            </a:r>
            <a:r>
              <a:rPr kumimoji="0" lang="ko-KR" alt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전기차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충전 사업  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37451E3-A94D-E151-4E76-8FD034808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59" y="1511939"/>
            <a:ext cx="8752984" cy="1382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HY헤드라인M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7E55F84-44BE-C74E-947B-0BED245AA0B6}"/>
              </a:ext>
            </a:extLst>
          </p:cNvPr>
          <p:cNvSpPr/>
          <p:nvPr/>
        </p:nvSpPr>
        <p:spPr>
          <a:xfrm>
            <a:off x="5124111" y="3732224"/>
            <a:ext cx="116302" cy="329387"/>
          </a:xfrm>
          <a:prstGeom prst="rect">
            <a:avLst/>
          </a:prstGeom>
          <a:solidFill>
            <a:srgbClr val="0D6E6E"/>
          </a:solidFill>
          <a:ln w="12700" algn="ctr">
            <a:noFill/>
            <a:miter lim="800000"/>
            <a:headEnd/>
            <a:tailEnd/>
          </a:ln>
          <a:effectLst/>
        </p:spPr>
        <p:txBody>
          <a:bodyPr vert="horz" lIns="72000" r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433F26B3-A50F-867A-82A6-78374811D7D0}"/>
              </a:ext>
            </a:extLst>
          </p:cNvPr>
          <p:cNvCxnSpPr>
            <a:cxnSpLocks/>
          </p:cNvCxnSpPr>
          <p:nvPr/>
        </p:nvCxnSpPr>
        <p:spPr>
          <a:xfrm>
            <a:off x="5126072" y="4057838"/>
            <a:ext cx="2515513" cy="0"/>
          </a:xfrm>
          <a:prstGeom prst="line">
            <a:avLst/>
          </a:prstGeom>
          <a:ln w="12700">
            <a:solidFill>
              <a:srgbClr val="0D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75D3E2E9-1B2D-7991-D86C-F2871B92383B}"/>
              </a:ext>
            </a:extLst>
          </p:cNvPr>
          <p:cNvSpPr/>
          <p:nvPr/>
        </p:nvSpPr>
        <p:spPr>
          <a:xfrm>
            <a:off x="5215070" y="3727670"/>
            <a:ext cx="1293944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24</a:t>
            </a:r>
            <a:r>
              <a:rPr kumimoji="0" lang="ko-KR" altLang="en-US" sz="14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년 추진계획</a:t>
            </a:r>
          </a:p>
        </p:txBody>
      </p:sp>
      <p:sp>
        <p:nvSpPr>
          <p:cNvPr id="16" name="Rectangle: Rounded Corners 2">
            <a:extLst>
              <a:ext uri="{FF2B5EF4-FFF2-40B4-BE49-F238E27FC236}">
                <a16:creationId xmlns="" xmlns:a16="http://schemas.microsoft.com/office/drawing/2014/main" id="{B4E2C89A-E2EE-CFCB-2696-509FB4A86EED}"/>
              </a:ext>
            </a:extLst>
          </p:cNvPr>
          <p:cNvSpPr/>
          <p:nvPr/>
        </p:nvSpPr>
        <p:spPr>
          <a:xfrm>
            <a:off x="5220842" y="4257315"/>
            <a:ext cx="4321336" cy="1107215"/>
          </a:xfrm>
          <a:prstGeom prst="round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지자체 관련기관 충전기 설치영업 중점추진</a:t>
            </a: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국가 보조금 연계사업 추진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무공해차 전환 브랜드사업 등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 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*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충전기 설치목표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완〮급속 충전기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30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직사각형 43">
            <a:extLst>
              <a:ext uri="{FF2B5EF4-FFF2-40B4-BE49-F238E27FC236}">
                <a16:creationId xmlns="" xmlns:a16="http://schemas.microsoft.com/office/drawing/2014/main" id="{32569244-0630-C322-0517-9FF6F6904D80}"/>
              </a:ext>
            </a:extLst>
          </p:cNvPr>
          <p:cNvSpPr/>
          <p:nvPr/>
        </p:nvSpPr>
        <p:spPr>
          <a:xfrm>
            <a:off x="487662" y="830517"/>
            <a:ext cx="116302" cy="329387"/>
          </a:xfrm>
          <a:prstGeom prst="rect">
            <a:avLst/>
          </a:prstGeom>
          <a:solidFill>
            <a:srgbClr val="0D6E6E"/>
          </a:solidFill>
          <a:ln w="12700" algn="ctr">
            <a:noFill/>
            <a:miter lim="800000"/>
            <a:headEnd/>
            <a:tailEnd/>
          </a:ln>
          <a:effectLst/>
        </p:spPr>
        <p:txBody>
          <a:bodyPr vert="horz" lIns="72000" r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18" name="직선 연결선 45">
            <a:extLst>
              <a:ext uri="{FF2B5EF4-FFF2-40B4-BE49-F238E27FC236}">
                <a16:creationId xmlns="" xmlns:a16="http://schemas.microsoft.com/office/drawing/2014/main" id="{F7143E8D-BC51-E26D-73CD-C7C5776DBD73}"/>
              </a:ext>
            </a:extLst>
          </p:cNvPr>
          <p:cNvCxnSpPr>
            <a:cxnSpLocks/>
          </p:cNvCxnSpPr>
          <p:nvPr/>
        </p:nvCxnSpPr>
        <p:spPr>
          <a:xfrm>
            <a:off x="514014" y="1152707"/>
            <a:ext cx="2161699" cy="0"/>
          </a:xfrm>
          <a:prstGeom prst="line">
            <a:avLst/>
          </a:prstGeom>
          <a:ln w="12700">
            <a:solidFill>
              <a:srgbClr val="0D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46">
            <a:extLst>
              <a:ext uri="{FF2B5EF4-FFF2-40B4-BE49-F238E27FC236}">
                <a16:creationId xmlns="" xmlns:a16="http://schemas.microsoft.com/office/drawing/2014/main" id="{37839681-832F-56C6-D505-FD1257052A3F}"/>
              </a:ext>
            </a:extLst>
          </p:cNvPr>
          <p:cNvSpPr/>
          <p:nvPr/>
        </p:nvSpPr>
        <p:spPr>
          <a:xfrm>
            <a:off x="609045" y="832623"/>
            <a:ext cx="2172370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충전기설치 시장현황</a:t>
            </a:r>
            <a:endParaRPr kumimoji="0" lang="ko-KR" altLang="en-US" sz="14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="" xmlns:a16="http://schemas.microsoft.com/office/drawing/2014/main" id="{06D47362-25E9-06F5-59BF-3E101AC89AF1}"/>
              </a:ext>
            </a:extLst>
          </p:cNvPr>
          <p:cNvGraphicFramePr>
            <a:graphicFrameLocks noGrp="1"/>
          </p:cNvGraphicFramePr>
          <p:nvPr/>
        </p:nvGraphicFramePr>
        <p:xfrm>
          <a:off x="488515" y="1381768"/>
          <a:ext cx="409870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262">
                  <a:extLst>
                    <a:ext uri="{9D8B030D-6E8A-4147-A177-3AD203B41FA5}">
                      <a16:colId xmlns="" xmlns:a16="http://schemas.microsoft.com/office/drawing/2014/main" val="4239629731"/>
                    </a:ext>
                  </a:extLst>
                </a:gridCol>
                <a:gridCol w="1290465">
                  <a:extLst>
                    <a:ext uri="{9D8B030D-6E8A-4147-A177-3AD203B41FA5}">
                      <a16:colId xmlns="" xmlns:a16="http://schemas.microsoft.com/office/drawing/2014/main" val="387751789"/>
                    </a:ext>
                  </a:extLst>
                </a:gridCol>
                <a:gridCol w="1573975">
                  <a:extLst>
                    <a:ext uri="{9D8B030D-6E8A-4147-A177-3AD203B41FA5}">
                      <a16:colId xmlns="" xmlns:a16="http://schemas.microsoft.com/office/drawing/2014/main" val="28154121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대상시설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설치기한</a:t>
                      </a:r>
                      <a:endParaRPr lang="ko-KR" altLang="en-US" sz="1200" b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7681962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공공건물 및 </a:t>
                      </a:r>
                      <a:endParaRPr lang="en-US" altLang="ko-KR" sz="1200" kern="0" spc="0">
                        <a:solidFill>
                          <a:srgbClr val="000000"/>
                        </a:solidFill>
                        <a:effectLst/>
                        <a:latin typeface="휴먼고딕"/>
                        <a:ea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공중이용시설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공공기축시설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2023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월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28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03982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기타 기축시설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2024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월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28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1881377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100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세대이상 아파트 및 기숙사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2025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월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28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9378963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지방자치단체 설치 주차장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2023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월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28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3181457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6468EBF-79DC-1E54-CE0C-75DC35843AA5}"/>
              </a:ext>
            </a:extLst>
          </p:cNvPr>
          <p:cNvSpPr txBox="1"/>
          <p:nvPr/>
        </p:nvSpPr>
        <p:spPr>
          <a:xfrm>
            <a:off x="305671" y="3561839"/>
            <a:ext cx="30262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3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완속충전기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(100</a:t>
            </a: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세대이상 아파트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BEE1C63-43FC-B758-518D-BA3C5D9A467F}"/>
              </a:ext>
            </a:extLst>
          </p:cNvPr>
          <p:cNvSpPr txBox="1"/>
          <p:nvPr/>
        </p:nvSpPr>
        <p:spPr>
          <a:xfrm>
            <a:off x="464697" y="3854227"/>
            <a:ext cx="4442237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남동구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연수구 충전기보급율 표본조사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약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85%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 * </a:t>
            </a:r>
            <a:r>
              <a:rPr kumimoji="0" lang="ko-KR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무공해누리집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등록기준으로 실제보급율과 차이 있음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충전기 설치여건이 좋은 시설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경제성확보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은 기설치됨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보조금 없이 자체투자 경제성 확보 어려움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087A0E38-F1C2-CAD9-D3F2-059A3ADA1733}"/>
              </a:ext>
            </a:extLst>
          </p:cNvPr>
          <p:cNvSpPr txBox="1"/>
          <p:nvPr/>
        </p:nvSpPr>
        <p:spPr>
          <a:xfrm>
            <a:off x="305671" y="5048959"/>
            <a:ext cx="38283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급속충전기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공공건물 및 공중이용시설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250F01C-3EDE-8282-51AC-E3EE966B579E}"/>
              </a:ext>
            </a:extLst>
          </p:cNvPr>
          <p:cNvSpPr txBox="1"/>
          <p:nvPr/>
        </p:nvSpPr>
        <p:spPr>
          <a:xfrm>
            <a:off x="464697" y="5341347"/>
            <a:ext cx="4442237" cy="866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설치유예기간 근접에 따라 설치의무시설 설치 중 또는 설치완료됨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  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 * 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무공해차 전화 브랜드사업 연계 추진중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의무설치 시설 외에 주차장을 중점으로 영업추진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* 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공원주차장 또는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50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면 미만의 소규모 공영주차장 등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="" xmlns:a16="http://schemas.microsoft.com/office/drawing/2014/main" id="{0B6E265B-E5CA-DF6A-58D4-54214811969A}"/>
              </a:ext>
            </a:extLst>
          </p:cNvPr>
          <p:cNvGraphicFramePr>
            <a:graphicFrameLocks noGrp="1"/>
          </p:cNvGraphicFramePr>
          <p:nvPr/>
        </p:nvGraphicFramePr>
        <p:xfrm>
          <a:off x="5131844" y="1381768"/>
          <a:ext cx="4281543" cy="1263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649">
                  <a:extLst>
                    <a:ext uri="{9D8B030D-6E8A-4147-A177-3AD203B41FA5}">
                      <a16:colId xmlns="" xmlns:a16="http://schemas.microsoft.com/office/drawing/2014/main" val="3116938757"/>
                    </a:ext>
                  </a:extLst>
                </a:gridCol>
                <a:gridCol w="611649">
                  <a:extLst>
                    <a:ext uri="{9D8B030D-6E8A-4147-A177-3AD203B41FA5}">
                      <a16:colId xmlns="" xmlns:a16="http://schemas.microsoft.com/office/drawing/2014/main" val="2241020487"/>
                    </a:ext>
                  </a:extLst>
                </a:gridCol>
                <a:gridCol w="611649">
                  <a:extLst>
                    <a:ext uri="{9D8B030D-6E8A-4147-A177-3AD203B41FA5}">
                      <a16:colId xmlns="" xmlns:a16="http://schemas.microsoft.com/office/drawing/2014/main" val="162615626"/>
                    </a:ext>
                  </a:extLst>
                </a:gridCol>
                <a:gridCol w="611649">
                  <a:extLst>
                    <a:ext uri="{9D8B030D-6E8A-4147-A177-3AD203B41FA5}">
                      <a16:colId xmlns="" xmlns:a16="http://schemas.microsoft.com/office/drawing/2014/main" val="2025790086"/>
                    </a:ext>
                  </a:extLst>
                </a:gridCol>
                <a:gridCol w="611649">
                  <a:extLst>
                    <a:ext uri="{9D8B030D-6E8A-4147-A177-3AD203B41FA5}">
                      <a16:colId xmlns="" xmlns:a16="http://schemas.microsoft.com/office/drawing/2014/main" val="4098272106"/>
                    </a:ext>
                  </a:extLst>
                </a:gridCol>
                <a:gridCol w="611649">
                  <a:extLst>
                    <a:ext uri="{9D8B030D-6E8A-4147-A177-3AD203B41FA5}">
                      <a16:colId xmlns="" xmlns:a16="http://schemas.microsoft.com/office/drawing/2014/main" val="809543252"/>
                    </a:ext>
                  </a:extLst>
                </a:gridCol>
                <a:gridCol w="611649">
                  <a:extLst>
                    <a:ext uri="{9D8B030D-6E8A-4147-A177-3AD203B41FA5}">
                      <a16:colId xmlns="" xmlns:a16="http://schemas.microsoft.com/office/drawing/2014/main" val="3444449012"/>
                    </a:ext>
                  </a:extLst>
                </a:gridCol>
              </a:tblGrid>
              <a:tr h="315823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구  분 </a:t>
                      </a:r>
                      <a:endParaRPr lang="ko-KR" altLang="en-US" sz="1100" b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2022</a:t>
                      </a: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년</a:t>
                      </a:r>
                      <a:endParaRPr lang="ko-KR" altLang="en-US" sz="1100" b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2023</a:t>
                      </a: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년</a:t>
                      </a:r>
                      <a:endParaRPr lang="ko-KR" altLang="en-US" sz="1100" b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누계</a:t>
                      </a:r>
                      <a:endParaRPr lang="ko-KR" altLang="en-US" sz="1100" b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80245340"/>
                  </a:ext>
                </a:extLst>
              </a:tr>
              <a:tr h="3158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완속</a:t>
                      </a:r>
                      <a:endParaRPr lang="ko-KR" altLang="en-US" sz="1100" b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급속</a:t>
                      </a:r>
                      <a:endParaRPr lang="ko-KR" altLang="en-US" sz="1100" b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완속</a:t>
                      </a:r>
                      <a:endParaRPr lang="ko-KR" altLang="en-US" sz="1100" b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급속</a:t>
                      </a:r>
                      <a:endParaRPr lang="ko-KR" altLang="en-US" sz="1100" b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완속</a:t>
                      </a:r>
                      <a:endParaRPr lang="ko-KR" altLang="en-US" sz="1100" b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급속</a:t>
                      </a:r>
                      <a:endParaRPr lang="ko-KR" altLang="en-US" sz="1100" b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7040374"/>
                  </a:ext>
                </a:extLst>
              </a:tr>
              <a:tr h="31582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충전기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79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29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4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108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4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27760158"/>
                  </a:ext>
                </a:extLst>
              </a:tr>
              <a:tr h="31582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개소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6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2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4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 panose="02010504000101010101" pitchFamily="2" charset="-127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4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40167942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31620956-534F-CDBB-6A27-E1DC96D018BA}"/>
              </a:ext>
            </a:extLst>
          </p:cNvPr>
          <p:cNvSpPr/>
          <p:nvPr/>
        </p:nvSpPr>
        <p:spPr>
          <a:xfrm>
            <a:off x="5129883" y="856681"/>
            <a:ext cx="116302" cy="329387"/>
          </a:xfrm>
          <a:prstGeom prst="rect">
            <a:avLst/>
          </a:prstGeom>
          <a:solidFill>
            <a:srgbClr val="0D6E6E"/>
          </a:solidFill>
          <a:ln w="12700" algn="ctr">
            <a:noFill/>
            <a:miter lim="800000"/>
            <a:headEnd/>
            <a:tailEnd/>
          </a:ln>
          <a:effectLst/>
        </p:spPr>
        <p:txBody>
          <a:bodyPr vert="horz" lIns="72000" r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B424356B-084D-2DFC-6357-E9BD37C89513}"/>
              </a:ext>
            </a:extLst>
          </p:cNvPr>
          <p:cNvCxnSpPr/>
          <p:nvPr/>
        </p:nvCxnSpPr>
        <p:spPr>
          <a:xfrm>
            <a:off x="5131844" y="1173059"/>
            <a:ext cx="2515513" cy="0"/>
          </a:xfrm>
          <a:prstGeom prst="line">
            <a:avLst/>
          </a:prstGeom>
          <a:ln w="12700">
            <a:solidFill>
              <a:srgbClr val="0D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6B9B90D3-3E25-2E3A-C726-C5A2559B8B91}"/>
              </a:ext>
            </a:extLst>
          </p:cNvPr>
          <p:cNvSpPr/>
          <p:nvPr/>
        </p:nvSpPr>
        <p:spPr>
          <a:xfrm>
            <a:off x="5220842" y="852127"/>
            <a:ext cx="1293944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23</a:t>
            </a:r>
            <a:r>
              <a:rPr kumimoji="0" lang="ko-KR" altLang="en-US" sz="14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년 누계실적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9A0F1538-CA3F-F323-265E-6A62C2276693}"/>
              </a:ext>
            </a:extLst>
          </p:cNvPr>
          <p:cNvSpPr txBox="1"/>
          <p:nvPr/>
        </p:nvSpPr>
        <p:spPr>
          <a:xfrm>
            <a:off x="4790111" y="2634663"/>
            <a:ext cx="4690708" cy="518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5130" marR="0" lvl="0" indent="-113030" algn="l" defTabSz="914400" rtl="0" eaLnBrk="1" fontAlgn="base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*</a:t>
            </a:r>
            <a:r>
              <a:rPr kumimoji="0" lang="ko-KR" altLang="en-US" sz="1050" b="0" i="0" u="none" strike="noStrike" kern="1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완속</a:t>
            </a:r>
            <a:r>
              <a:rPr kumimoji="0" lang="ko-KR" altLang="en-US" sz="105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1050" b="0" i="0" u="none" strike="noStrike" kern="1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인천아라초등학교</a:t>
            </a:r>
            <a:r>
              <a:rPr kumimoji="0" lang="ko-KR" altLang="en-US" sz="105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r>
              <a:rPr kumimoji="0" lang="ko-KR" altLang="en-US" sz="105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</a:t>
            </a:r>
            <a:r>
              <a:rPr kumimoji="0" lang="en-US" altLang="ko-KR" sz="105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05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운영</a:t>
            </a:r>
            <a:r>
              <a:rPr kumimoji="0" lang="en-US" altLang="ko-KR" sz="105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), </a:t>
            </a:r>
            <a:r>
              <a:rPr kumimoji="0" lang="ko-KR" altLang="en-US" sz="105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인천글로벌캠퍼스 </a:t>
            </a:r>
            <a:r>
              <a:rPr kumimoji="0" lang="en-US" altLang="ko-KR" sz="105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27</a:t>
            </a:r>
            <a:r>
              <a:rPr kumimoji="0" lang="ko-KR" altLang="en-US" sz="105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</a:t>
            </a:r>
            <a:r>
              <a:rPr kumimoji="0" lang="en-US" altLang="ko-KR" sz="105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050" b="0" i="0" u="none" strike="noStrike" kern="1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설치준비중</a:t>
            </a:r>
            <a:r>
              <a:rPr kumimoji="0" lang="en-US" altLang="ko-KR" sz="105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바탕" panose="02030600000101010101" pitchFamily="18" charset="-127"/>
              <a:ea typeface="HY헤드라인M"/>
              <a:cs typeface="+mn-cs"/>
            </a:endParaRPr>
          </a:p>
          <a:p>
            <a:pPr marL="402590" marR="0" lvl="0" indent="-111760" algn="l" defTabSz="914400" rtl="0" eaLnBrk="1" fontAlgn="base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*급속 </a:t>
            </a:r>
            <a:r>
              <a:rPr kumimoji="0" lang="en-US" altLang="ko-KR" sz="105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105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송도국제도시 공원 </a:t>
            </a:r>
            <a:r>
              <a:rPr kumimoji="0" lang="en-US" altLang="ko-KR" sz="105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</a:t>
            </a:r>
            <a:r>
              <a:rPr kumimoji="0" lang="ko-KR" altLang="en-US" sz="105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개소 충전기설치</a:t>
            </a:r>
            <a:r>
              <a:rPr kumimoji="0" lang="en-US" altLang="ko-KR" sz="105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(100kW, 2CH, </a:t>
            </a:r>
            <a:r>
              <a:rPr kumimoji="0" lang="ko-KR" altLang="en-US" sz="1050" b="0" i="0" u="none" strike="noStrike" kern="1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설치중</a:t>
            </a:r>
            <a:r>
              <a:rPr kumimoji="0" lang="en-US" altLang="ko-KR" sz="105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))</a:t>
            </a:r>
            <a:endParaRPr kumimoji="0" lang="ko-KR" alt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바탕" panose="02030600000101010101" pitchFamily="18" charset="-127"/>
              <a:ea typeface="HY헤드라인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9231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CC1BDCC1-0CE2-4038-8D34-607C958DE7A8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경영 성과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14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24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년 목표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인천종합에너지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="" xmlns:a16="http://schemas.microsoft.com/office/drawing/2014/main" id="{0234BB7E-8728-4804-8710-F3750E950757}"/>
              </a:ext>
            </a:extLst>
          </p:cNvPr>
          <p:cNvSpPr txBox="1">
            <a:spLocks/>
          </p:cNvSpPr>
          <p:nvPr/>
        </p:nvSpPr>
        <p:spPr bwMode="auto">
          <a:xfrm>
            <a:off x="5678538" y="1040538"/>
            <a:ext cx="4390827" cy="502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가스단가 및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SMP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 효과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+28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외부수열 단가 효과 포함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소매 판매 및 단가 효과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+163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100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도매 판매 및 기타 효과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1000" b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003C766-A843-4327-AD32-BDF588A1BAE1}"/>
              </a:ext>
            </a:extLst>
          </p:cNvPr>
          <p:cNvSpPr txBox="1"/>
          <p:nvPr/>
        </p:nvSpPr>
        <p:spPr>
          <a:xfrm>
            <a:off x="501156" y="6302806"/>
            <a:ext cx="2880320" cy="29484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*)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물량가중평균 단가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D212644-B751-402D-A329-7C2EA25994CE}"/>
              </a:ext>
            </a:extLst>
          </p:cNvPr>
          <p:cNvSpPr txBox="1"/>
          <p:nvPr/>
        </p:nvSpPr>
        <p:spPr>
          <a:xfrm>
            <a:off x="5679004" y="764702"/>
            <a:ext cx="2952328" cy="275836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marL="171450" indent="-171450" fontAlgn="ctr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1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목표 대비 차이 분석</a:t>
            </a:r>
            <a:endParaRPr lang="en-US" altLang="ko-KR" sz="11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="" xmlns:a16="http://schemas.microsoft.com/office/drawing/2014/main" id="{C107217C-887B-4D53-B329-4BD2F332C80E}"/>
              </a:ext>
            </a:extLst>
          </p:cNvPr>
          <p:cNvGraphicFramePr>
            <a:graphicFrameLocks noGrp="1"/>
          </p:cNvGraphicFramePr>
          <p:nvPr/>
        </p:nvGraphicFramePr>
        <p:xfrm>
          <a:off x="488950" y="764703"/>
          <a:ext cx="4895850" cy="5538100"/>
        </p:xfrm>
        <a:graphic>
          <a:graphicData uri="http://schemas.openxmlformats.org/drawingml/2006/table">
            <a:tbl>
              <a:tblPr/>
              <a:tblGrid>
                <a:gridCol w="18529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58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790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790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7901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939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단위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: </a:t>
                      </a:r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억원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23</a:t>
                      </a: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년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추정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/>
                      </a:r>
                      <a:b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</a:br>
                      <a:r>
                        <a:rPr lang="en-US" altLang="ko-KR" sz="9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(A)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24</a:t>
                      </a: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년 목표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/>
                      </a:r>
                      <a:b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</a:br>
                      <a:r>
                        <a:rPr lang="en-US" altLang="ko-KR" sz="9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(B)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차이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/>
                      </a:r>
                      <a:b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</a:br>
                      <a:r>
                        <a:rPr lang="en-US" altLang="ko-KR" sz="9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(B-A)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45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1322">
                <a:tc>
                  <a:txBody>
                    <a:bodyPr/>
                    <a:lstStyle/>
                    <a:p>
                      <a:pPr algn="l" fontAlgn="ctr"/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매출액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3,035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2,661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374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   </a:t>
                      </a:r>
                      <a:r>
                        <a:rPr lang="ko-KR" altLang="en-US" sz="1000" u="none" strike="noStrike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열매출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r" defTabSz="914400" rtl="0" eaLnBrk="1" fontAlgn="ctr" latinLnBrk="1" hangingPunct="1">
                        <a:buNone/>
                      </a:pPr>
                      <a:r>
                        <a:rPr lang="en-US" altLang="ko-KR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1,063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1,285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222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   전기매출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r" defTabSz="914400" rtl="0" eaLnBrk="1" fontAlgn="ctr" latinLnBrk="1" hangingPunct="1">
                        <a:buNone/>
                      </a:pPr>
                      <a:r>
                        <a:rPr lang="en-US" altLang="ko-KR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1,870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1,282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588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   기타매출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r" defTabSz="914400" rtl="0" eaLnBrk="1" fontAlgn="ctr" latinLnBrk="1" hangingPunct="1">
                        <a:buNone/>
                      </a:pPr>
                      <a:r>
                        <a:rPr lang="en-US" altLang="ko-KR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102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94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8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공헌이익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754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938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184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OPEX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212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268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marL="0" marR="0" lvl="0" indent="0" algn="l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배출권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 수익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비용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16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23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감가상각비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205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200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영업이익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353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493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140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순금융비용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73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102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29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영업외손익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14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11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법인세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54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86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31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세후이익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240</a:t>
                      </a:r>
                    </a:p>
                  </a:txBody>
                  <a:tcPr marL="36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307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67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63151"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29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지역열판매량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, 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천</a:t>
                      </a:r>
                      <a:r>
                        <a:rPr lang="en-US" altLang="ko-K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Gcal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875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997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122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도매열판매량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천</a:t>
                      </a:r>
                      <a:r>
                        <a:rPr 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Gcal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179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154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25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외부수열량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천</a:t>
                      </a:r>
                      <a:r>
                        <a:rPr lang="en-US" altLang="ko-K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Gcal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457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545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88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전기판매량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MWh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817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759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58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LNG,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천원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톤 </a:t>
                      </a:r>
                      <a:r>
                        <a:rPr lang="en-US" altLang="ko-KR" sz="9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*)</a:t>
                      </a:r>
                      <a:endParaRPr lang="ko-KR" altLang="en-US" sz="900" b="0" i="0" u="none" strike="noStrike" baseline="3000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1,491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1,128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363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076461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SMP,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원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/</a:t>
                      </a:r>
                      <a:r>
                        <a:rPr lang="en-US" altLang="ko-KR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KWh</a:t>
                      </a:r>
                      <a:r>
                        <a:rPr lang="en-US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sz="9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*)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179.2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135.6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44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소매 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열요금</a:t>
                      </a:r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원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/</a:t>
                      </a:r>
                      <a:r>
                        <a:rPr lang="en-US" altLang="ko-KR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Gcal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9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*)</a:t>
                      </a:r>
                      <a:endParaRPr lang="en-US" sz="900" b="0" i="0" u="none" strike="noStrike" baseline="3000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104,690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116,220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11,530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="" xmlns:a16="http://schemas.microsoft.com/office/drawing/2014/main" id="{40300F29-DDA7-4143-A62F-330D1ADBE994}"/>
              </a:ext>
            </a:extLst>
          </p:cNvPr>
          <p:cNvGraphicFramePr>
            <a:graphicFrameLocks noGrp="1"/>
          </p:cNvGraphicFramePr>
          <p:nvPr/>
        </p:nvGraphicFramePr>
        <p:xfrm>
          <a:off x="5856339" y="1920240"/>
          <a:ext cx="3428063" cy="1676401"/>
        </p:xfrm>
        <a:graphic>
          <a:graphicData uri="http://schemas.openxmlformats.org/drawingml/2006/table">
            <a:tbl>
              <a:tblPr/>
              <a:tblGrid>
                <a:gridCol w="574373">
                  <a:extLst>
                    <a:ext uri="{9D8B030D-6E8A-4147-A177-3AD203B41FA5}">
                      <a16:colId xmlns="" xmlns:a16="http://schemas.microsoft.com/office/drawing/2014/main" val="3970442757"/>
                    </a:ext>
                  </a:extLst>
                </a:gridCol>
                <a:gridCol w="744441">
                  <a:extLst>
                    <a:ext uri="{9D8B030D-6E8A-4147-A177-3AD203B41FA5}">
                      <a16:colId xmlns="" xmlns:a16="http://schemas.microsoft.com/office/drawing/2014/main" val="4289057844"/>
                    </a:ext>
                  </a:extLst>
                </a:gridCol>
                <a:gridCol w="703083">
                  <a:extLst>
                    <a:ext uri="{9D8B030D-6E8A-4147-A177-3AD203B41FA5}">
                      <a16:colId xmlns="" xmlns:a16="http://schemas.microsoft.com/office/drawing/2014/main" val="2481562111"/>
                    </a:ext>
                  </a:extLst>
                </a:gridCol>
                <a:gridCol w="703083">
                  <a:extLst>
                    <a:ext uri="{9D8B030D-6E8A-4147-A177-3AD203B41FA5}">
                      <a16:colId xmlns="" xmlns:a16="http://schemas.microsoft.com/office/drawing/2014/main" val="1186306130"/>
                    </a:ext>
                  </a:extLst>
                </a:gridCol>
                <a:gridCol w="703083">
                  <a:extLst>
                    <a:ext uri="{9D8B030D-6E8A-4147-A177-3AD203B41FA5}">
                      <a16:colId xmlns="" xmlns:a16="http://schemas.microsoft.com/office/drawing/2014/main" val="3839760886"/>
                    </a:ext>
                  </a:extLst>
                </a:gridCol>
              </a:tblGrid>
              <a:tr h="24117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단위 </a:t>
                      </a:r>
                      <a:r>
                        <a:rPr lang="en-US" altLang="ko-KR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억원</a:t>
                      </a:r>
                      <a:r>
                        <a:rPr lang="en-US" altLang="ko-KR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)</a:t>
                      </a:r>
                      <a:endParaRPr lang="ko-KR" altLang="en-US" sz="900" b="0" i="0" u="none" strike="noStrike" kern="1200" spc="0">
                        <a:solidFill>
                          <a:srgbClr val="FFFFFF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37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‘23</a:t>
                      </a:r>
                      <a:r>
                        <a:rPr lang="ko-KR" altLang="en-US" sz="1000" b="0" i="0" u="none" strike="noStrike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3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’24</a:t>
                      </a:r>
                      <a:r>
                        <a:rPr lang="ko-KR" altLang="en-US" sz="1000" b="0" i="0" u="none" strike="noStrike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3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차이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37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238246"/>
                  </a:ext>
                </a:extLst>
              </a:tr>
              <a:tr h="17083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열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매출액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1,063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1,285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+222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951247978"/>
                  </a:ext>
                </a:extLst>
              </a:tr>
              <a:tr h="17083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변동비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827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924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97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837390185"/>
                  </a:ext>
                </a:extLst>
              </a:tr>
              <a:tr h="17083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55121117"/>
                  </a:ext>
                </a:extLst>
              </a:tr>
              <a:tr h="17083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전력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매출액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1,708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1,113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595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836834718"/>
                  </a:ext>
                </a:extLst>
              </a:tr>
              <a:tr h="17083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변동비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1,454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800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+654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035214336"/>
                  </a:ext>
                </a:extLst>
              </a:tr>
              <a:tr h="19369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용량요금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162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169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+7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05789554"/>
                  </a:ext>
                </a:extLst>
              </a:tr>
              <a:tr h="19369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기타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102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94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8343851"/>
                  </a:ext>
                </a:extLst>
              </a:tr>
              <a:tr h="19369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공헌이익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754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938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+184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18977834"/>
                  </a:ext>
                </a:extLst>
              </a:tr>
            </a:tbl>
          </a:graphicData>
        </a:graphic>
      </p:graphicFrame>
      <p:sp>
        <p:nvSpPr>
          <p:cNvPr id="22" name="내용 개체 틀 2">
            <a:extLst>
              <a:ext uri="{FF2B5EF4-FFF2-40B4-BE49-F238E27FC236}">
                <a16:creationId xmlns="" xmlns:a16="http://schemas.microsoft.com/office/drawing/2014/main" id="{E373E2AE-1C66-48F1-B19C-9F2EE3AC5DF5}"/>
              </a:ext>
            </a:extLst>
          </p:cNvPr>
          <p:cNvSpPr txBox="1">
            <a:spLocks/>
          </p:cNvSpPr>
          <p:nvPr/>
        </p:nvSpPr>
        <p:spPr bwMode="auto">
          <a:xfrm>
            <a:off x="5678538" y="3702651"/>
            <a:ext cx="4390827" cy="165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OPEX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56</a:t>
            </a:r>
          </a:p>
          <a:p>
            <a:pPr marL="141288" indent="-141288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000" kern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지급수수료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27 (SSF 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비용 증가 및 신규열원 관련 비용 등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000" kern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0" kern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급여성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14 (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임금인상분 및 전년도 퇴직급여 감소분 정상화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pos="138113" algn="l"/>
              </a:tabLst>
            </a:pP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000" kern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수선유지비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7 (ST A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급 정비에 따른 비용 증가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00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감가상각비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+5</a:t>
            </a:r>
          </a:p>
          <a:p>
            <a:pPr marL="138113" indent="-49213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000" kern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전년도 </a:t>
            </a:r>
            <a:r>
              <a:rPr lang="ko-KR" altLang="en-US" sz="1000" b="0" kern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저장품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 비용인식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(’23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년만 적용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에 따른 </a:t>
            </a:r>
            <a:r>
              <a:rPr lang="ko-KR" altLang="en-US" sz="1000" b="0" kern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차이분</a:t>
            </a:r>
            <a:endParaRPr lang="en-US" altLang="ko-KR" sz="100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금융손익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29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None/>
            </a:pP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000" kern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이자수익 감소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운용자금 감소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04775" indent="-10477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None/>
            </a:pP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	 </a:t>
            </a:r>
            <a:r>
              <a:rPr lang="ko-KR" altLang="en-US" sz="1000" kern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ㆍ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차입금 증가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+866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3566EFC-E10D-67ED-2195-E37C47392FEE}"/>
              </a:ext>
            </a:extLst>
          </p:cNvPr>
          <p:cNvSpPr txBox="1"/>
          <p:nvPr/>
        </p:nvSpPr>
        <p:spPr>
          <a:xfrm>
            <a:off x="7840869" y="1568781"/>
            <a:ext cx="1580925" cy="246221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도매 효과 △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기타매출 △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용량요금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+7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3566EFC-E10D-67ED-2195-E37C47392FEE}"/>
              </a:ext>
            </a:extLst>
          </p:cNvPr>
          <p:cNvSpPr txBox="1"/>
          <p:nvPr/>
        </p:nvSpPr>
        <p:spPr>
          <a:xfrm>
            <a:off x="7490096" y="410124"/>
            <a:ext cx="2107929" cy="369332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가스단가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SMP, </a:t>
            </a:r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열판매단가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+47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소매 </a:t>
            </a:r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열판매량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+138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용량요금 및 기타매출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192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CC1BDCC1-0CE2-4038-8D34-607C958DE7A8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1. 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중장기 재무현황 </a:t>
            </a:r>
            <a:r>
              <a:rPr lang="en-US" altLang="ko-KR" sz="14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– </a:t>
            </a:r>
            <a:r>
              <a:rPr lang="ko-KR" altLang="en-US" sz="14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투자 계획 (인천종합에너지)</a:t>
            </a:r>
            <a:endParaRPr lang="ko-KR" altLang="en-US" sz="14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88515" y="765176"/>
          <a:ext cx="8965049" cy="5724524"/>
        </p:xfrm>
        <a:graphic>
          <a:graphicData uri="http://schemas.openxmlformats.org/drawingml/2006/table">
            <a:tbl>
              <a:tblPr/>
              <a:tblGrid>
                <a:gridCol w="8692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259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821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1643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3426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3426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3426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3426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34265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6574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단위 </a:t>
                      </a: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100" b="1" kern="120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억원</a:t>
                      </a: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100" b="1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5333" marR="5333" marT="53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1" kern="120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투자명</a:t>
                      </a:r>
                      <a:endParaRPr lang="ko-KR" altLang="en-US" sz="1100" b="1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투자 내용</a:t>
                      </a: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(</a:t>
                      </a:r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자세히</a:t>
                      </a: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100" b="1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24~</a:t>
                      </a:r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28</a:t>
                      </a:r>
                      <a:b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합계</a:t>
                      </a: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2024</a:t>
                      </a: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2025</a:t>
                      </a: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2026</a:t>
                      </a: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2027</a:t>
                      </a: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2028</a:t>
                      </a: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2130">
                <a:tc rowSpan="10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CAPEX</a:t>
                      </a:r>
                      <a:endParaRPr lang="ko-KR" altLang="en-US" sz="1000" b="1" i="0" u="none" strike="noStrike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333" marR="5333" marT="53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발전소 설비개선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계획예방공사 자산화 포함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2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열배관공사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고시지역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581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2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열배관공사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고시외지역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원도심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2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축열조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신규증설 및 보수공사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02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333" marR="5333" marT="533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열배관이설공사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독배로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2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333" marR="5333" marT="533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열연계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배관공사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SKIPC 2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2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열연계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배관공사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도시가스 연료전지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02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신규열원 관련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부지매입 및 시설투자 등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5,423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804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546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903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3,170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40901703"/>
                  </a:ext>
                </a:extLst>
              </a:tr>
              <a:tr h="502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 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기타 유형자산 취득 및 간접비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399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54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268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5478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333" marR="5333" marT="533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           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6,957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1,325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448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785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1,027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3,372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90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1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참고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1.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중장기 재무현황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–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추정 손익</a:t>
            </a:r>
            <a:r>
              <a:rPr lang="ko-KR" altLang="en-US" sz="14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(인천종합에너지)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E7406679-67B9-4668-B2D3-65149663A81F}"/>
              </a:ext>
            </a:extLst>
          </p:cNvPr>
          <p:cNvGraphicFramePr>
            <a:graphicFrameLocks noGrp="1"/>
          </p:cNvGraphicFramePr>
          <p:nvPr/>
        </p:nvGraphicFramePr>
        <p:xfrm>
          <a:off x="491293" y="774411"/>
          <a:ext cx="8966740" cy="5723431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031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079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0794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0794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0794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0794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90794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90794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0794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584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b="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000" b="0">
                          <a:latin typeface="나눔고딕"/>
                          <a:ea typeface="나눔고딕"/>
                        </a:rPr>
                        <a:t>단위 </a:t>
                      </a:r>
                      <a:r>
                        <a:rPr lang="en-US" altLang="ko-KR" sz="1000" b="0">
                          <a:latin typeface="나눔고딕"/>
                          <a:ea typeface="나눔고딕"/>
                        </a:rPr>
                        <a:t>: </a:t>
                      </a:r>
                      <a:r>
                        <a:rPr lang="ko-KR" altLang="en-US" sz="1000" b="0" err="1">
                          <a:latin typeface="나눔고딕"/>
                          <a:ea typeface="나눔고딕"/>
                        </a:rPr>
                        <a:t>억원</a:t>
                      </a:r>
                      <a:r>
                        <a:rPr lang="en-US" altLang="ko-KR" sz="1000" b="0">
                          <a:latin typeface="나눔고딕"/>
                          <a:ea typeface="나눔고딕"/>
                        </a:rPr>
                        <a:t>)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'22</a:t>
                      </a:r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'23</a:t>
                      </a:r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'24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'25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'26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'27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'28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</a:rPr>
                        <a:t>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84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ko-KR" altLang="en-US" sz="10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목표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추정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2477592"/>
                  </a:ext>
                </a:extLst>
              </a:tr>
              <a:tr h="2955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latin typeface="나눔고딕"/>
                          <a:ea typeface="나눔고딕"/>
                        </a:rPr>
                        <a:t>매출액</a:t>
                      </a: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2,921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2,966</a:t>
                      </a:r>
                    </a:p>
                  </a:txBody>
                  <a:tcPr marL="0" marR="108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3,035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2,661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2,599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2,700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2,694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2,932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55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spc="0" baseline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변동비</a:t>
                      </a:r>
                      <a:endParaRPr lang="ko-KR" altLang="en-US" sz="10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2,344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2,316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108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2,281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1,724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1,550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1,608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1,624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1,797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55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공헌이익</a:t>
                      </a:r>
                      <a:endParaRPr lang="ko-KR" altLang="en-US" sz="10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577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650</a:t>
                      </a:r>
                    </a:p>
                  </a:txBody>
                  <a:tcPr marL="0" marR="108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754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938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1,049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1,091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1,070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1,135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5563"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b="0" kern="1200" baseline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OPEX</a:t>
                      </a:r>
                      <a:endParaRPr lang="ko-KR" altLang="en-US" sz="10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179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214</a:t>
                      </a:r>
                    </a:p>
                  </a:txBody>
                  <a:tcPr marL="0" marR="108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212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268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277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287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296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95563"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b="0">
                          <a:latin typeface="나눔고딕"/>
                          <a:ea typeface="나눔고딕"/>
                        </a:rPr>
                        <a:t>   </a:t>
                      </a:r>
                      <a:r>
                        <a:rPr lang="ko-KR" altLang="en-US" sz="1000" b="0" err="1">
                          <a:latin typeface="나눔고딕"/>
                          <a:ea typeface="나눔고딕"/>
                        </a:rPr>
                        <a:t>배출권</a:t>
                      </a:r>
                      <a:r>
                        <a:rPr lang="ko-KR" altLang="en-US" sz="1000" b="0">
                          <a:latin typeface="나눔고딕"/>
                          <a:ea typeface="나눔고딕"/>
                        </a:rPr>
                        <a:t> 수익</a:t>
                      </a:r>
                      <a:r>
                        <a:rPr lang="en-US" altLang="ko-KR" sz="1000" b="0">
                          <a:latin typeface="나눔고딕"/>
                          <a:ea typeface="나눔고딕"/>
                        </a:rPr>
                        <a:t>/</a:t>
                      </a:r>
                      <a:r>
                        <a:rPr lang="ko-KR" altLang="en-US" sz="1000" b="0">
                          <a:latin typeface="나눔고딕"/>
                          <a:ea typeface="나눔고딕"/>
                        </a:rPr>
                        <a:t>비용</a:t>
                      </a: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</a:p>
                  </a:txBody>
                  <a:tcPr marL="0" marR="108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31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95563"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b="1">
                          <a:latin typeface="나눔고딕"/>
                          <a:ea typeface="나눔고딕"/>
                        </a:rPr>
                        <a:t>EBITDA</a:t>
                      </a:r>
                      <a:endParaRPr lang="ko-KR" altLang="en-US" sz="1000" b="1">
                        <a:latin typeface="나눔고딕"/>
                        <a:ea typeface="나눔고딕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413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467</a:t>
                      </a:r>
                    </a:p>
                  </a:txBody>
                  <a:tcPr marL="0" marR="108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558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693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803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810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780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819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27721070"/>
                  </a:ext>
                </a:extLst>
              </a:tr>
              <a:tr h="295563"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b="0">
                          <a:latin typeface="나눔고딕"/>
                          <a:ea typeface="나눔고딕"/>
                        </a:rPr>
                        <a:t>   감가상각비</a:t>
                      </a: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192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197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108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214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220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235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237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19163177"/>
                  </a:ext>
                </a:extLst>
              </a:tr>
              <a:tr h="295563"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b="1" kern="1200" baseline="0">
                          <a:effectLst/>
                          <a:latin typeface="나눔고딕"/>
                          <a:ea typeface="나눔고딕"/>
                        </a:rPr>
                        <a:t>영업이익</a:t>
                      </a:r>
                      <a:endParaRPr lang="ko-KR" altLang="en-US" sz="1000" b="1">
                        <a:latin typeface="나눔고딕"/>
                        <a:ea typeface="나눔고딕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222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271</a:t>
                      </a:r>
                    </a:p>
                  </a:txBody>
                  <a:tcPr marL="0" marR="108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353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493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589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590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545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582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95563"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000" b="0">
                          <a:latin typeface="나눔고딕"/>
                          <a:ea typeface="나눔고딕"/>
                        </a:rPr>
                        <a:t>   </a:t>
                      </a:r>
                      <a:r>
                        <a:rPr lang="ko-KR" altLang="en-US" sz="1000" b="0" kern="1200" baseline="0">
                          <a:effectLst/>
                          <a:latin typeface="나눔고딕"/>
                          <a:ea typeface="나눔고딕"/>
                        </a:rPr>
                        <a:t>순이자비용</a:t>
                      </a:r>
                      <a:endParaRPr lang="ko-KR" altLang="en-US" sz="1000" b="0">
                        <a:latin typeface="나눔고딕"/>
                        <a:ea typeface="나눔고딕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45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21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955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ko-KR" altLang="en-US" sz="10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 </a:t>
                      </a:r>
                      <a:r>
                        <a:rPr lang="ko-KR" altLang="en-US" sz="1000" b="0" kern="1200" baseline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영업외손익</a:t>
                      </a:r>
                      <a:endParaRPr lang="ko-KR" altLang="en-US" sz="10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955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ko-KR" altLang="en-US" sz="1000" b="0" kern="12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법인세</a:t>
                      </a:r>
                      <a:endParaRPr lang="ko-KR" altLang="en-US" sz="1000" b="0" kern="1200">
                        <a:solidFill>
                          <a:srgbClr val="0000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45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118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119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955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baseline="0">
                          <a:effectLst/>
                          <a:latin typeface="나눔고딕"/>
                          <a:ea typeface="나눔고딕"/>
                        </a:rPr>
                        <a:t>당기순이익</a:t>
                      </a:r>
                      <a:endParaRPr lang="ko-KR" altLang="en-US" sz="1000" b="1" kern="1200">
                        <a:solidFill>
                          <a:srgbClr val="0000FF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240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411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447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417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452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56060">
                <a:tc gridSpan="9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" b="0" kern="120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8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T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03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>
                          <a:effectLst/>
                          <a:latin typeface="나눔고딕"/>
                          <a:ea typeface="나눔고딕"/>
                        </a:rPr>
                        <a:t>자산</a:t>
                      </a:r>
                      <a:endParaRPr lang="ko-KR" altLang="en-US" sz="1000" b="1" kern="1200">
                        <a:solidFill>
                          <a:schemeClr val="dk1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5,034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5,262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5,940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7,004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7,169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7,840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8,600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11,714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303654"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000" b="0" kern="1200" baseline="0">
                          <a:effectLst/>
                          <a:latin typeface="나눔고딕"/>
                          <a:ea typeface="나눔고딕"/>
                        </a:rPr>
                        <a:t>   </a:t>
                      </a:r>
                      <a:r>
                        <a:rPr lang="ko-KR" altLang="en-US" sz="1000" b="0" kern="1200" baseline="0">
                          <a:effectLst/>
                          <a:latin typeface="나눔고딕"/>
                          <a:ea typeface="나눔고딕"/>
                        </a:rPr>
                        <a:t>현금</a:t>
                      </a:r>
                      <a:endParaRPr lang="ko-KR" altLang="en-US" sz="1000" b="1" kern="1200">
                        <a:solidFill>
                          <a:schemeClr val="dk1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137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182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73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34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42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139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116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62</a:t>
                      </a:r>
                      <a:endParaRPr lang="en-US"/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04504003"/>
                  </a:ext>
                </a:extLst>
              </a:tr>
              <a:tr h="303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부채</a:t>
                      </a:r>
                      <a:endParaRPr lang="ko-KR" altLang="en-US" sz="1000" b="1" kern="120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3,769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3,897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4,197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5,050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4,927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4,731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4,668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6,912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80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ko-KR" altLang="en-US" sz="1000" b="0" kern="1200" baseline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차입금</a:t>
                      </a:r>
                      <a:endParaRPr lang="ko-KR" altLang="en-US" sz="10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1,569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1,900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2,304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3,170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2,940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2,680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2,609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4,838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3036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>
                          <a:effectLst/>
                          <a:latin typeface="나눔고딕"/>
                          <a:ea typeface="나눔고딕"/>
                        </a:rPr>
                        <a:t>자본</a:t>
                      </a:r>
                      <a:endParaRPr lang="ko-KR" altLang="en-US" sz="900" b="0" kern="1200">
                        <a:solidFill>
                          <a:schemeClr val="dk1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1,265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1,365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1,743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1,954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2,243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3,109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3,932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4,802</a:t>
                      </a:r>
                    </a:p>
                  </a:txBody>
                  <a:tcPr marL="9525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536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94939" y="253301"/>
            <a:ext cx="6571695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1. </a:t>
            </a:r>
            <a:r>
              <a:rPr lang="ko-KR" altLang="en-US" b="1" err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열판매량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및 열원믹스</a:t>
            </a:r>
            <a:r>
              <a:rPr lang="ko-KR" altLang="en-US" sz="16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ko-KR" altLang="en-US" sz="14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(인천종합에너지)</a:t>
            </a:r>
            <a:endParaRPr lang="ko-KR" altLang="en-US" sz="14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97659" y="775854"/>
          <a:ext cx="8965046" cy="572307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538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95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00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030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0308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0308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0308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90308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90308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03082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42261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단위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2022</a:t>
                      </a:r>
                    </a:p>
                  </a:txBody>
                  <a:tcPr marL="5333" marR="5333" marT="5333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2023</a:t>
                      </a:r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추정</a:t>
                      </a:r>
                      <a:endParaRPr lang="en-US" altLang="ko-KR" sz="10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333" marR="5333" marT="5333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2024</a:t>
                      </a:r>
                    </a:p>
                  </a:txBody>
                  <a:tcPr marL="5333" marR="5333" marT="5333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2025</a:t>
                      </a:r>
                    </a:p>
                  </a:txBody>
                  <a:tcPr marL="5333" marR="5333" marT="5333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2026</a:t>
                      </a:r>
                    </a:p>
                  </a:txBody>
                  <a:tcPr marL="5333" marR="5333" marT="5333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2027</a:t>
                      </a:r>
                    </a:p>
                  </a:txBody>
                  <a:tcPr marL="5333" marR="5333" marT="5333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2028</a:t>
                      </a:r>
                    </a:p>
                  </a:txBody>
                  <a:tcPr marL="5333" marR="5333" marT="5333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2994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 spc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열공급</a:t>
                      </a:r>
                      <a:endParaRPr lang="ko-KR" altLang="en-US" sz="1000" kern="1200" spc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 spc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세대수</a:t>
                      </a:r>
                      <a:endParaRPr lang="ko-KR" altLang="en-US" sz="1000" kern="1200" spc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세대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73,719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79,126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86,997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93,484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113,185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124,282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136,796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2994">
                <a:tc rowSpan="6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열판매량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지역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rowSpan="17">
                  <a:txBody>
                    <a:bodyPr/>
                    <a:lstStyle/>
                    <a:p>
                      <a:pPr 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천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Gcal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875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875</a:t>
                      </a: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997</a:t>
                      </a: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1,168</a:t>
                      </a: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1,291</a:t>
                      </a: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1,395</a:t>
                      </a: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1,528</a:t>
                      </a:r>
                    </a:p>
                  </a:txBody>
                  <a:tcPr marL="9525" marR="72000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2994">
                <a:tc vMerge="1"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도매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124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179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154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98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57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58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29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미래엔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             </a:t>
                      </a: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61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96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154​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98​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74​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57​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58​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29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spc="-5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000" spc="-5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청라</a:t>
                      </a:r>
                      <a:r>
                        <a:rPr lang="en-US" altLang="ko-KR" sz="1000" spc="-5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(CHP)</a:t>
                      </a:r>
                      <a:endParaRPr lang="ko-KR" altLang="en-US" sz="1000" spc="-5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11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30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29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spc="-5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000" spc="-5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청라</a:t>
                      </a:r>
                      <a:r>
                        <a:rPr lang="en-US" altLang="ko-KR" sz="1000" spc="-5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(SK</a:t>
                      </a:r>
                      <a:r>
                        <a:rPr lang="en-US" altLang="ko-KR" sz="1000" spc="-5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IPC)</a:t>
                      </a:r>
                      <a:endParaRPr lang="ko-KR" altLang="en-US" sz="1000" spc="-5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52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53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2994">
                <a:tc v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999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1,054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1,151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1,266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1,365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1,452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1,586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99636">
                <a:tc rowSpan="1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열원믹스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CHP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636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650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650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768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767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781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862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92994">
                <a:tc v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PLB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19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30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83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142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200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92994">
                <a:tc v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pc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그린스코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27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28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27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27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27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27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27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92994">
                <a:tc v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남부소각장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17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18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17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38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60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60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92994">
                <a:tc v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현대제철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30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17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27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92994">
                <a:tc v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pc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삼호제강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6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7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92994">
                <a:tc v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RDF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16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99636">
                <a:tc v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SK</a:t>
                      </a:r>
                      <a:r>
                        <a:rPr lang="en-US" altLang="ko-KR" sz="100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IPC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149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214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283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244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274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274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274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99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인천연료전지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159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164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166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166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166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166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166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99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인천도시가스</a:t>
                      </a:r>
                      <a:r>
                        <a:rPr lang="en-US" altLang="ko-KR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신규</a:t>
                      </a:r>
                      <a:r>
                        <a:rPr lang="en-US" altLang="ko-KR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)</a:t>
                      </a:r>
                      <a:endParaRPr lang="ko-KR" altLang="en-US" sz="1000" kern="1200" spc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18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52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52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52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52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92994">
                <a:tc v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spc="-15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1,060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1,114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1,216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1,335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1,438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CF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1,532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CF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1,672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8628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501363" y="253301"/>
            <a:ext cx="6706602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1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.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도매열거래 및 외부열원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 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인천종합에너지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)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9527" y="775855"/>
          <a:ext cx="8968510" cy="57188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89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909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09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506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2506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0372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4963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39586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42008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구분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용량</a:t>
                      </a:r>
                      <a:r>
                        <a:rPr lang="en-US" altLang="ko-KR" sz="1000" b="1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/>
                      </a:r>
                      <a:br>
                        <a:rPr lang="en-US" altLang="ko-KR" sz="1000" b="1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</a:br>
                      <a:r>
                        <a:rPr lang="en-US" altLang="ko-KR" sz="10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en-US" altLang="ko-KR" sz="1000" b="1" u="none" strike="noStrike" err="1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Gcal</a:t>
                      </a:r>
                      <a:r>
                        <a:rPr lang="en-US" altLang="ko-KR" sz="10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/h)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최초</a:t>
                      </a:r>
                      <a:endParaRPr lang="en-US" altLang="ko-KR" sz="1000" b="1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거래</a:t>
                      </a:r>
                      <a:endParaRPr lang="en-US" altLang="ko-KR" sz="1000" b="1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종료</a:t>
                      </a:r>
                      <a:r>
                        <a:rPr lang="ko-KR" altLang="en-US" sz="1000" b="1" i="0" u="none" strike="noStrike" baseline="0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endParaRPr lang="en-US" altLang="ko-KR" sz="1000" b="1" i="0" u="none" strike="noStrike" baseline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시기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거래단가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천원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/</a:t>
                      </a:r>
                      <a:r>
                        <a:rPr lang="en-US" altLang="ko-KR" sz="1100" b="1" u="none" strike="noStrike" err="1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Gcal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 비고 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67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 가격구조 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23</a:t>
                      </a:r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년</a:t>
                      </a:r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/>
                      </a:r>
                      <a:b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</a:br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누적</a:t>
                      </a:r>
                      <a:endParaRPr lang="en-US" altLang="ko-KR" sz="10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958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/>
                          <a:ea typeface="나눔고딕"/>
                        </a:rPr>
                        <a:t>도매</a:t>
                      </a:r>
                      <a:endParaRPr lang="en-US" altLang="ko-KR" sz="1000" u="none" strike="noStrike">
                        <a:effectLst/>
                        <a:latin typeface="나눔고딕"/>
                        <a:ea typeface="나눔고딕"/>
                      </a:endParaRPr>
                    </a:p>
                    <a:p>
                      <a:pPr algn="ctr" fontAlgn="ctr"/>
                      <a:r>
                        <a:rPr lang="ko-KR" altLang="en-US" sz="1000" u="none" strike="noStrike" err="1">
                          <a:effectLst/>
                          <a:latin typeface="나눔고딕"/>
                          <a:ea typeface="나눔고딕"/>
                        </a:rPr>
                        <a:t>열거래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미래엔인천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70 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12</a:t>
                      </a:r>
                      <a:r>
                        <a:rPr lang="ko-KR" altLang="en-US" sz="100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</a:t>
                      </a:r>
                      <a:r>
                        <a:rPr lang="en-US" altLang="ko-KR" sz="100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11</a:t>
                      </a:r>
                      <a:r>
                        <a:rPr lang="ko-KR" altLang="en-US" sz="100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  <a:endParaRPr lang="ko-KR" altLang="en-US" sz="1000" b="0" i="0" u="none" strike="noStrike" spc="-70" baseline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25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12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52.0 (LNG 70%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연동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) 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115.8</a:t>
                      </a:r>
                    </a:p>
                  </a:txBody>
                  <a:tcPr marL="58500" marR="58500" marT="29250" marB="292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동절기 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(11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-4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)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에 한함 </a:t>
                      </a:r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958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9" marR="7819" marT="7819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청라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(SKIPC)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000" b="0" i="0" u="none" strike="noStrike" spc="-8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66%</a:t>
                      </a:r>
                      <a:r>
                        <a:rPr lang="en-US" altLang="ko-KR" sz="1000" b="0" i="0" u="none" strike="noStrike" spc="-8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(</a:t>
                      </a:r>
                      <a:r>
                        <a:rPr lang="ko-KR" altLang="en-US" sz="1000" b="0" i="0" u="none" strike="noStrike" spc="-8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동</a:t>
                      </a:r>
                      <a:r>
                        <a:rPr lang="en-US" altLang="ko-KR" sz="1000" b="0" i="0" u="none" strike="noStrike" spc="-8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)</a:t>
                      </a:r>
                    </a:p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000" b="0" i="0" u="none" strike="noStrike" spc="-8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50% (</a:t>
                      </a:r>
                      <a:r>
                        <a:rPr lang="ko-KR" altLang="en-US" sz="1000" b="0" i="0" u="none" strike="noStrike" spc="-8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간</a:t>
                      </a:r>
                      <a:r>
                        <a:rPr lang="en-US" altLang="ko-KR" sz="1000" b="0" i="0" u="none" strike="noStrike" spc="-8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)</a:t>
                      </a:r>
                      <a:endParaRPr lang="en-US" altLang="ko-KR" sz="1000" b="0" i="0" u="none" strike="noStrike" spc="-8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19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11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23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4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spc="-50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주택용단가</a:t>
                      </a:r>
                      <a:r>
                        <a:rPr lang="ko-KR" altLang="en-US" sz="1000" b="0" i="0" u="none" strike="noStrike" spc="-5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000" b="0" i="0" u="none" strike="noStrike" spc="-5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*</a:t>
                      </a:r>
                      <a:r>
                        <a:rPr lang="en-US" altLang="ko-KR" sz="1000" b="0" i="0" u="none" strike="noStrike" spc="-5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42.39% +12.0</a:t>
                      </a:r>
                      <a:endParaRPr lang="en-US" altLang="ko-KR" sz="1000" b="0" i="0" u="none" strike="noStrike" spc="-5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43.9</a:t>
                      </a:r>
                    </a:p>
                  </a:txBody>
                  <a:tcPr marL="58500" marR="58500" marT="29250" marB="292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958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청라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(CHP)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60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19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38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12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주택용단가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*</a:t>
                      </a:r>
                      <a:r>
                        <a:rPr lang="en-US" altLang="ko-KR" sz="10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69.95%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52.5</a:t>
                      </a:r>
                    </a:p>
                  </a:txBody>
                  <a:tcPr marL="58500" marR="58500" marT="29250" marB="292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9589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/>
                          <a:ea typeface="나눔고딕"/>
                        </a:rPr>
                        <a:t>저가</a:t>
                      </a:r>
                      <a:endParaRPr lang="en-US" altLang="ko-KR" sz="1000" u="none" strike="noStrike">
                        <a:effectLst/>
                        <a:latin typeface="나눔고딕"/>
                        <a:ea typeface="나눔고딕"/>
                      </a:endParaRPr>
                    </a:p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/>
                          <a:ea typeface="나눔고딕"/>
                        </a:rPr>
                        <a:t>열원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그린스코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4 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09</a:t>
                      </a:r>
                      <a:r>
                        <a:rPr lang="ko-KR" altLang="en-US" sz="100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</a:t>
                      </a:r>
                      <a:r>
                        <a:rPr lang="en-US" altLang="ko-KR" sz="100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4</a:t>
                      </a:r>
                      <a:r>
                        <a:rPr lang="ko-KR" altLang="en-US" sz="100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  <a:endParaRPr lang="ko-KR" altLang="en-US" sz="1000" b="0" i="0" u="none" strike="noStrike" spc="-70" baseline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23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12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주택용단가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* 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37%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27.8</a:t>
                      </a:r>
                    </a:p>
                  </a:txBody>
                  <a:tcPr marL="58500" marR="58500" marT="29250" marB="292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89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고딕"/>
                          <a:ea typeface="나눔고딕"/>
                        </a:rPr>
                        <a:t>남부소각장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24 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15</a:t>
                      </a:r>
                      <a:r>
                        <a:rPr lang="ko-KR" altLang="en-US" sz="100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7</a:t>
                      </a:r>
                      <a:r>
                        <a:rPr lang="ko-KR" altLang="en-US" sz="100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  <a:endParaRPr lang="ko-KR" altLang="en-US" sz="1000" b="0" i="0" u="none" strike="noStrike" spc="-70" baseline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25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12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주택용단가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* 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38.2%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28.7</a:t>
                      </a:r>
                    </a:p>
                  </a:txBody>
                  <a:tcPr marL="58500" marR="58500" marT="29250" marB="292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하절기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(5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-9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)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에 한함</a:t>
                      </a:r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89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고딕"/>
                          <a:ea typeface="나눔고딕"/>
                        </a:rPr>
                        <a:t>현대제철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9 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16</a:t>
                      </a:r>
                      <a:r>
                        <a:rPr lang="ko-KR" altLang="en-US" sz="100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8</a:t>
                      </a:r>
                      <a:r>
                        <a:rPr lang="ko-KR" altLang="en-US" sz="100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  <a:endParaRPr lang="ko-KR" altLang="en-US" sz="1000" b="0" i="0" u="none" strike="noStrike" spc="-70" baseline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25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12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고정가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34.6 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34.6</a:t>
                      </a:r>
                    </a:p>
                  </a:txBody>
                  <a:tcPr marL="58500" marR="58500" marT="29250" marB="292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89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삼호제강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2 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17</a:t>
                      </a:r>
                      <a:r>
                        <a:rPr lang="ko-KR" altLang="en-US" sz="100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100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  <a:endParaRPr lang="ko-KR" altLang="en-US" sz="1000" b="0" i="0" u="none" strike="noStrike" spc="-70" baseline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27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12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고정가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25.0</a:t>
                      </a:r>
                      <a:r>
                        <a:rPr lang="en-US" altLang="ko-KR" sz="100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100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→ </a:t>
                      </a:r>
                      <a:r>
                        <a:rPr lang="en-US" altLang="ko-KR" sz="100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24.4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24.4</a:t>
                      </a:r>
                    </a:p>
                  </a:txBody>
                  <a:tcPr marL="58500" marR="58500" marT="29250" marB="292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89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송도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RDF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19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29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8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spc="-50" baseline="0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고정가</a:t>
                      </a:r>
                      <a:r>
                        <a:rPr lang="ko-KR" altLang="en-US" sz="1000" b="0" i="0" u="none" strike="noStrike" spc="-5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000" b="0" i="0" u="none" strike="noStrike" spc="-5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22.5 + </a:t>
                      </a:r>
                      <a:r>
                        <a:rPr lang="ko-KR" altLang="en-US" sz="1000" b="0" i="0" u="none" strike="noStrike" spc="-5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배관사용료 </a:t>
                      </a:r>
                      <a:r>
                        <a:rPr lang="en-US" altLang="ko-KR" sz="1000" b="0" i="0" u="none" strike="noStrike" spc="-5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3.5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26.0</a:t>
                      </a:r>
                    </a:p>
                  </a:txBody>
                  <a:tcPr marL="58500" marR="58500" marT="29250" marB="292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미래엔과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공동사업 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(50:50)</a:t>
                      </a:r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89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>
                          <a:latin typeface="나눔고딕"/>
                          <a:ea typeface="나눔고딕"/>
                        </a:rPr>
                        <a:t>SK</a:t>
                      </a:r>
                      <a:r>
                        <a:rPr lang="en-US" altLang="ko-KR" sz="1000" baseline="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1000" baseline="0">
                          <a:latin typeface="나눔고딕"/>
                          <a:ea typeface="나눔고딕"/>
                        </a:rPr>
                        <a:t>인천석화</a:t>
                      </a:r>
                      <a:endParaRPr lang="ko-KR" altLang="en-US" sz="1000"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40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spc="-7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19</a:t>
                      </a:r>
                      <a:r>
                        <a:rPr lang="ko-KR" altLang="en-US" sz="1000" spc="-7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spc="-7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11</a:t>
                      </a:r>
                      <a:r>
                        <a:rPr lang="ko-KR" altLang="en-US" sz="1000" spc="-7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spc="-7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29</a:t>
                      </a:r>
                      <a:r>
                        <a:rPr lang="ko-KR" altLang="en-US" sz="1000" spc="-7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년</a:t>
                      </a:r>
                      <a:r>
                        <a:rPr lang="en-US" altLang="ko-KR" sz="1000" spc="-7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11</a:t>
                      </a:r>
                      <a:r>
                        <a:rPr lang="ko-KR" altLang="en-US" sz="1000" spc="-7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주택용단가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000" b="0" i="0" u="none" strike="noStrike" spc="-5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*</a:t>
                      </a:r>
                      <a:r>
                        <a:rPr lang="en-US" altLang="ko-KR" sz="1000" b="0" i="0" u="none" strike="noStrike" spc="-5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42.39% (</a:t>
                      </a:r>
                      <a:r>
                        <a:rPr lang="ko-KR" altLang="en-US" sz="1000" b="0" i="0" u="none" strike="noStrike" spc="-5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동</a:t>
                      </a:r>
                      <a:r>
                        <a:rPr lang="en-US" altLang="ko-KR" sz="1000" b="0" i="0" u="none" strike="noStrike" spc="-5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)</a:t>
                      </a:r>
                    </a:p>
                    <a:p>
                      <a:pPr algn="l"/>
                      <a:r>
                        <a:rPr lang="ko-KR" altLang="en-US" sz="10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주택용단가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000" b="0" i="0" u="none" strike="noStrike" spc="-5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*</a:t>
                      </a:r>
                      <a:r>
                        <a:rPr lang="en-US" altLang="ko-KR" sz="1000" b="0" i="0" u="none" strike="noStrike" spc="-5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28.26% (</a:t>
                      </a:r>
                      <a:r>
                        <a:rPr lang="ko-KR" altLang="en-US" sz="1000" b="0" i="0" u="none" strike="noStrike" spc="-5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하</a:t>
                      </a:r>
                      <a:r>
                        <a:rPr lang="en-US" altLang="ko-KR" sz="1000" b="0" i="0" u="none" strike="noStrike" spc="-5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)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21.2</a:t>
                      </a:r>
                      <a:r>
                        <a:rPr lang="en-US" altLang="ko-KR" sz="1000" spc="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~31.8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21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년까지 </a:t>
                      </a:r>
                      <a:r>
                        <a:rPr lang="ko-KR" altLang="en-US" sz="10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하절기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단가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21.2% </a:t>
                      </a:r>
                      <a:b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</a:b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(15.9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천원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/</a:t>
                      </a:r>
                      <a:r>
                        <a:rPr lang="en-US" altLang="ko-KR" sz="100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Gcal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)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512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>
                          <a:latin typeface="나눔고딕"/>
                          <a:ea typeface="나눔고딕"/>
                        </a:rPr>
                        <a:t>인천연료전지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20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spc="-7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21</a:t>
                      </a:r>
                      <a:r>
                        <a:rPr lang="ko-KR" altLang="en-US" sz="1000" spc="-7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spc="-7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1000" spc="-7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spc="-7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공급자 </a:t>
                      </a:r>
                      <a:endParaRPr lang="en-US" altLang="ko-KR" sz="1000" spc="-70" baseline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000" spc="-7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사업종료까지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도시가스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연료전지용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)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연동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47.0~57.6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15925" indent="-415925" algn="l">
                        <a:tabLst>
                          <a:tab pos="449263" algn="l"/>
                        </a:tabLst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동절기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	: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도시가스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연료전지용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) X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44.8%</a:t>
                      </a:r>
                    </a:p>
                    <a:p>
                      <a:pPr marL="414338" marR="0" lvl="0" indent="-414338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lang="ko-KR" altLang="en-US" sz="1000" baseline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하절기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	: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도시가스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연료전지용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) X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38.3% </a:t>
                      </a:r>
                    </a:p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00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기타     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: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도시가스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연료전지용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) X</a:t>
                      </a:r>
                      <a:r>
                        <a:rPr lang="en-US" altLang="ko-KR" sz="100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46.9%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09347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2">
            <a:extLst>
              <a:ext uri="{FF2B5EF4-FFF2-40B4-BE49-F238E27FC236}">
                <a16:creationId xmlns="" xmlns:a16="http://schemas.microsoft.com/office/drawing/2014/main" id="{43722D91-5CC1-4391-9413-EEB9273814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2515" y="1198679"/>
            <a:ext cx="9038997" cy="534690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 cap="rnd" cmpd="sng" algn="ctr">
            <a:solidFill>
              <a:srgbClr val="9A9A9A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>
                <a:lumMod val="75000"/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B27F2DD-6303-42E8-8CD8-E74325DBBEE7}"/>
              </a:ext>
            </a:extLst>
          </p:cNvPr>
          <p:cNvSpPr/>
          <p:nvPr/>
        </p:nvSpPr>
        <p:spPr>
          <a:xfrm>
            <a:off x="488515" y="253301"/>
            <a:ext cx="3469861" cy="330540"/>
          </a:xfrm>
          <a:prstGeom prst="rect">
            <a:avLst/>
          </a:prstGeom>
        </p:spPr>
        <p:txBody>
          <a:bodyPr wrap="none" lIns="0" tIns="45720" rIns="91440" bIns="45720" anchor="t">
            <a:spAutoFit/>
          </a:bodyPr>
          <a:lstStyle/>
          <a:p>
            <a:pPr lvl="0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1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.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사업 추진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Roadmap _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lang="ko-KR" altLang="en-US" sz="1400" b="1" noProof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연결</a:t>
            </a: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="" xmlns:a16="http://schemas.microsoft.com/office/drawing/2014/main" id="{BAB3E111-1FF7-4FE2-9FC1-A1C5CA854EF2}"/>
              </a:ext>
            </a:extLst>
          </p:cNvPr>
          <p:cNvSpPr/>
          <p:nvPr/>
        </p:nvSpPr>
        <p:spPr>
          <a:xfrm>
            <a:off x="1928664" y="1340768"/>
            <a:ext cx="1440000" cy="272369"/>
          </a:xfrm>
          <a:prstGeom prst="homePlate">
            <a:avLst>
              <a:gd name="adj" fmla="val 33835"/>
            </a:avLst>
          </a:prstGeom>
          <a:solidFill>
            <a:srgbClr val="0D6E6E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2023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년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3" name="화살표: 오각형 12">
            <a:extLst>
              <a:ext uri="{FF2B5EF4-FFF2-40B4-BE49-F238E27FC236}">
                <a16:creationId xmlns="" xmlns:a16="http://schemas.microsoft.com/office/drawing/2014/main" id="{0307C82D-E38A-4DCC-92DB-763D42D310B2}"/>
              </a:ext>
            </a:extLst>
          </p:cNvPr>
          <p:cNvSpPr/>
          <p:nvPr/>
        </p:nvSpPr>
        <p:spPr>
          <a:xfrm>
            <a:off x="7689304" y="1340768"/>
            <a:ext cx="1847056" cy="272369"/>
          </a:xfrm>
          <a:prstGeom prst="homePlate">
            <a:avLst>
              <a:gd name="adj" fmla="val 34837"/>
            </a:avLst>
          </a:prstGeom>
          <a:solidFill>
            <a:srgbClr val="0D6E6E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2027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년 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~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HY헤드라인M"/>
              <a:cs typeface="+mn-cs"/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="" xmlns:a16="http://schemas.microsoft.com/office/drawing/2014/main" id="{10F49C5D-C338-40CB-A4E0-B0B8B6BE3968}"/>
              </a:ext>
            </a:extLst>
          </p:cNvPr>
          <p:cNvSpPr/>
          <p:nvPr/>
        </p:nvSpPr>
        <p:spPr>
          <a:xfrm>
            <a:off x="3368824" y="1340768"/>
            <a:ext cx="1440000" cy="272369"/>
          </a:xfrm>
          <a:prstGeom prst="homePlate">
            <a:avLst>
              <a:gd name="adj" fmla="val 33835"/>
            </a:avLst>
          </a:prstGeom>
          <a:solidFill>
            <a:srgbClr val="0D6E6E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2024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년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HY헤드라인M"/>
              <a:cs typeface="+mn-cs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="" xmlns:a16="http://schemas.microsoft.com/office/drawing/2014/main" id="{2AA46438-7043-4F43-9242-A6F51521E685}"/>
              </a:ext>
            </a:extLst>
          </p:cNvPr>
          <p:cNvSpPr/>
          <p:nvPr/>
        </p:nvSpPr>
        <p:spPr>
          <a:xfrm>
            <a:off x="4808984" y="1340768"/>
            <a:ext cx="1440000" cy="272369"/>
          </a:xfrm>
          <a:prstGeom prst="homePlate">
            <a:avLst>
              <a:gd name="adj" fmla="val 33835"/>
            </a:avLst>
          </a:prstGeom>
          <a:solidFill>
            <a:srgbClr val="0D6E6E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2025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년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HY헤드라인M"/>
              <a:cs typeface="+mn-cs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="" xmlns:a16="http://schemas.microsoft.com/office/drawing/2014/main" id="{DB907B47-260B-4F87-B699-FB40C5C6F82C}"/>
              </a:ext>
            </a:extLst>
          </p:cNvPr>
          <p:cNvSpPr/>
          <p:nvPr/>
        </p:nvSpPr>
        <p:spPr>
          <a:xfrm>
            <a:off x="6249144" y="1340768"/>
            <a:ext cx="1440000" cy="272369"/>
          </a:xfrm>
          <a:prstGeom prst="homePlate">
            <a:avLst>
              <a:gd name="adj" fmla="val 33835"/>
            </a:avLst>
          </a:prstGeom>
          <a:solidFill>
            <a:srgbClr val="0D6E6E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2026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년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HY헤드라인M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11ACA37-F78B-4366-9351-F47B1F2CD15C}"/>
              </a:ext>
            </a:extLst>
          </p:cNvPr>
          <p:cNvSpPr txBox="1"/>
          <p:nvPr/>
        </p:nvSpPr>
        <p:spPr>
          <a:xfrm>
            <a:off x="522514" y="726704"/>
            <a:ext cx="88949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열원 확보를 통한 </a:t>
            </a:r>
            <a:r>
              <a:rPr kumimoji="0" lang="ko-KR" alt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열공급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증대 및 수익구조 강화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0FE6E577-EDDF-55F4-48E6-B3B3F5869902}"/>
              </a:ext>
            </a:extLst>
          </p:cNvPr>
          <p:cNvSpPr/>
          <p:nvPr/>
        </p:nvSpPr>
        <p:spPr>
          <a:xfrm>
            <a:off x="632521" y="1646308"/>
            <a:ext cx="1065632" cy="70447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신규열원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F3F8BB6-6856-FF24-F58B-2E5C2CE08D97}"/>
              </a:ext>
            </a:extLst>
          </p:cNvPr>
          <p:cNvSpPr/>
          <p:nvPr/>
        </p:nvSpPr>
        <p:spPr>
          <a:xfrm>
            <a:off x="1856656" y="1708749"/>
            <a:ext cx="6858524" cy="30015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사업전략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: </a:t>
            </a:r>
            <a:r>
              <a:rPr kumimoji="0" lang="ko-KR" alt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신규열원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건설을 통한 중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·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장기 </a:t>
            </a:r>
            <a:r>
              <a:rPr kumimoji="0" lang="ko-KR" alt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열공급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능력 증대 및 수익성 추가 개선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 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HY헤드라인M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24B227FB-2912-DD98-32F6-965C25039BE0}"/>
              </a:ext>
            </a:extLst>
          </p:cNvPr>
          <p:cNvSpPr/>
          <p:nvPr/>
        </p:nvSpPr>
        <p:spPr>
          <a:xfrm>
            <a:off x="1796756" y="2055481"/>
            <a:ext cx="2663228" cy="549506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사업계획서 작성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주민수용성 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38D86B38-2E49-5ABB-9E85-466FCD47D4C2}"/>
              </a:ext>
            </a:extLst>
          </p:cNvPr>
          <p:cNvSpPr/>
          <p:nvPr/>
        </p:nvSpPr>
        <p:spPr>
          <a:xfrm>
            <a:off x="4530221" y="2056860"/>
            <a:ext cx="1066486" cy="549507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전</a:t>
            </a:r>
            <a:r>
              <a:rPr kumimoji="0" lang="ko-KR" altLang="en-US" sz="1000" b="0" i="0" u="none" strike="noStrike" kern="1200" cap="none" spc="-1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기위원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회 승인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BA2EBF12-82CE-EEEF-EA53-74779C403D68}"/>
              </a:ext>
            </a:extLst>
          </p:cNvPr>
          <p:cNvSpPr/>
          <p:nvPr/>
        </p:nvSpPr>
        <p:spPr>
          <a:xfrm>
            <a:off x="5788197" y="2070177"/>
            <a:ext cx="1510036" cy="252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기본설계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B3A2E9C7-AFAA-D44D-5AB5-77507F91E177}"/>
              </a:ext>
            </a:extLst>
          </p:cNvPr>
          <p:cNvCxnSpPr/>
          <p:nvPr/>
        </p:nvCxnSpPr>
        <p:spPr>
          <a:xfrm>
            <a:off x="-222417" y="2604987"/>
            <a:ext cx="8733767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59">
            <a:extLst>
              <a:ext uri="{FF2B5EF4-FFF2-40B4-BE49-F238E27FC236}">
                <a16:creationId xmlns="" xmlns:a16="http://schemas.microsoft.com/office/drawing/2014/main" id="{BF265B81-864B-E574-E388-6038693A1A8E}"/>
              </a:ext>
            </a:extLst>
          </p:cNvPr>
          <p:cNvSpPr/>
          <p:nvPr/>
        </p:nvSpPr>
        <p:spPr>
          <a:xfrm>
            <a:off x="5666944" y="2356364"/>
            <a:ext cx="1631290" cy="252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환경영향평가</a:t>
            </a:r>
          </a:p>
        </p:txBody>
      </p:sp>
      <p:sp>
        <p:nvSpPr>
          <p:cNvPr id="29" name="사각형: 둥근 모서리 46">
            <a:extLst>
              <a:ext uri="{FF2B5EF4-FFF2-40B4-BE49-F238E27FC236}">
                <a16:creationId xmlns="" xmlns:a16="http://schemas.microsoft.com/office/drawing/2014/main" id="{48BE57DE-BB4B-C941-CA3D-6DB3A7FC4CDE}"/>
              </a:ext>
            </a:extLst>
          </p:cNvPr>
          <p:cNvSpPr/>
          <p:nvPr/>
        </p:nvSpPr>
        <p:spPr>
          <a:xfrm>
            <a:off x="8869153" y="2071259"/>
            <a:ext cx="548331" cy="533727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건설공사</a:t>
            </a:r>
          </a:p>
        </p:txBody>
      </p:sp>
      <p:sp>
        <p:nvSpPr>
          <p:cNvPr id="30" name="사각형: 둥근 모서리 46">
            <a:extLst>
              <a:ext uri="{FF2B5EF4-FFF2-40B4-BE49-F238E27FC236}">
                <a16:creationId xmlns="" xmlns:a16="http://schemas.microsoft.com/office/drawing/2014/main" id="{36CD6824-483D-63D3-EEC9-5F84C7C4ECA9}"/>
              </a:ext>
            </a:extLst>
          </p:cNvPr>
          <p:cNvSpPr/>
          <p:nvPr/>
        </p:nvSpPr>
        <p:spPr>
          <a:xfrm>
            <a:off x="7318821" y="2071260"/>
            <a:ext cx="732562" cy="252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EPC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계약</a:t>
            </a:r>
          </a:p>
        </p:txBody>
      </p:sp>
      <p:sp>
        <p:nvSpPr>
          <p:cNvPr id="31" name="사각형: 둥근 모서리 46">
            <a:extLst>
              <a:ext uri="{FF2B5EF4-FFF2-40B4-BE49-F238E27FC236}">
                <a16:creationId xmlns="" xmlns:a16="http://schemas.microsoft.com/office/drawing/2014/main" id="{F6E86E8B-C86E-5C52-8C11-F6AC07DC7566}"/>
              </a:ext>
            </a:extLst>
          </p:cNvPr>
          <p:cNvSpPr/>
          <p:nvPr/>
        </p:nvSpPr>
        <p:spPr>
          <a:xfrm>
            <a:off x="8071970" y="2071260"/>
            <a:ext cx="732562" cy="252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실시설계</a:t>
            </a:r>
          </a:p>
        </p:txBody>
      </p:sp>
      <p:sp>
        <p:nvSpPr>
          <p:cNvPr id="32" name="사각형: 둥근 모서리 46">
            <a:extLst>
              <a:ext uri="{FF2B5EF4-FFF2-40B4-BE49-F238E27FC236}">
                <a16:creationId xmlns="" xmlns:a16="http://schemas.microsoft.com/office/drawing/2014/main" id="{B30D782D-7FBD-E66E-DA0E-FB211E84D606}"/>
              </a:ext>
            </a:extLst>
          </p:cNvPr>
          <p:cNvSpPr/>
          <p:nvPr/>
        </p:nvSpPr>
        <p:spPr>
          <a:xfrm>
            <a:off x="7315500" y="2354367"/>
            <a:ext cx="732562" cy="252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공사인가</a:t>
            </a:r>
          </a:p>
        </p:txBody>
      </p:sp>
      <p:sp>
        <p:nvSpPr>
          <p:cNvPr id="33" name="사각형: 둥근 모서리 46">
            <a:extLst>
              <a:ext uri="{FF2B5EF4-FFF2-40B4-BE49-F238E27FC236}">
                <a16:creationId xmlns="" xmlns:a16="http://schemas.microsoft.com/office/drawing/2014/main" id="{31AEF26C-A770-D2D3-0AAC-7367808977CF}"/>
              </a:ext>
            </a:extLst>
          </p:cNvPr>
          <p:cNvSpPr/>
          <p:nvPr/>
        </p:nvSpPr>
        <p:spPr>
          <a:xfrm>
            <a:off x="8068649" y="2354367"/>
            <a:ext cx="732562" cy="252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건축허가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E0FDEFDC-3793-929A-2387-BA19AE20FC2D}"/>
              </a:ext>
            </a:extLst>
          </p:cNvPr>
          <p:cNvCxnSpPr/>
          <p:nvPr/>
        </p:nvCxnSpPr>
        <p:spPr>
          <a:xfrm>
            <a:off x="7929332" y="2061602"/>
            <a:ext cx="0" cy="648000"/>
          </a:xfrm>
          <a:prstGeom prst="straightConnector1">
            <a:avLst/>
          </a:prstGeom>
          <a:ln w="6350">
            <a:solidFill>
              <a:srgbClr val="0D6E6E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F18697FD-AB4A-6D06-D681-759C5E51B33C}"/>
              </a:ext>
            </a:extLst>
          </p:cNvPr>
          <p:cNvSpPr/>
          <p:nvPr/>
        </p:nvSpPr>
        <p:spPr>
          <a:xfrm>
            <a:off x="1904000" y="4401404"/>
            <a:ext cx="2666196" cy="252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열거래계약 체결 및 </a:t>
            </a:r>
            <a:r>
              <a:rPr kumimoji="0" lang="ko-KR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열연계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="" xmlns:a16="http://schemas.microsoft.com/office/drawing/2014/main" id="{678B5E98-0414-F787-7E78-6537B24804FE}"/>
              </a:ext>
            </a:extLst>
          </p:cNvPr>
          <p:cNvSpPr/>
          <p:nvPr/>
        </p:nvSpPr>
        <p:spPr>
          <a:xfrm>
            <a:off x="4655026" y="4401404"/>
            <a:ext cx="4856670" cy="252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열거래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(`24.4Q~)</a:t>
            </a:r>
          </a:p>
        </p:txBody>
      </p:sp>
      <p:sp>
        <p:nvSpPr>
          <p:cNvPr id="41" name="사각형: 둥근 모서리 63">
            <a:extLst>
              <a:ext uri="{FF2B5EF4-FFF2-40B4-BE49-F238E27FC236}">
                <a16:creationId xmlns="" xmlns:a16="http://schemas.microsoft.com/office/drawing/2014/main" id="{BBFEE747-7471-9BCA-1DDF-240158D886E1}"/>
              </a:ext>
            </a:extLst>
          </p:cNvPr>
          <p:cNvSpPr/>
          <p:nvPr/>
        </p:nvSpPr>
        <p:spPr>
          <a:xfrm>
            <a:off x="1904000" y="4713293"/>
            <a:ext cx="913596" cy="252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이사회 승인</a:t>
            </a:r>
          </a:p>
        </p:txBody>
      </p:sp>
      <p:sp>
        <p:nvSpPr>
          <p:cNvPr id="45" name="사각형: 둥근 모서리 69">
            <a:extLst>
              <a:ext uri="{FF2B5EF4-FFF2-40B4-BE49-F238E27FC236}">
                <a16:creationId xmlns="" xmlns:a16="http://schemas.microsoft.com/office/drawing/2014/main" id="{60663537-2801-937C-9360-536E6DE30EC3}"/>
              </a:ext>
            </a:extLst>
          </p:cNvPr>
          <p:cNvSpPr/>
          <p:nvPr/>
        </p:nvSpPr>
        <p:spPr>
          <a:xfrm>
            <a:off x="2893796" y="4713293"/>
            <a:ext cx="1675356" cy="252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열배관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공사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6" name="사각형: 둥근 모서리 63">
            <a:extLst>
              <a:ext uri="{FF2B5EF4-FFF2-40B4-BE49-F238E27FC236}">
                <a16:creationId xmlns="" xmlns:a16="http://schemas.microsoft.com/office/drawing/2014/main" id="{721696D9-2F15-395C-34E4-C97921C08F57}"/>
              </a:ext>
            </a:extLst>
          </p:cNvPr>
          <p:cNvSpPr/>
          <p:nvPr/>
        </p:nvSpPr>
        <p:spPr>
          <a:xfrm>
            <a:off x="1904001" y="5258701"/>
            <a:ext cx="1464663" cy="288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데이터센터 타당성용역 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CB23E5F7-78E1-DC6D-159F-3B5C6651B6F0}"/>
              </a:ext>
            </a:extLst>
          </p:cNvPr>
          <p:cNvSpPr txBox="1"/>
          <p:nvPr/>
        </p:nvSpPr>
        <p:spPr>
          <a:xfrm>
            <a:off x="1904000" y="5539849"/>
            <a:ext cx="18282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* 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데이터센터건립 관련 동향 모니터링  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FFC826F7-2702-8B20-2B7A-986A296D967A}"/>
              </a:ext>
            </a:extLst>
          </p:cNvPr>
          <p:cNvSpPr/>
          <p:nvPr/>
        </p:nvSpPr>
        <p:spPr>
          <a:xfrm>
            <a:off x="1831992" y="4055050"/>
            <a:ext cx="6858524" cy="30015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사업전략 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미활용에너지 확보를 통한 </a:t>
            </a:r>
            <a:r>
              <a:rPr kumimoji="0" lang="ko-KR" alt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열공급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안정성 및 원가율 개선</a:t>
            </a: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E7F8D809-CD10-BAC8-52BD-9C11BE840838}"/>
              </a:ext>
            </a:extLst>
          </p:cNvPr>
          <p:cNvSpPr/>
          <p:nvPr/>
        </p:nvSpPr>
        <p:spPr>
          <a:xfrm>
            <a:off x="607856" y="4012784"/>
            <a:ext cx="1326678" cy="70447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외부열원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확보</a:t>
            </a:r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A2D3AA66-5634-D653-4055-DE516F40B742}"/>
              </a:ext>
            </a:extLst>
          </p:cNvPr>
          <p:cNvSpPr/>
          <p:nvPr/>
        </p:nvSpPr>
        <p:spPr>
          <a:xfrm>
            <a:off x="607857" y="5252267"/>
            <a:ext cx="1147934" cy="28758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북항</a:t>
            </a: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연료전지</a:t>
            </a:r>
            <a: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/>
            </a:r>
            <a:b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</a:br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9C2D4F6A-969E-5954-45A6-EED4777489BD}"/>
              </a:ext>
            </a:extLst>
          </p:cNvPr>
          <p:cNvSpPr/>
          <p:nvPr/>
        </p:nvSpPr>
        <p:spPr>
          <a:xfrm>
            <a:off x="632521" y="2033366"/>
            <a:ext cx="1147934" cy="70447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500MW</a:t>
            </a: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급 발전소 건설</a:t>
            </a:r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D5E223E5-8F3E-F1B8-D052-37D01101D12D}"/>
              </a:ext>
            </a:extLst>
          </p:cNvPr>
          <p:cNvSpPr/>
          <p:nvPr/>
        </p:nvSpPr>
        <p:spPr>
          <a:xfrm>
            <a:off x="607857" y="4379705"/>
            <a:ext cx="1147934" cy="46003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인천도시가스</a:t>
            </a:r>
            <a: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/>
            </a:r>
            <a:b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</a:b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연료전지</a:t>
            </a:r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9C2D4F6A-969E-5954-45A6-EED4777489BD}"/>
              </a:ext>
            </a:extLst>
          </p:cNvPr>
          <p:cNvSpPr/>
          <p:nvPr/>
        </p:nvSpPr>
        <p:spPr>
          <a:xfrm>
            <a:off x="641601" y="2823996"/>
            <a:ext cx="1411133" cy="41117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위드인천</a:t>
            </a: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연료전지</a:t>
            </a:r>
            <a: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/>
            </a:r>
            <a:b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</a:br>
            <a: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쌍용건설</a:t>
            </a:r>
            <a: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</a:p>
        </p:txBody>
      </p:sp>
      <p:sp>
        <p:nvSpPr>
          <p:cNvPr id="63" name="사각형: 둥근 모서리 63">
            <a:extLst>
              <a:ext uri="{FF2B5EF4-FFF2-40B4-BE49-F238E27FC236}">
                <a16:creationId xmlns="" xmlns:a16="http://schemas.microsoft.com/office/drawing/2014/main" id="{721696D9-2F15-395C-34E4-C97921C08F57}"/>
              </a:ext>
            </a:extLst>
          </p:cNvPr>
          <p:cNvSpPr/>
          <p:nvPr/>
        </p:nvSpPr>
        <p:spPr>
          <a:xfrm>
            <a:off x="1904000" y="5915965"/>
            <a:ext cx="3109619" cy="252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입지 선정 및 소각시설 설치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인천시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="" xmlns:a16="http://schemas.microsoft.com/office/drawing/2014/main" id="{28CD2D4E-B404-E2BD-DAC3-B58281106226}"/>
              </a:ext>
            </a:extLst>
          </p:cNvPr>
          <p:cNvSpPr/>
          <p:nvPr/>
        </p:nvSpPr>
        <p:spPr>
          <a:xfrm>
            <a:off x="6224320" y="5915965"/>
            <a:ext cx="3287376" cy="252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열거래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(`26~)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B23E5F7-78E1-DC6D-159F-3B5C6651B6F0}"/>
              </a:ext>
            </a:extLst>
          </p:cNvPr>
          <p:cNvSpPr txBox="1"/>
          <p:nvPr/>
        </p:nvSpPr>
        <p:spPr>
          <a:xfrm>
            <a:off x="1904000" y="6197113"/>
            <a:ext cx="40911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* </a:t>
            </a: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인천시 소각시설 관련 정책동향 모니터링 필요</a:t>
            </a:r>
          </a:p>
        </p:txBody>
      </p:sp>
      <p:sp>
        <p:nvSpPr>
          <p:cNvPr id="66" name="사각형: 둥근 모서리 63">
            <a:extLst>
              <a:ext uri="{FF2B5EF4-FFF2-40B4-BE49-F238E27FC236}">
                <a16:creationId xmlns="" xmlns:a16="http://schemas.microsoft.com/office/drawing/2014/main" id="{A9985814-6801-AB09-66DC-90C469F8D69F}"/>
              </a:ext>
            </a:extLst>
          </p:cNvPr>
          <p:cNvSpPr/>
          <p:nvPr/>
        </p:nvSpPr>
        <p:spPr>
          <a:xfrm>
            <a:off x="5071722" y="5915965"/>
            <a:ext cx="1103221" cy="252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거래조건 협의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/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</a:b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및 계약 체결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A2D3AA66-5634-D653-4055-DE516F40B742}"/>
              </a:ext>
            </a:extLst>
          </p:cNvPr>
          <p:cNvSpPr/>
          <p:nvPr/>
        </p:nvSpPr>
        <p:spPr>
          <a:xfrm>
            <a:off x="607857" y="5861148"/>
            <a:ext cx="1147934" cy="36532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인천시</a:t>
            </a:r>
            <a: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/>
            </a:r>
            <a:b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</a:b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소각장</a:t>
            </a:r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68" name="사각형: 둥근 모서리 59">
            <a:extLst>
              <a:ext uri="{FF2B5EF4-FFF2-40B4-BE49-F238E27FC236}">
                <a16:creationId xmlns="" xmlns:a16="http://schemas.microsoft.com/office/drawing/2014/main" id="{BF265B81-864B-E574-E388-6038693A1A8E}"/>
              </a:ext>
            </a:extLst>
          </p:cNvPr>
          <p:cNvSpPr/>
          <p:nvPr/>
        </p:nvSpPr>
        <p:spPr>
          <a:xfrm>
            <a:off x="2677887" y="2839066"/>
            <a:ext cx="1278294" cy="288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발전사업허가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CHPS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낙찰</a:t>
            </a:r>
          </a:p>
        </p:txBody>
      </p:sp>
      <p:sp>
        <p:nvSpPr>
          <p:cNvPr id="69" name="사각형: 둥근 모서리 59">
            <a:extLst>
              <a:ext uri="{FF2B5EF4-FFF2-40B4-BE49-F238E27FC236}">
                <a16:creationId xmlns="" xmlns:a16="http://schemas.microsoft.com/office/drawing/2014/main" id="{BF265B81-864B-E574-E388-6038693A1A8E}"/>
              </a:ext>
            </a:extLst>
          </p:cNvPr>
          <p:cNvSpPr/>
          <p:nvPr/>
        </p:nvSpPr>
        <p:spPr>
          <a:xfrm>
            <a:off x="5181456" y="2840800"/>
            <a:ext cx="1031653" cy="288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건설공사</a:t>
            </a:r>
          </a:p>
        </p:txBody>
      </p:sp>
      <p:sp>
        <p:nvSpPr>
          <p:cNvPr id="48" name="사각형: 둥근 모서리 63">
            <a:extLst>
              <a:ext uri="{FF2B5EF4-FFF2-40B4-BE49-F238E27FC236}">
                <a16:creationId xmlns="" xmlns:a16="http://schemas.microsoft.com/office/drawing/2014/main" id="{721696D9-2F15-395C-34E4-C97921C08F57}"/>
              </a:ext>
            </a:extLst>
          </p:cNvPr>
          <p:cNvSpPr/>
          <p:nvPr/>
        </p:nvSpPr>
        <p:spPr>
          <a:xfrm>
            <a:off x="3458809" y="5258701"/>
            <a:ext cx="2790175" cy="288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연료전지 발전소 추진 현황  모니터링</a:t>
            </a:r>
          </a:p>
        </p:txBody>
      </p:sp>
      <p:sp>
        <p:nvSpPr>
          <p:cNvPr id="49" name="사각형: 둥근 모서리 63">
            <a:extLst>
              <a:ext uri="{FF2B5EF4-FFF2-40B4-BE49-F238E27FC236}">
                <a16:creationId xmlns="" xmlns:a16="http://schemas.microsoft.com/office/drawing/2014/main" id="{A9985814-6801-AB09-66DC-90C469F8D69F}"/>
              </a:ext>
            </a:extLst>
          </p:cNvPr>
          <p:cNvSpPr/>
          <p:nvPr/>
        </p:nvSpPr>
        <p:spPr>
          <a:xfrm>
            <a:off x="6339129" y="5252267"/>
            <a:ext cx="1350015" cy="288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거래조건 협의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및 계약 체결</a:t>
            </a:r>
          </a:p>
        </p:txBody>
      </p:sp>
      <p:sp>
        <p:nvSpPr>
          <p:cNvPr id="51" name="사각형: 둥근 모서리 63">
            <a:extLst>
              <a:ext uri="{FF2B5EF4-FFF2-40B4-BE49-F238E27FC236}">
                <a16:creationId xmlns="" xmlns:a16="http://schemas.microsoft.com/office/drawing/2014/main" id="{28CD2D4E-B404-E2BD-DAC3-B58281106226}"/>
              </a:ext>
            </a:extLst>
          </p:cNvPr>
          <p:cNvSpPr/>
          <p:nvPr/>
        </p:nvSpPr>
        <p:spPr>
          <a:xfrm>
            <a:off x="6274136" y="2840800"/>
            <a:ext cx="3287376" cy="288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열거래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(`26~)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3" name="사각형: 둥근 모서리 63">
            <a:extLst>
              <a:ext uri="{FF2B5EF4-FFF2-40B4-BE49-F238E27FC236}">
                <a16:creationId xmlns="" xmlns:a16="http://schemas.microsoft.com/office/drawing/2014/main" id="{A9985814-6801-AB09-66DC-90C469F8D69F}"/>
              </a:ext>
            </a:extLst>
          </p:cNvPr>
          <p:cNvSpPr/>
          <p:nvPr/>
        </p:nvSpPr>
        <p:spPr>
          <a:xfrm>
            <a:off x="4017208" y="2839933"/>
            <a:ext cx="1103221" cy="288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거래조건 협의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/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</a:b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및 계약 체결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9C2D4F6A-969E-5954-45A6-EED4777489BD}"/>
              </a:ext>
            </a:extLst>
          </p:cNvPr>
          <p:cNvSpPr/>
          <p:nvPr/>
        </p:nvSpPr>
        <p:spPr>
          <a:xfrm>
            <a:off x="632520" y="3342564"/>
            <a:ext cx="1420213" cy="41117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위드인천</a:t>
            </a: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연료전지</a:t>
            </a:r>
            <a: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/>
            </a:r>
            <a:b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</a:br>
            <a: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드림라인</a:t>
            </a:r>
            <a: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</a:p>
        </p:txBody>
      </p:sp>
      <p:sp>
        <p:nvSpPr>
          <p:cNvPr id="59" name="사각형: 둥근 모서리 59">
            <a:extLst>
              <a:ext uri="{FF2B5EF4-FFF2-40B4-BE49-F238E27FC236}">
                <a16:creationId xmlns="" xmlns:a16="http://schemas.microsoft.com/office/drawing/2014/main" id="{BF265B81-864B-E574-E388-6038693A1A8E}"/>
              </a:ext>
            </a:extLst>
          </p:cNvPr>
          <p:cNvSpPr/>
          <p:nvPr/>
        </p:nvSpPr>
        <p:spPr>
          <a:xfrm>
            <a:off x="3153768" y="3359368"/>
            <a:ext cx="1968990" cy="288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발전사업허가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CHPS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낙찰</a:t>
            </a:r>
          </a:p>
        </p:txBody>
      </p:sp>
      <p:sp>
        <p:nvSpPr>
          <p:cNvPr id="62" name="사각형: 둥근 모서리 59">
            <a:extLst>
              <a:ext uri="{FF2B5EF4-FFF2-40B4-BE49-F238E27FC236}">
                <a16:creationId xmlns="" xmlns:a16="http://schemas.microsoft.com/office/drawing/2014/main" id="{BF265B81-864B-E574-E388-6038693A1A8E}"/>
              </a:ext>
            </a:extLst>
          </p:cNvPr>
          <p:cNvSpPr/>
          <p:nvPr/>
        </p:nvSpPr>
        <p:spPr>
          <a:xfrm>
            <a:off x="6366695" y="3359368"/>
            <a:ext cx="1031653" cy="288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건설공사</a:t>
            </a:r>
          </a:p>
        </p:txBody>
      </p:sp>
      <p:sp>
        <p:nvSpPr>
          <p:cNvPr id="70" name="사각형: 둥근 모서리 63">
            <a:extLst>
              <a:ext uri="{FF2B5EF4-FFF2-40B4-BE49-F238E27FC236}">
                <a16:creationId xmlns="" xmlns:a16="http://schemas.microsoft.com/office/drawing/2014/main" id="{28CD2D4E-B404-E2BD-DAC3-B58281106226}"/>
              </a:ext>
            </a:extLst>
          </p:cNvPr>
          <p:cNvSpPr/>
          <p:nvPr/>
        </p:nvSpPr>
        <p:spPr>
          <a:xfrm>
            <a:off x="7468706" y="3359368"/>
            <a:ext cx="2067182" cy="288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열거래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(`27~)</a:t>
            </a: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72" name="사각형: 둥근 모서리 63">
            <a:extLst>
              <a:ext uri="{FF2B5EF4-FFF2-40B4-BE49-F238E27FC236}">
                <a16:creationId xmlns="" xmlns:a16="http://schemas.microsoft.com/office/drawing/2014/main" id="{A9985814-6801-AB09-66DC-90C469F8D69F}"/>
              </a:ext>
            </a:extLst>
          </p:cNvPr>
          <p:cNvSpPr/>
          <p:nvPr/>
        </p:nvSpPr>
        <p:spPr>
          <a:xfrm>
            <a:off x="5193116" y="3359368"/>
            <a:ext cx="1103221" cy="288000"/>
          </a:xfrm>
          <a:prstGeom prst="roundRect">
            <a:avLst>
              <a:gd name="adj" fmla="val 10966"/>
            </a:avLst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거래조건 협의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/>
            </a:r>
            <a:b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</a:b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및 계약 체결</a:t>
            </a:r>
          </a:p>
        </p:txBody>
      </p:sp>
    </p:spTree>
    <p:extLst>
      <p:ext uri="{BB962C8B-B14F-4D97-AF65-F5344CB8AC3E}">
        <p14:creationId xmlns:p14="http://schemas.microsoft.com/office/powerpoint/2010/main" val="1670833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직사각형 35"/>
          <p:cNvSpPr/>
          <p:nvPr/>
        </p:nvSpPr>
        <p:spPr>
          <a:xfrm>
            <a:off x="488515" y="253301"/>
            <a:ext cx="5060040" cy="330540"/>
          </a:xfrm>
          <a:prstGeom prst="rect">
            <a:avLst/>
          </a:prstGeom>
        </p:spPr>
        <p:txBody>
          <a:bodyPr wrap="none" lIns="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참고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1.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사업 개요 및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Key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Milestone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_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인천종합에너지</a:t>
            </a: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FB0ADB7-58A8-583A-57B6-66BAE6794881}"/>
              </a:ext>
            </a:extLst>
          </p:cNvPr>
          <p:cNvSpPr txBox="1"/>
          <p:nvPr/>
        </p:nvSpPr>
        <p:spPr>
          <a:xfrm>
            <a:off x="637914" y="836712"/>
            <a:ext cx="8796442" cy="533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582613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신규열원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확보</a:t>
            </a: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582613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 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- 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신규 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500MW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급 열병합발전소 건설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을 통한 중 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· 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장기 </a:t>
            </a:r>
            <a:r>
              <a:rPr kumimoji="0" lang="ko-KR" alt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열공급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 능력 증대 및 수익성 추가 개선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 </a:t>
            </a:r>
            <a:endParaRPr kumimoji="0" lang="en-US" altLang="ko-KR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0CAE367-EC7A-5DD4-27DF-B01EA422F51A}"/>
              </a:ext>
            </a:extLst>
          </p:cNvPr>
          <p:cNvSpPr txBox="1"/>
          <p:nvPr/>
        </p:nvSpPr>
        <p:spPr>
          <a:xfrm>
            <a:off x="646731" y="1652353"/>
            <a:ext cx="4104016" cy="360000"/>
          </a:xfrm>
          <a:prstGeom prst="rect">
            <a:avLst/>
          </a:prstGeom>
          <a:solidFill>
            <a:srgbClr val="0D6E6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사업 개요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EFC0B6BD-8549-5667-EC06-B6F2EE96ADDB}"/>
              </a:ext>
            </a:extLst>
          </p:cNvPr>
          <p:cNvCxnSpPr>
            <a:cxnSpLocks/>
            <a:endCxn id="28" idx="4"/>
          </p:cNvCxnSpPr>
          <p:nvPr/>
        </p:nvCxnSpPr>
        <p:spPr>
          <a:xfrm>
            <a:off x="6116280" y="2421341"/>
            <a:ext cx="0" cy="2029037"/>
          </a:xfrm>
          <a:prstGeom prst="line">
            <a:avLst/>
          </a:prstGeom>
          <a:noFill/>
          <a:ln w="57150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6" name="순서도: 연결자 5">
            <a:extLst>
              <a:ext uri="{FF2B5EF4-FFF2-40B4-BE49-F238E27FC236}">
                <a16:creationId xmlns="" xmlns:a16="http://schemas.microsoft.com/office/drawing/2014/main" id="{6E80F083-BE2A-C7BB-8A44-8D31D08F9BC2}"/>
              </a:ext>
            </a:extLst>
          </p:cNvPr>
          <p:cNvSpPr/>
          <p:nvPr/>
        </p:nvSpPr>
        <p:spPr>
          <a:xfrm>
            <a:off x="6056927" y="2375323"/>
            <a:ext cx="118705" cy="117502"/>
          </a:xfrm>
          <a:prstGeom prst="flowChartConnector">
            <a:avLst/>
          </a:prstGeom>
          <a:solidFill>
            <a:srgbClr val="FFFFFF"/>
          </a:solidFill>
          <a:ln w="38100" cap="flat" cmpd="sng" algn="ctr">
            <a:solidFill>
              <a:srgbClr val="0D6E6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 err="1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F864FF2-0D76-2EDA-079F-FB3620D71ABE}"/>
              </a:ext>
            </a:extLst>
          </p:cNvPr>
          <p:cNvSpPr txBox="1"/>
          <p:nvPr/>
        </p:nvSpPr>
        <p:spPr>
          <a:xfrm>
            <a:off x="5327259" y="2310126"/>
            <a:ext cx="668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'</a:t>
            </a:r>
            <a:r>
              <a:rPr kumimoji="0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23. 3Q</a:t>
            </a:r>
            <a:endParaRPr kumimoji="0" lang="ko-KR" altLang="en-US" sz="10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" name="순서도: 연결자 7">
            <a:extLst>
              <a:ext uri="{FF2B5EF4-FFF2-40B4-BE49-F238E27FC236}">
                <a16:creationId xmlns="" xmlns:a16="http://schemas.microsoft.com/office/drawing/2014/main" id="{83D23DD8-06FD-4CC8-9246-21D903339E41}"/>
              </a:ext>
            </a:extLst>
          </p:cNvPr>
          <p:cNvSpPr/>
          <p:nvPr/>
        </p:nvSpPr>
        <p:spPr>
          <a:xfrm>
            <a:off x="6056927" y="3843487"/>
            <a:ext cx="118705" cy="117502"/>
          </a:xfrm>
          <a:prstGeom prst="flowChartConnector">
            <a:avLst/>
          </a:prstGeom>
          <a:solidFill>
            <a:srgbClr val="FFFFFF"/>
          </a:solidFill>
          <a:ln w="38100" cap="flat" cmpd="sng" algn="ctr">
            <a:solidFill>
              <a:srgbClr val="0D6E6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 err="1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0A99B1B-A14E-DE43-50A4-B09DA211F9E3}"/>
              </a:ext>
            </a:extLst>
          </p:cNvPr>
          <p:cNvSpPr txBox="1"/>
          <p:nvPr/>
        </p:nvSpPr>
        <p:spPr>
          <a:xfrm>
            <a:off x="5327259" y="3774474"/>
            <a:ext cx="668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'</a:t>
            </a:r>
            <a:r>
              <a:rPr kumimoji="0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27. 3Q</a:t>
            </a:r>
            <a:endParaRPr kumimoji="0" lang="ko-KR" altLang="en-US" sz="10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214698C-448B-8B80-23F2-422090F48FAF}"/>
              </a:ext>
            </a:extLst>
          </p:cNvPr>
          <p:cNvSpPr txBox="1"/>
          <p:nvPr/>
        </p:nvSpPr>
        <p:spPr>
          <a:xfrm>
            <a:off x="5327259" y="2798242"/>
            <a:ext cx="668754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'</a:t>
            </a:r>
            <a:r>
              <a:rPr kumimoji="0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25. 2Q</a:t>
            </a:r>
            <a:endParaRPr kumimoji="0" lang="ko-KR" altLang="en-US" sz="10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="" xmlns:a16="http://schemas.microsoft.com/office/drawing/2014/main" id="{202154AF-5844-CE22-3E79-792632741268}"/>
              </a:ext>
            </a:extLst>
          </p:cNvPr>
          <p:cNvSpPr/>
          <p:nvPr/>
        </p:nvSpPr>
        <p:spPr>
          <a:xfrm>
            <a:off x="6057647" y="2864711"/>
            <a:ext cx="118705" cy="117502"/>
          </a:xfrm>
          <a:prstGeom prst="flowChartConnector">
            <a:avLst/>
          </a:prstGeom>
          <a:solidFill>
            <a:srgbClr val="FFFFFF"/>
          </a:solidFill>
          <a:ln w="38100" cap="flat" cmpd="sng" algn="ctr">
            <a:solidFill>
              <a:srgbClr val="0D6E6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 err="1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="" xmlns:a16="http://schemas.microsoft.com/office/drawing/2014/main" id="{D29BE98A-04C8-4923-6B43-464CF336AC44}"/>
              </a:ext>
            </a:extLst>
          </p:cNvPr>
          <p:cNvGraphicFramePr>
            <a:graphicFrameLocks noGrp="1"/>
          </p:cNvGraphicFramePr>
          <p:nvPr/>
        </p:nvGraphicFramePr>
        <p:xfrm>
          <a:off x="664837" y="2132857"/>
          <a:ext cx="4104016" cy="4245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6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963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379702">
                <a:tc>
                  <a:txBody>
                    <a:bodyPr/>
                    <a:lstStyle/>
                    <a:p>
                      <a:pPr algn="ctr" latinLnBrk="1">
                        <a:buClr>
                          <a:schemeClr val="tx1"/>
                        </a:buClr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사업내용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buClr>
                          <a:schemeClr val="tx1"/>
                        </a:buClr>
                      </a:pPr>
                      <a:endParaRPr lang="ko-KR" altLang="en-US" sz="1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200000"/>
                        </a:lnSpc>
                        <a:buClr>
                          <a:schemeClr val="tx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용</a:t>
                      </a:r>
                      <a:r>
                        <a:rPr lang="ko-KR" altLang="en-US" sz="105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ko-KR" altLang="en-US" sz="1050" kern="1200" spc="10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   </a:t>
                      </a:r>
                      <a:r>
                        <a:rPr lang="ko-KR" altLang="en-US" sz="1050" spc="100" baseline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량 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: </a:t>
                      </a: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전기 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500MW, </a:t>
                      </a: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열 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260Gcal/h</a:t>
                      </a:r>
                    </a:p>
                    <a:p>
                      <a:pPr marL="171450" indent="-171450" latinLnBrk="1">
                        <a:lnSpc>
                          <a:spcPct val="200000"/>
                        </a:lnSpc>
                        <a:buClr>
                          <a:schemeClr val="tx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건설기간 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: </a:t>
                      </a:r>
                      <a:r>
                        <a:rPr lang="en-US" altLang="ko-KR" sz="105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27. 1Q</a:t>
                      </a: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~ </a:t>
                      </a:r>
                      <a:r>
                        <a:rPr lang="en-US" altLang="ko-KR" sz="105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29. 4Q</a:t>
                      </a:r>
                    </a:p>
                    <a:p>
                      <a:pPr marL="171450" indent="-171450" latinLnBrk="1">
                        <a:lnSpc>
                          <a:spcPct val="200000"/>
                        </a:lnSpc>
                        <a:buClr>
                          <a:schemeClr val="tx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5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상업운전 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: </a:t>
                      </a:r>
                      <a:r>
                        <a:rPr lang="en-US" altLang="ko-KR" sz="105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5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29. 4Q</a:t>
                      </a:r>
                      <a:endParaRPr lang="ko-KR" altLang="en-US" sz="105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T="36000" marB="10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67518">
                <a:tc>
                  <a:txBody>
                    <a:bodyPr/>
                    <a:lstStyle/>
                    <a:p>
                      <a:pPr algn="ctr" latinLnBrk="1">
                        <a:buClr>
                          <a:schemeClr val="tx1"/>
                        </a:buClr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총 투자비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buClr>
                          <a:schemeClr val="tx1"/>
                        </a:buClr>
                      </a:pPr>
                      <a:endParaRPr lang="ko-KR" altLang="en-US" sz="1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5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약 </a:t>
                      </a: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9,555</a:t>
                      </a:r>
                      <a:r>
                        <a:rPr lang="ko-KR" altLang="en-US" sz="105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억 </a:t>
                      </a: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05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부지 </a:t>
                      </a: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786</a:t>
                      </a:r>
                      <a:r>
                        <a:rPr lang="ko-KR" altLang="en-US" sz="105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억 포함</a:t>
                      </a:r>
                      <a:r>
                        <a:rPr lang="en-US" altLang="ko-KR" sz="105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)</a:t>
                      </a:r>
                      <a:endParaRPr lang="ko-KR" altLang="en-US" sz="1050" b="1" kern="120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67518">
                <a:tc>
                  <a:txBody>
                    <a:bodyPr/>
                    <a:lstStyle/>
                    <a:p>
                      <a:pPr algn="ctr" latinLnBrk="1">
                        <a:buClr>
                          <a:schemeClr val="tx1"/>
                        </a:buClr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투자구조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buClr>
                          <a:schemeClr val="tx1"/>
                        </a:buClr>
                      </a:pPr>
                      <a:endParaRPr lang="ko-KR" altLang="en-US" sz="1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Clr>
                          <a:schemeClr val="tx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5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검토 중</a:t>
                      </a:r>
                      <a:endParaRPr lang="en-US" altLang="ko-KR" sz="1050" b="1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T="36000" marB="72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330461">
                <a:tc>
                  <a:txBody>
                    <a:bodyPr/>
                    <a:lstStyle/>
                    <a:p>
                      <a:pPr algn="ctr" latinLnBrk="1">
                        <a:buClr>
                          <a:schemeClr val="tx1"/>
                        </a:buClr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주요</a:t>
                      </a:r>
                      <a:endParaRPr lang="en-US" altLang="ko-KR" sz="1100" b="1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  <a:p>
                      <a:pPr algn="ctr" latinLnBrk="1">
                        <a:buClr>
                          <a:schemeClr val="tx1"/>
                        </a:buClr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기대효과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buClr>
                          <a:schemeClr val="tx1"/>
                        </a:buClr>
                      </a:pPr>
                      <a:endParaRPr lang="ko-KR" altLang="en-US" sz="1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200000"/>
                        </a:lnSpc>
                        <a:buClr>
                          <a:schemeClr val="tx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5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매출 및 손익 증대</a:t>
                      </a:r>
                      <a:endParaRPr lang="en-US" altLang="ko-KR" sz="1050" b="1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  <a:p>
                      <a:pPr marL="171450" indent="-171450" latinLnBrk="1">
                        <a:lnSpc>
                          <a:spcPct val="200000"/>
                        </a:lnSpc>
                        <a:buClr>
                          <a:schemeClr val="tx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5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공급능력 증대를 통한 수요개발 확대</a:t>
                      </a:r>
                      <a:endParaRPr lang="en-US" altLang="ko-KR" sz="1050" b="1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  <a:p>
                      <a:pPr marL="171450" indent="-171450" latinLnBrk="1">
                        <a:lnSpc>
                          <a:spcPct val="200000"/>
                        </a:lnSpc>
                        <a:buClr>
                          <a:schemeClr val="tx1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50" b="1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열공급</a:t>
                      </a:r>
                      <a:r>
                        <a:rPr lang="ko-KR" altLang="en-US" sz="1050" b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 안정성 향상</a:t>
                      </a:r>
                      <a:endParaRPr lang="en-US" altLang="ko-KR" sz="1050" b="1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T="36000" marB="10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D33E91A-4C68-D185-630B-8E4E0107C13F}"/>
              </a:ext>
            </a:extLst>
          </p:cNvPr>
          <p:cNvSpPr txBox="1"/>
          <p:nvPr/>
        </p:nvSpPr>
        <p:spPr>
          <a:xfrm>
            <a:off x="5327259" y="3286358"/>
            <a:ext cx="668754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'</a:t>
            </a:r>
            <a:r>
              <a:rPr kumimoji="0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26. 2Q</a:t>
            </a:r>
            <a:endParaRPr kumimoji="0" lang="ko-KR" altLang="en-US" sz="10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="" xmlns:a16="http://schemas.microsoft.com/office/drawing/2014/main" id="{9C83AED0-82B5-5980-3828-12A3C08BBC7F}"/>
              </a:ext>
            </a:extLst>
          </p:cNvPr>
          <p:cNvSpPr/>
          <p:nvPr/>
        </p:nvSpPr>
        <p:spPr>
          <a:xfrm>
            <a:off x="6058490" y="3354099"/>
            <a:ext cx="118705" cy="117502"/>
          </a:xfrm>
          <a:prstGeom prst="flowChartConnector">
            <a:avLst/>
          </a:prstGeom>
          <a:solidFill>
            <a:srgbClr val="FFFFFF"/>
          </a:solidFill>
          <a:ln w="38100" cap="flat" cmpd="sng" algn="ctr">
            <a:solidFill>
              <a:srgbClr val="0D6E6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 err="1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Rectangle 81">
            <a:extLst>
              <a:ext uri="{FF2B5EF4-FFF2-40B4-BE49-F238E27FC236}">
                <a16:creationId xmlns="" xmlns:a16="http://schemas.microsoft.com/office/drawing/2014/main" id="{CCFE76C2-1F49-4C6A-137B-644737BEB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168" y="4770662"/>
            <a:ext cx="4048429" cy="28761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wrap="none" lIns="92075" tIns="46038" rIns="92075" bIns="46038" anchor="ctr"/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주요 현안 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6" name="Rectangle 68">
            <a:extLst>
              <a:ext uri="{FF2B5EF4-FFF2-40B4-BE49-F238E27FC236}">
                <a16:creationId xmlns="" xmlns:a16="http://schemas.microsoft.com/office/drawing/2014/main" id="{62171D5F-AD55-D152-8462-88C07982AAD7}"/>
              </a:ext>
            </a:extLst>
          </p:cNvPr>
          <p:cNvSpPr/>
          <p:nvPr/>
        </p:nvSpPr>
        <p:spPr>
          <a:xfrm>
            <a:off x="5419657" y="5106978"/>
            <a:ext cx="1087976" cy="366311"/>
          </a:xfrm>
          <a:prstGeom prst="rect">
            <a:avLst/>
          </a:prstGeom>
          <a:solidFill>
            <a:srgbClr val="63B9B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주민수용성</a:t>
            </a: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="" xmlns:a16="http://schemas.microsoft.com/office/drawing/2014/main" id="{27E21F92-9346-FE12-E1BF-E0A08883B17F}"/>
              </a:ext>
            </a:extLst>
          </p:cNvPr>
          <p:cNvSpPr/>
          <p:nvPr/>
        </p:nvSpPr>
        <p:spPr>
          <a:xfrm>
            <a:off x="5419657" y="5561704"/>
            <a:ext cx="1087976" cy="366311"/>
          </a:xfrm>
          <a:prstGeom prst="rect">
            <a:avLst/>
          </a:prstGeom>
          <a:solidFill>
            <a:srgbClr val="63B9B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부지확보</a:t>
            </a: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" name="Rectangle 68">
            <a:extLst>
              <a:ext uri="{FF2B5EF4-FFF2-40B4-BE49-F238E27FC236}">
                <a16:creationId xmlns="" xmlns:a16="http://schemas.microsoft.com/office/drawing/2014/main" id="{72A2EC74-72BD-A165-B58F-36118F2DC55F}"/>
              </a:ext>
            </a:extLst>
          </p:cNvPr>
          <p:cNvSpPr/>
          <p:nvPr/>
        </p:nvSpPr>
        <p:spPr>
          <a:xfrm>
            <a:off x="5419657" y="6016430"/>
            <a:ext cx="1087976" cy="366311"/>
          </a:xfrm>
          <a:prstGeom prst="rect">
            <a:avLst/>
          </a:prstGeom>
          <a:solidFill>
            <a:srgbClr val="63B9B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변경허가</a:t>
            </a: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="" xmlns:a16="http://schemas.microsoft.com/office/drawing/2014/main" id="{55A8B428-13EE-E864-54D4-41BD4C753ADF}"/>
              </a:ext>
            </a:extLst>
          </p:cNvPr>
          <p:cNvSpPr/>
          <p:nvPr/>
        </p:nvSpPr>
        <p:spPr>
          <a:xfrm>
            <a:off x="6545984" y="5106978"/>
            <a:ext cx="2578057" cy="366311"/>
          </a:xfrm>
          <a:prstGeom prst="wedgeRectCallout">
            <a:avLst>
              <a:gd name="adj1" fmla="val -55319"/>
              <a:gd name="adj2" fmla="val 61381"/>
            </a:avLst>
          </a:prstGeom>
          <a:solidFill>
            <a:schemeClr val="bg1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주민협의체 구성을 통한 협력 채널 구축</a:t>
            </a:r>
          </a:p>
        </p:txBody>
      </p:sp>
      <p:sp>
        <p:nvSpPr>
          <p:cNvPr id="20" name="사각형: 둥근 모서리 59">
            <a:extLst>
              <a:ext uri="{FF2B5EF4-FFF2-40B4-BE49-F238E27FC236}">
                <a16:creationId xmlns="" xmlns:a16="http://schemas.microsoft.com/office/drawing/2014/main" id="{AF52379F-BB14-E226-E0E4-8306DB54BE31}"/>
              </a:ext>
            </a:extLst>
          </p:cNvPr>
          <p:cNvSpPr/>
          <p:nvPr/>
        </p:nvSpPr>
        <p:spPr>
          <a:xfrm>
            <a:off x="6369030" y="2252011"/>
            <a:ext cx="2720541" cy="401980"/>
          </a:xfrm>
          <a:prstGeom prst="roundRect">
            <a:avLst>
              <a:gd name="adj" fmla="val 10966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주민수용성 확보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타당성 조사 및 사업계획서 작성</a:t>
            </a:r>
            <a:endParaRPr kumimoji="0" lang="en-US" altLang="ko-KR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1" name="사각형: 둥근 모서리 59">
            <a:extLst>
              <a:ext uri="{FF2B5EF4-FFF2-40B4-BE49-F238E27FC236}">
                <a16:creationId xmlns="" xmlns:a16="http://schemas.microsoft.com/office/drawing/2014/main" id="{DEBFF579-8B55-F5BC-C2EF-6A40D2B47F6D}"/>
              </a:ext>
            </a:extLst>
          </p:cNvPr>
          <p:cNvSpPr/>
          <p:nvPr/>
        </p:nvSpPr>
        <p:spPr>
          <a:xfrm>
            <a:off x="6369030" y="2737076"/>
            <a:ext cx="2720541" cy="401980"/>
          </a:xfrm>
          <a:prstGeom prst="roundRect">
            <a:avLst>
              <a:gd name="adj" fmla="val 10966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사업변경허가 취득</a:t>
            </a:r>
          </a:p>
        </p:txBody>
      </p:sp>
      <p:sp>
        <p:nvSpPr>
          <p:cNvPr id="22" name="사각형: 둥근 모서리 59">
            <a:extLst>
              <a:ext uri="{FF2B5EF4-FFF2-40B4-BE49-F238E27FC236}">
                <a16:creationId xmlns="" xmlns:a16="http://schemas.microsoft.com/office/drawing/2014/main" id="{92094CD8-8020-4014-03A7-D6CD274D3C34}"/>
              </a:ext>
            </a:extLst>
          </p:cNvPr>
          <p:cNvSpPr/>
          <p:nvPr/>
        </p:nvSpPr>
        <p:spPr>
          <a:xfrm>
            <a:off x="6369029" y="3222141"/>
            <a:ext cx="2720541" cy="401980"/>
          </a:xfrm>
          <a:prstGeom prst="roundRect">
            <a:avLst>
              <a:gd name="adj" fmla="val 10966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환경영향평가 완료</a:t>
            </a:r>
            <a:endParaRPr kumimoji="0" lang="en-US" altLang="ko-KR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기본설계</a:t>
            </a: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완료</a:t>
            </a:r>
          </a:p>
        </p:txBody>
      </p:sp>
      <p:sp>
        <p:nvSpPr>
          <p:cNvPr id="23" name="사각형: 둥근 모서리 59">
            <a:extLst>
              <a:ext uri="{FF2B5EF4-FFF2-40B4-BE49-F238E27FC236}">
                <a16:creationId xmlns="" xmlns:a16="http://schemas.microsoft.com/office/drawing/2014/main" id="{7B36390C-D198-0267-5A61-7D016452240A}"/>
              </a:ext>
            </a:extLst>
          </p:cNvPr>
          <p:cNvSpPr/>
          <p:nvPr/>
        </p:nvSpPr>
        <p:spPr>
          <a:xfrm>
            <a:off x="6369029" y="3707206"/>
            <a:ext cx="2720541" cy="401980"/>
          </a:xfrm>
          <a:prstGeom prst="roundRect">
            <a:avLst>
              <a:gd name="adj" fmla="val 10966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건설공사 착공</a:t>
            </a:r>
          </a:p>
        </p:txBody>
      </p:sp>
      <p:sp>
        <p:nvSpPr>
          <p:cNvPr id="24" name="말풍선: 사각형 86">
            <a:extLst>
              <a:ext uri="{FF2B5EF4-FFF2-40B4-BE49-F238E27FC236}">
                <a16:creationId xmlns="" xmlns:a16="http://schemas.microsoft.com/office/drawing/2014/main" id="{EB774AEC-7F8A-EDD1-2844-30306BFD4EBE}"/>
              </a:ext>
            </a:extLst>
          </p:cNvPr>
          <p:cNvSpPr/>
          <p:nvPr/>
        </p:nvSpPr>
        <p:spPr>
          <a:xfrm>
            <a:off x="6545984" y="5559362"/>
            <a:ext cx="3142961" cy="366311"/>
          </a:xfrm>
          <a:prstGeom prst="wedgeRectCallout">
            <a:avLst>
              <a:gd name="adj1" fmla="val -55319"/>
              <a:gd name="adj2" fmla="val 61381"/>
            </a:avLst>
          </a:prstGeom>
          <a:solidFill>
            <a:schemeClr val="bg1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인천시 및 도시공사 등 유관기관 부지확보 협의 중</a:t>
            </a:r>
          </a:p>
        </p:txBody>
      </p:sp>
      <p:sp>
        <p:nvSpPr>
          <p:cNvPr id="25" name="말풍선: 사각형 86">
            <a:extLst>
              <a:ext uri="{FF2B5EF4-FFF2-40B4-BE49-F238E27FC236}">
                <a16:creationId xmlns="" xmlns:a16="http://schemas.microsoft.com/office/drawing/2014/main" id="{36006063-7128-6137-CB99-86E7EAB65EAF}"/>
              </a:ext>
            </a:extLst>
          </p:cNvPr>
          <p:cNvSpPr/>
          <p:nvPr/>
        </p:nvSpPr>
        <p:spPr>
          <a:xfrm>
            <a:off x="6545983" y="6011746"/>
            <a:ext cx="3063894" cy="366311"/>
          </a:xfrm>
          <a:prstGeom prst="wedgeRectCallout">
            <a:avLst>
              <a:gd name="adj1" fmla="val -55319"/>
              <a:gd name="adj2" fmla="val 61381"/>
            </a:avLst>
          </a:prstGeom>
          <a:solidFill>
            <a:schemeClr val="bg1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타당성 조사 등 </a:t>
            </a:r>
            <a:r>
              <a:rPr kumimoji="0" lang="ko-KR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신규열원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건설 필요 당위성 확보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7FBD334-3A23-01C3-393E-185D3A336078}"/>
              </a:ext>
            </a:extLst>
          </p:cNvPr>
          <p:cNvSpPr txBox="1"/>
          <p:nvPr/>
        </p:nvSpPr>
        <p:spPr>
          <a:xfrm>
            <a:off x="5133374" y="1652400"/>
            <a:ext cx="4300982" cy="360000"/>
          </a:xfrm>
          <a:prstGeom prst="rect">
            <a:avLst/>
          </a:prstGeom>
          <a:solidFill>
            <a:srgbClr val="0D6E6E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Key Milestone</a:t>
            </a:r>
          </a:p>
        </p:txBody>
      </p:sp>
      <p:sp>
        <p:nvSpPr>
          <p:cNvPr id="28" name="순서도: 연결자 27">
            <a:extLst>
              <a:ext uri="{FF2B5EF4-FFF2-40B4-BE49-F238E27FC236}">
                <a16:creationId xmlns="" xmlns:a16="http://schemas.microsoft.com/office/drawing/2014/main" id="{CF1D4AA6-32AD-F87E-12FF-A54005B9665E}"/>
              </a:ext>
            </a:extLst>
          </p:cNvPr>
          <p:cNvSpPr/>
          <p:nvPr/>
        </p:nvSpPr>
        <p:spPr>
          <a:xfrm>
            <a:off x="6056927" y="4332876"/>
            <a:ext cx="118705" cy="117502"/>
          </a:xfrm>
          <a:prstGeom prst="flowChartConnector">
            <a:avLst/>
          </a:prstGeom>
          <a:solidFill>
            <a:srgbClr val="FFFFFF"/>
          </a:solidFill>
          <a:ln w="38100" cap="flat" cmpd="sng" algn="ctr">
            <a:solidFill>
              <a:srgbClr val="0D6E6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 err="1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D45475D7-3779-9666-2FE3-266568136A6B}"/>
              </a:ext>
            </a:extLst>
          </p:cNvPr>
          <p:cNvSpPr txBox="1"/>
          <p:nvPr/>
        </p:nvSpPr>
        <p:spPr>
          <a:xfrm>
            <a:off x="5327259" y="4256171"/>
            <a:ext cx="7263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'</a:t>
            </a:r>
            <a:r>
              <a:rPr kumimoji="0" lang="en-US" altLang="ko-KR" sz="105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30</a:t>
            </a:r>
            <a:r>
              <a:rPr kumimoji="0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3Q</a:t>
            </a:r>
            <a:endParaRPr kumimoji="0" lang="ko-KR" altLang="en-US" sz="10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0" name="사각형: 둥근 모서리 59">
            <a:extLst>
              <a:ext uri="{FF2B5EF4-FFF2-40B4-BE49-F238E27FC236}">
                <a16:creationId xmlns="" xmlns:a16="http://schemas.microsoft.com/office/drawing/2014/main" id="{587194CD-257C-F336-54B0-8F0348AA369A}"/>
              </a:ext>
            </a:extLst>
          </p:cNvPr>
          <p:cNvSpPr/>
          <p:nvPr/>
        </p:nvSpPr>
        <p:spPr>
          <a:xfrm>
            <a:off x="6369029" y="4192270"/>
            <a:ext cx="2720541" cy="401980"/>
          </a:xfrm>
          <a:prstGeom prst="roundRect">
            <a:avLst>
              <a:gd name="adj" fmla="val 10966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신규열원</a:t>
            </a: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준공</a:t>
            </a:r>
          </a:p>
        </p:txBody>
      </p:sp>
    </p:spTree>
    <p:extLst>
      <p:ext uri="{BB962C8B-B14F-4D97-AF65-F5344CB8AC3E}">
        <p14:creationId xmlns:p14="http://schemas.microsoft.com/office/powerpoint/2010/main" val="324868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AB08AD98-79DF-468E-9B34-A36ED3250F3C}"/>
              </a:ext>
            </a:extLst>
          </p:cNvPr>
          <p:cNvSpPr/>
          <p:nvPr/>
        </p:nvSpPr>
        <p:spPr>
          <a:xfrm>
            <a:off x="488515" y="253301"/>
            <a:ext cx="5842139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Ⅰ.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경영 전략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–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운영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/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설비 안정성∙효율성 개선 및 제도변경 등 대응</a:t>
            </a: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1903AE91-03CD-42E1-98AF-A9C43BFE64F1}"/>
              </a:ext>
            </a:extLst>
          </p:cNvPr>
          <p:cNvSpPr/>
          <p:nvPr/>
        </p:nvSpPr>
        <p:spPr>
          <a:xfrm>
            <a:off x="555149" y="847306"/>
            <a:ext cx="116302" cy="329387"/>
          </a:xfrm>
          <a:prstGeom prst="rect">
            <a:avLst/>
          </a:prstGeom>
          <a:solidFill>
            <a:srgbClr val="0D6E6E"/>
          </a:solidFill>
          <a:ln w="12700" algn="ctr">
            <a:noFill/>
            <a:miter lim="800000"/>
            <a:headEnd/>
            <a:tailEnd/>
          </a:ln>
          <a:effectLst/>
        </p:spPr>
        <p:txBody>
          <a:bodyPr vert="horz" lIns="72000" r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557110" y="1171304"/>
            <a:ext cx="2515513" cy="0"/>
          </a:xfrm>
          <a:prstGeom prst="line">
            <a:avLst/>
          </a:prstGeom>
          <a:ln w="12700">
            <a:solidFill>
              <a:srgbClr val="0D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646108" y="842752"/>
            <a:ext cx="2456122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운영</a:t>
            </a:r>
            <a:r>
              <a:rPr kumimoji="0" lang="en-US" altLang="ko-KR" sz="14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/</a:t>
            </a:r>
            <a:r>
              <a:rPr kumimoji="0" lang="ko-KR" altLang="en-US" sz="14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설비 </a:t>
            </a:r>
            <a:r>
              <a:rPr kumimoji="0" lang="ko-KR" altLang="en-US" sz="1400" b="1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안정성∙효율성</a:t>
            </a:r>
            <a:r>
              <a:rPr kumimoji="0" lang="ko-KR" altLang="en-US" sz="14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 개선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432927" y="1235574"/>
            <a:ext cx="3859289" cy="181895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92100" marR="0" lvl="1" indent="-112395" algn="l" defTabSz="914400" rtl="0" eaLnBrk="1" fontAlgn="auto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축열조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2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만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ton 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건설 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(106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억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, 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준공 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25.1Q)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  <a:p>
            <a:pPr marL="292100" marR="0" lvl="1" indent="-112395" algn="l" defTabSz="914400" rtl="0" eaLnBrk="1" fontAlgn="auto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중요 </a:t>
            </a:r>
            <a:r>
              <a:rPr kumimoji="0" lang="ko-KR" altLang="en-US" sz="11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예비품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 공유 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체계 구축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/>
            </a:r>
            <a:b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</a:b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- GE 6F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급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 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사용 회사와 고온 및 주요 부품 공유 체계 구축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/>
            </a:r>
            <a:b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</a:b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  (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중부발전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/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북제주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, 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지역난방공사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/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양산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, 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고려아연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)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  <a:sym typeface="Wingdings" panose="05000000000000000000" pitchFamily="2" charset="2"/>
              </a:rPr>
              <a:t/>
            </a:r>
            <a:b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  <a:sym typeface="Wingdings" panose="05000000000000000000" pitchFamily="2" charset="2"/>
              </a:rPr>
            </a:b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  <a:sym typeface="Wingdings" panose="05000000000000000000" pitchFamily="2" charset="2"/>
              </a:rPr>
              <a:t>- 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위기 대응 및 고가 </a:t>
            </a:r>
            <a:r>
              <a:rPr kumimoji="0" lang="ko-KR" altLang="en-US" sz="11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예비품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재고비용 절감</a:t>
            </a:r>
            <a:endParaRPr kumimoji="0" lang="en-US" altLang="ko-KR" sz="11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  <a:p>
            <a:pPr marL="292100" lvl="1" indent="-112395">
              <a:lnSpc>
                <a:spcPct val="17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GE/KPS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와 협업을 통한 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GE 6F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급 국내 정비 체계 구축</a:t>
            </a:r>
          </a:p>
        </p:txBody>
      </p:sp>
      <p:sp>
        <p:nvSpPr>
          <p:cNvPr id="16" name="직사각형 43">
            <a:extLst>
              <a:ext uri="{FF2B5EF4-FFF2-40B4-BE49-F238E27FC236}">
                <a16:creationId xmlns="" xmlns:a16="http://schemas.microsoft.com/office/drawing/2014/main" id="{A128A033-FFA6-868E-A513-35877492F96B}"/>
              </a:ext>
            </a:extLst>
          </p:cNvPr>
          <p:cNvSpPr/>
          <p:nvPr/>
        </p:nvSpPr>
        <p:spPr>
          <a:xfrm>
            <a:off x="555149" y="3804181"/>
            <a:ext cx="116302" cy="329387"/>
          </a:xfrm>
          <a:prstGeom prst="rect">
            <a:avLst/>
          </a:prstGeom>
          <a:solidFill>
            <a:srgbClr val="0D6E6E"/>
          </a:solidFill>
          <a:ln w="12700" algn="ctr">
            <a:noFill/>
            <a:miter lim="800000"/>
            <a:headEnd/>
            <a:tailEnd/>
          </a:ln>
          <a:effectLst/>
        </p:spPr>
        <p:txBody>
          <a:bodyPr vert="horz" lIns="72000" r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18" name="직선 연결선 45">
            <a:extLst>
              <a:ext uri="{FF2B5EF4-FFF2-40B4-BE49-F238E27FC236}">
                <a16:creationId xmlns="" xmlns:a16="http://schemas.microsoft.com/office/drawing/2014/main" id="{476A377E-0A5C-B725-9B9E-B0DD49378733}"/>
              </a:ext>
            </a:extLst>
          </p:cNvPr>
          <p:cNvCxnSpPr/>
          <p:nvPr/>
        </p:nvCxnSpPr>
        <p:spPr>
          <a:xfrm>
            <a:off x="563029" y="4126371"/>
            <a:ext cx="1514214" cy="0"/>
          </a:xfrm>
          <a:prstGeom prst="line">
            <a:avLst/>
          </a:prstGeom>
          <a:ln w="12700">
            <a:solidFill>
              <a:srgbClr val="0D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46">
            <a:extLst>
              <a:ext uri="{FF2B5EF4-FFF2-40B4-BE49-F238E27FC236}">
                <a16:creationId xmlns="" xmlns:a16="http://schemas.microsoft.com/office/drawing/2014/main" id="{64673FFE-9F98-1919-0D2C-998570F2AB3D}"/>
              </a:ext>
            </a:extLst>
          </p:cNvPr>
          <p:cNvSpPr/>
          <p:nvPr/>
        </p:nvSpPr>
        <p:spPr>
          <a:xfrm>
            <a:off x="676532" y="3806287"/>
            <a:ext cx="1346232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제도변경 대응</a:t>
            </a:r>
            <a:endParaRPr kumimoji="0" lang="ko-KR" altLang="en-US" sz="1400" b="1" i="0" u="none" strike="noStrike" kern="1200" cap="none" spc="0" normalizeH="0" baseline="0" noProof="0" err="1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5" name="직사각형 55">
            <a:extLst>
              <a:ext uri="{FF2B5EF4-FFF2-40B4-BE49-F238E27FC236}">
                <a16:creationId xmlns="" xmlns:a16="http://schemas.microsoft.com/office/drawing/2014/main" id="{B4B8BDA7-70E8-04BE-5C36-4C58BA7D6F30}"/>
              </a:ext>
            </a:extLst>
          </p:cNvPr>
          <p:cNvSpPr/>
          <p:nvPr/>
        </p:nvSpPr>
        <p:spPr>
          <a:xfrm>
            <a:off x="613299" y="4247495"/>
            <a:ext cx="3706333" cy="8244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marR="0" lvl="1" indent="-88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조합별 비용함수 개정 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23.4Q) </a:t>
            </a:r>
            <a:r>
              <a:rPr kumimoji="0" lang="en-US" altLang="ko-KR" sz="11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대응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/>
            </a:r>
            <a:b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</a:b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- 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적용시점 연기 규칙개정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(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안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) 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제출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('23.07)</a:t>
            </a:r>
            <a:b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</a:b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- '26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년 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1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월로 적용시기 순연</a:t>
            </a:r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고딕"/>
              <a:ea typeface="나눔고딕"/>
              <a:cs typeface="Arial"/>
            </a:endParaRPr>
          </a:p>
        </p:txBody>
      </p:sp>
      <p:graphicFrame>
        <p:nvGraphicFramePr>
          <p:cNvPr id="24" name="차트 23">
            <a:extLst>
              <a:ext uri="{FF2B5EF4-FFF2-40B4-BE49-F238E27FC236}">
                <a16:creationId xmlns="" xmlns:a16="http://schemas.microsoft.com/office/drawing/2014/main" id="{096911D1-75AB-34C2-D788-E1F4273B26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5004518"/>
              </p:ext>
            </p:extLst>
          </p:nvPr>
        </p:nvGraphicFramePr>
        <p:xfrm>
          <a:off x="837590" y="5163645"/>
          <a:ext cx="2075503" cy="1239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635C3B22-FFF4-3585-DD59-BBECDC10E74D}"/>
              </a:ext>
            </a:extLst>
          </p:cNvPr>
          <p:cNvSpPr/>
          <p:nvPr/>
        </p:nvSpPr>
        <p:spPr>
          <a:xfrm>
            <a:off x="3211629" y="5460750"/>
            <a:ext cx="1166175" cy="55944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약 </a:t>
            </a:r>
            <a:r>
              <a: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나눔고딕"/>
                <a:ea typeface="나눔고딕"/>
                <a:cs typeface="Arial"/>
              </a:rPr>
              <a:t>63</a:t>
            </a:r>
            <a:r>
              <a:rPr kumimoji="0" lang="ko-KR" altLang="en-US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억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나눔고딕"/>
                <a:ea typeface="나눔고딕"/>
                <a:cs typeface="Arial"/>
              </a:rPr>
              <a:t/>
            </a:r>
            <a:b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FF"/>
                </a:solidFill>
                <a:latin typeface="나눔고딕"/>
                <a:ea typeface="나눔고딕"/>
                <a:cs typeface="Arial"/>
              </a:rPr>
            </a:br>
            <a:r>
              <a:rPr kumimoji="0" lang="ko-KR" altLang="en-US" sz="105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절감 효과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HY헤드라인M"/>
              <a:cs typeface="Tahom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036662" y="4296964"/>
            <a:ext cx="4687617" cy="1001720"/>
            <a:chOff x="4177067" y="3958595"/>
            <a:chExt cx="5317871" cy="1001720"/>
          </a:xfrm>
        </p:grpSpPr>
        <p:sp>
          <p:nvSpPr>
            <p:cNvPr id="48" name="직사각형 50">
              <a:extLst>
                <a:ext uri="{FF2B5EF4-FFF2-40B4-BE49-F238E27FC236}">
                  <a16:creationId xmlns="" xmlns:a16="http://schemas.microsoft.com/office/drawing/2014/main" id="{E663F2DF-18EB-A642-93D5-C6B4189EFFAD}"/>
                </a:ext>
              </a:extLst>
            </p:cNvPr>
            <p:cNvSpPr/>
            <p:nvPr/>
          </p:nvSpPr>
          <p:spPr>
            <a:xfrm>
              <a:off x="6449112" y="4140094"/>
              <a:ext cx="3045826" cy="71865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139700" marR="0" lvl="1" indent="-13970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SCR </a:t>
              </a:r>
              <a:r>
                <a:rPr kumimoji="0" lang="ko-KR" altLang="en-US" sz="1100" b="0" i="0" u="none" strike="noStrike" kern="1200" cap="none" spc="0" normalizeH="0" baseline="0" noProof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저온촉매</a:t>
              </a:r>
              <a:r>
                <a:rPr kumimoji="0" lang="ko-KR" altLang="en-US" sz="11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Wingdings" panose="05000000000000000000" pitchFamily="2" charset="2"/>
                </a:rPr>
                <a:t></a:t>
              </a:r>
              <a:r>
                <a:rPr kumimoji="0" lang="ko-KR" altLang="en-US" sz="11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인천종합</a:t>
              </a:r>
              <a:r>
                <a:rPr kumimoji="0" lang="en-US" altLang="ko-KR" sz="11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E </a:t>
              </a:r>
              <a:r>
                <a:rPr kumimoji="0" lang="ko-KR" altLang="en-US" sz="11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적용 </a:t>
              </a:r>
              <a:r>
                <a:rPr kumimoji="0" lang="en-US" altLang="ko-KR" sz="11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(</a:t>
              </a:r>
              <a:r>
                <a:rPr lang="en-US" altLang="ko-KR" sz="11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나눔고딕"/>
                  <a:ea typeface="나눔고딕"/>
                  <a:cs typeface="Arial"/>
                </a:rPr>
                <a:t>'</a:t>
              </a:r>
              <a:r>
                <a:rPr kumimoji="0" lang="en-US" altLang="ko-KR" sz="11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24)</a:t>
              </a:r>
              <a:endPara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endParaRPr>
            </a:p>
            <a:p>
              <a:pPr marL="142875" marR="0" lvl="1" indent="-142875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Wingdings" panose="05000000000000000000" pitchFamily="2" charset="2"/>
                </a:rPr>
                <a:t>지역난방열 저탄소 제품 인증 </a:t>
              </a:r>
              <a:r>
                <a:rPr kumimoji="0" lang="en-US" altLang="ko-KR" sz="11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Wingdings" panose="05000000000000000000" pitchFamily="2" charset="2"/>
                </a:rPr>
                <a:t>(</a:t>
              </a:r>
              <a:r>
                <a:rPr lang="en-US" altLang="ko-KR" sz="11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나눔고딕"/>
                  <a:ea typeface="나눔고딕"/>
                  <a:cs typeface="Arial"/>
                </a:rPr>
                <a:t>'</a:t>
              </a:r>
              <a:r>
                <a:rPr kumimoji="0" lang="en-US" altLang="ko-KR" sz="11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Wingdings" panose="05000000000000000000" pitchFamily="2" charset="2"/>
                </a:rPr>
                <a:t>24.2Q)</a:t>
              </a:r>
            </a:p>
          </p:txBody>
        </p:sp>
        <p:sp>
          <p:nvSpPr>
            <p:cNvPr id="50" name="직사각형 52">
              <a:extLst>
                <a:ext uri="{FF2B5EF4-FFF2-40B4-BE49-F238E27FC236}">
                  <a16:creationId xmlns="" xmlns:a16="http://schemas.microsoft.com/office/drawing/2014/main" id="{EE579DCE-EC3B-C502-1E1B-70C81DEBF3CC}"/>
                </a:ext>
              </a:extLst>
            </p:cNvPr>
            <p:cNvSpPr/>
            <p:nvPr/>
          </p:nvSpPr>
          <p:spPr>
            <a:xfrm>
              <a:off x="4177067" y="4140094"/>
              <a:ext cx="2511729" cy="71865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136525" marR="0" lvl="1" indent="-136525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SCR </a:t>
              </a:r>
              <a:r>
                <a:rPr kumimoji="0" lang="ko-KR" altLang="en-US" sz="1100" b="0" i="0" u="none" strike="noStrike" kern="1200" cap="none" spc="0" normalizeH="0" baseline="0" noProof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저온촉매</a:t>
              </a:r>
              <a:r>
                <a:rPr kumimoji="0" lang="ko-KR" altLang="en-US" sz="11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Pilot Test </a:t>
              </a:r>
              <a:r>
                <a:rPr kumimoji="0" lang="ko-KR" altLang="en-US" sz="11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완료</a:t>
              </a:r>
              <a:endParaRPr lang="en-US" altLang="ko-KR" sz="1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39700" marR="0" lvl="1" indent="-13970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환경성적표지 취득 </a:t>
              </a:r>
              <a:r>
                <a:rPr kumimoji="0" lang="en-US" altLang="ko-KR" sz="11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(</a:t>
              </a:r>
              <a:r>
                <a:rPr lang="en-US" altLang="ko-KR" sz="11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나눔고딕"/>
                  <a:ea typeface="나눔고딕"/>
                  <a:cs typeface="Arial"/>
                </a:rPr>
                <a:t>'</a:t>
              </a:r>
              <a:r>
                <a:rPr kumimoji="0" lang="en-US" altLang="ko-KR" sz="11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23.3Q)</a:t>
              </a:r>
            </a:p>
          </p:txBody>
        </p:sp>
        <p:sp>
          <p:nvSpPr>
            <p:cNvPr id="54" name="모서리가 둥근 직사각형 54">
              <a:hlinkClick r:id="" action="ppaction://noaction"/>
              <a:extLst>
                <a:ext uri="{FF2B5EF4-FFF2-40B4-BE49-F238E27FC236}">
                  <a16:creationId xmlns="" xmlns:a16="http://schemas.microsoft.com/office/drawing/2014/main" id="{42218E9F-51E0-190F-09AA-9DE2EBF5268C}"/>
                </a:ext>
              </a:extLst>
            </p:cNvPr>
            <p:cNvSpPr/>
            <p:nvPr/>
          </p:nvSpPr>
          <p:spPr>
            <a:xfrm>
              <a:off x="4238216" y="3958595"/>
              <a:ext cx="2205811" cy="230466"/>
            </a:xfrm>
            <a:prstGeom prst="roundRect">
              <a:avLst/>
            </a:prstGeom>
            <a:solidFill>
              <a:schemeClr val="bg1"/>
            </a:solidFill>
            <a:ln w="6350" cap="rnd">
              <a:solidFill>
                <a:srgbClr val="0070C0"/>
              </a:solidFill>
              <a:tailEnd type="none"/>
            </a:ln>
            <a:effectLst>
              <a:innerShdw blurRad="38100">
                <a:schemeClr val="accent5">
                  <a:lumMod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marL="0" marR="0" lvl="0" indent="0" algn="ctr" defTabSz="7874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gradFill flip="none" rotWithShape="1">
                    <a:gsLst>
                      <a:gs pos="0">
                        <a:srgbClr val="0070C0">
                          <a:shade val="30000"/>
                          <a:satMod val="115000"/>
                        </a:srgbClr>
                      </a:gs>
                      <a:gs pos="50000">
                        <a:srgbClr val="0070C0">
                          <a:shade val="67500"/>
                          <a:satMod val="115000"/>
                        </a:srgbClr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ffectLst>
                    <a:glow rad="101600">
                      <a:srgbClr val="FFFFFF"/>
                    </a:glow>
                  </a:effectLst>
                  <a:uLnTx/>
                  <a:uFillTx/>
                  <a:latin typeface="나눔고딕"/>
                  <a:ea typeface="나눔고딕"/>
                  <a:cs typeface="+mn-cs"/>
                </a:rPr>
                <a:t>23년 실적</a:t>
              </a:r>
            </a:p>
          </p:txBody>
        </p:sp>
        <p:sp>
          <p:nvSpPr>
            <p:cNvPr id="56" name="모서리가 둥근 직사각형 56">
              <a:hlinkClick r:id="" action="ppaction://noaction"/>
              <a:extLst>
                <a:ext uri="{FF2B5EF4-FFF2-40B4-BE49-F238E27FC236}">
                  <a16:creationId xmlns="" xmlns:a16="http://schemas.microsoft.com/office/drawing/2014/main" id="{495F9AF7-EC1C-DF17-AB72-6071A0D66794}"/>
                </a:ext>
              </a:extLst>
            </p:cNvPr>
            <p:cNvSpPr/>
            <p:nvPr/>
          </p:nvSpPr>
          <p:spPr>
            <a:xfrm>
              <a:off x="6527572" y="3958595"/>
              <a:ext cx="2826695" cy="230466"/>
            </a:xfrm>
            <a:prstGeom prst="roundRect">
              <a:avLst/>
            </a:prstGeom>
            <a:solidFill>
              <a:schemeClr val="bg1"/>
            </a:solidFill>
            <a:ln w="6350" cap="rnd">
              <a:solidFill>
                <a:srgbClr val="0070C0"/>
              </a:solidFill>
              <a:tailEnd type="none"/>
            </a:ln>
            <a:effectLst>
              <a:innerShdw blurRad="38100">
                <a:schemeClr val="accent5">
                  <a:lumMod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7874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gradFill flip="none" rotWithShape="1">
                    <a:gsLst>
                      <a:gs pos="0">
                        <a:srgbClr val="0070C0">
                          <a:shade val="30000"/>
                          <a:satMod val="115000"/>
                        </a:srgbClr>
                      </a:gs>
                      <a:gs pos="50000">
                        <a:srgbClr val="0070C0">
                          <a:shade val="67500"/>
                          <a:satMod val="115000"/>
                        </a:srgbClr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ffectLst>
                    <a:glow rad="101600">
                      <a:srgbClr val="FFFFFF"/>
                    </a:glo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추진계획</a:t>
              </a: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B1FF4C45-2E7E-BC80-449C-EB724EB57888}"/>
                </a:ext>
              </a:extLst>
            </p:cNvPr>
            <p:cNvCxnSpPr>
              <a:cxnSpLocks/>
            </p:cNvCxnSpPr>
            <p:nvPr/>
          </p:nvCxnSpPr>
          <p:spPr>
            <a:xfrm>
              <a:off x="4238217" y="4959092"/>
              <a:ext cx="2205372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8">
              <a:extLst>
                <a:ext uri="{FF2B5EF4-FFF2-40B4-BE49-F238E27FC236}">
                  <a16:creationId xmlns="" xmlns:a16="http://schemas.microsoft.com/office/drawing/2014/main" id="{5FE140C6-0226-5184-697D-4D4A4A6D6E5C}"/>
                </a:ext>
              </a:extLst>
            </p:cNvPr>
            <p:cNvCxnSpPr>
              <a:cxnSpLocks/>
            </p:cNvCxnSpPr>
            <p:nvPr/>
          </p:nvCxnSpPr>
          <p:spPr>
            <a:xfrm>
              <a:off x="6506329" y="4960315"/>
              <a:ext cx="2826144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4980812" y="5392534"/>
            <a:ext cx="4620384" cy="1008330"/>
            <a:chOff x="4128735" y="5368420"/>
            <a:chExt cx="5313585" cy="1008330"/>
          </a:xfrm>
        </p:grpSpPr>
        <p:grpSp>
          <p:nvGrpSpPr>
            <p:cNvPr id="65" name="그룹 6">
              <a:extLst>
                <a:ext uri="{FF2B5EF4-FFF2-40B4-BE49-F238E27FC236}">
                  <a16:creationId xmlns="" xmlns:a16="http://schemas.microsoft.com/office/drawing/2014/main" id="{17891C53-B051-A050-E8C0-6F4D24E3D3C2}"/>
                </a:ext>
              </a:extLst>
            </p:cNvPr>
            <p:cNvGrpSpPr/>
            <p:nvPr/>
          </p:nvGrpSpPr>
          <p:grpSpPr>
            <a:xfrm>
              <a:off x="4128735" y="5749254"/>
              <a:ext cx="948259" cy="627496"/>
              <a:chOff x="547227" y="5720110"/>
              <a:chExt cx="948259" cy="483950"/>
            </a:xfrm>
          </p:grpSpPr>
          <p:sp>
            <p:nvSpPr>
              <p:cNvPr id="62" name="모서리가 둥근 직사각형 22">
                <a:extLst>
                  <a:ext uri="{FF2B5EF4-FFF2-40B4-BE49-F238E27FC236}">
                    <a16:creationId xmlns="" xmlns:a16="http://schemas.microsoft.com/office/drawing/2014/main" id="{EBECC710-E3B1-46F6-A773-989807376A87}"/>
                  </a:ext>
                </a:extLst>
              </p:cNvPr>
              <p:cNvSpPr/>
              <p:nvPr/>
            </p:nvSpPr>
            <p:spPr>
              <a:xfrm>
                <a:off x="678115" y="5720110"/>
                <a:ext cx="686482" cy="483950"/>
              </a:xfrm>
              <a:prstGeom prst="roundRect">
                <a:avLst>
                  <a:gd name="adj" fmla="val 9563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endParaRPr>
              </a:p>
            </p:txBody>
          </p:sp>
          <p:sp>
            <p:nvSpPr>
              <p:cNvPr id="63" name="모서리가 둥근 직사각형 23">
                <a:extLst>
                  <a:ext uri="{FF2B5EF4-FFF2-40B4-BE49-F238E27FC236}">
                    <a16:creationId xmlns="" xmlns:a16="http://schemas.microsoft.com/office/drawing/2014/main" id="{8972ADB2-F9FB-9D20-A935-78C252FEF064}"/>
                  </a:ext>
                </a:extLst>
              </p:cNvPr>
              <p:cNvSpPr/>
              <p:nvPr/>
            </p:nvSpPr>
            <p:spPr>
              <a:xfrm>
                <a:off x="701651" y="5732695"/>
                <a:ext cx="642937" cy="460066"/>
              </a:xfrm>
              <a:prstGeom prst="roundRect">
                <a:avLst>
                  <a:gd name="adj" fmla="val 9648"/>
                </a:avLst>
              </a:prstGeom>
              <a:solidFill>
                <a:schemeClr val="bg1">
                  <a:lumMod val="50000"/>
                </a:schemeClr>
              </a:solidFill>
              <a:ln w="3175">
                <a:noFill/>
                <a:round/>
                <a:headEnd/>
                <a:tailEnd/>
              </a:ln>
              <a:effectLst>
                <a:innerShdw blurRad="50800">
                  <a:prstClr val="black">
                    <a:alpha val="56000"/>
                  </a:prstClr>
                </a:innerShdw>
              </a:effectLst>
            </p:spPr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64" name="제목 114">
                <a:extLst>
                  <a:ext uri="{FF2B5EF4-FFF2-40B4-BE49-F238E27FC236}">
                    <a16:creationId xmlns="" xmlns:a16="http://schemas.microsoft.com/office/drawing/2014/main" id="{10645BD9-DB2B-ED02-531C-13A3B91843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7227" y="5774696"/>
                <a:ext cx="948259" cy="374778"/>
              </a:xfrm>
              <a:prstGeom prst="rect">
                <a:avLst/>
              </a:prstGeom>
              <a:effectLst>
                <a:outerShdw blurRad="76200" dir="5400000" algn="ctr" rotWithShape="0">
                  <a:sysClr val="windowText" lastClr="000000"/>
                </a:outerShdw>
              </a:effectLst>
            </p:spPr>
            <p:txBody>
              <a:bodyPr lIns="91440" tIns="45720" rIns="91440" bIns="45720" anchor="ctr" anchorCtr="0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330325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prstClr val="white"/>
                        </a:gs>
                        <a:gs pos="100000">
                          <a:srgbClr val="0070C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신사업</a:t>
                </a:r>
                <a:endParaRPr kumimoji="0" lang="ko-KR" altLang="en-US" sz="11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  <a:p>
                <a:pPr marL="0" marR="0" lvl="0" indent="0" algn="ctr" defTabSz="1330325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00000">
                          <a:prstClr val="white"/>
                        </a:gs>
                        <a:gs pos="100000">
                          <a:srgbClr val="0070C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나눔고딕"/>
                    <a:ea typeface="나눔고딕"/>
                    <a:cs typeface="+mn-cs"/>
                  </a:rPr>
                  <a:t>추진</a:t>
                </a:r>
                <a:endParaRPr kumimoji="0" lang="ko-KR" altLang="en-US" sz="11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endParaRPr>
              </a:p>
            </p:txBody>
          </p:sp>
        </p:grpSp>
        <p:sp>
          <p:nvSpPr>
            <p:cNvPr id="67" name="모서리가 둥근 직사각형 33">
              <a:hlinkClick r:id="" action="ppaction://noaction"/>
              <a:extLst>
                <a:ext uri="{FF2B5EF4-FFF2-40B4-BE49-F238E27FC236}">
                  <a16:creationId xmlns="" xmlns:a16="http://schemas.microsoft.com/office/drawing/2014/main" id="{879B7F9B-0126-C865-092D-16A422FB71BC}"/>
                </a:ext>
              </a:extLst>
            </p:cNvPr>
            <p:cNvSpPr/>
            <p:nvPr/>
          </p:nvSpPr>
          <p:spPr>
            <a:xfrm>
              <a:off x="5025000" y="5758685"/>
              <a:ext cx="1963015" cy="274012"/>
            </a:xfrm>
            <a:prstGeom prst="roundRect">
              <a:avLst/>
            </a:prstGeom>
            <a:solidFill>
              <a:schemeClr val="bg1"/>
            </a:solidFill>
            <a:ln w="6350" cap="rnd">
              <a:solidFill>
                <a:srgbClr val="0070C0"/>
              </a:solidFill>
              <a:tailEnd type="none"/>
            </a:ln>
            <a:effectLst>
              <a:innerShdw blurRad="38100">
                <a:schemeClr val="accent5">
                  <a:lumMod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74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gradFill flip="none" rotWithShape="1">
                    <a:gsLst>
                      <a:gs pos="0">
                        <a:srgbClr val="0070C0">
                          <a:shade val="30000"/>
                          <a:satMod val="115000"/>
                        </a:srgbClr>
                      </a:gs>
                      <a:gs pos="50000">
                        <a:srgbClr val="0070C0">
                          <a:shade val="67500"/>
                          <a:satMod val="115000"/>
                        </a:srgbClr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ffectLst>
                    <a:glow rad="101600">
                      <a:srgbClr val="FFFFFF"/>
                    </a:glow>
                  </a:effectLst>
                  <a:uLnTx/>
                  <a:uFillTx/>
                  <a:latin typeface="나눔고딕"/>
                  <a:ea typeface="나눔고딕"/>
                  <a:cs typeface="+mn-cs"/>
                </a:rPr>
                <a:t>LNG기화열 활용 냉열공급</a:t>
              </a:r>
              <a:endPara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HY헤드라인M"/>
                <a:cs typeface="+mn-cs"/>
              </a:endParaRPr>
            </a:p>
          </p:txBody>
        </p:sp>
        <p:sp>
          <p:nvSpPr>
            <p:cNvPr id="68" name="모서리가 둥근 직사각형 37">
              <a:hlinkClick r:id="" action="ppaction://noaction"/>
              <a:extLst>
                <a:ext uri="{FF2B5EF4-FFF2-40B4-BE49-F238E27FC236}">
                  <a16:creationId xmlns="" xmlns:a16="http://schemas.microsoft.com/office/drawing/2014/main" id="{3C43755B-67F6-4FFB-3B31-B9D32BA58562}"/>
                </a:ext>
              </a:extLst>
            </p:cNvPr>
            <p:cNvSpPr/>
            <p:nvPr/>
          </p:nvSpPr>
          <p:spPr>
            <a:xfrm>
              <a:off x="5025000" y="6081820"/>
              <a:ext cx="1963015" cy="274012"/>
            </a:xfrm>
            <a:prstGeom prst="roundRect">
              <a:avLst/>
            </a:prstGeom>
            <a:solidFill>
              <a:schemeClr val="bg1"/>
            </a:solidFill>
            <a:ln w="6350" cap="rnd">
              <a:solidFill>
                <a:srgbClr val="0070C0"/>
              </a:solidFill>
              <a:tailEnd type="none"/>
            </a:ln>
            <a:effectLst>
              <a:innerShdw blurRad="38100">
                <a:schemeClr val="accent5">
                  <a:lumMod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74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err="1">
                  <a:ln>
                    <a:noFill/>
                  </a:ln>
                  <a:gradFill flip="none" rotWithShape="1">
                    <a:gsLst>
                      <a:gs pos="0">
                        <a:srgbClr val="0070C0">
                          <a:shade val="30000"/>
                          <a:satMod val="115000"/>
                        </a:srgbClr>
                      </a:gs>
                      <a:gs pos="50000">
                        <a:srgbClr val="0070C0">
                          <a:shade val="67500"/>
                          <a:satMod val="115000"/>
                        </a:srgbClr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ffectLst>
                    <a:glow rad="101600">
                      <a:srgbClr val="FFFFFF"/>
                    </a:glow>
                  </a:effectLst>
                  <a:uLnTx/>
                  <a:uFillTx/>
                  <a:latin typeface="나눔고딕"/>
                  <a:ea typeface="나눔고딕"/>
                  <a:cs typeface="+mn-cs"/>
                </a:rPr>
                <a:t>전기차</a:t>
              </a: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gradFill flip="none" rotWithShape="1">
                    <a:gsLst>
                      <a:gs pos="0">
                        <a:srgbClr val="0070C0">
                          <a:shade val="30000"/>
                          <a:satMod val="115000"/>
                        </a:srgbClr>
                      </a:gs>
                      <a:gs pos="50000">
                        <a:srgbClr val="0070C0">
                          <a:shade val="67500"/>
                          <a:satMod val="115000"/>
                        </a:srgbClr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ffectLst>
                    <a:glow rad="101600">
                      <a:srgbClr val="FFFFFF"/>
                    </a:glow>
                  </a:effectLst>
                  <a:uLnTx/>
                  <a:uFillTx/>
                  <a:latin typeface="나눔고딕"/>
                  <a:ea typeface="나눔고딕"/>
                  <a:cs typeface="+mn-cs"/>
                </a:rPr>
                <a:t> </a:t>
              </a:r>
              <a:r>
                <a:rPr kumimoji="0" lang="en-US" altLang="ko-KR" sz="1100" b="1" i="0" u="none" strike="noStrike" kern="1200" cap="none" spc="0" normalizeH="0" baseline="0" noProof="0" err="1">
                  <a:ln>
                    <a:noFill/>
                  </a:ln>
                  <a:gradFill flip="none" rotWithShape="1">
                    <a:gsLst>
                      <a:gs pos="0">
                        <a:srgbClr val="0070C0">
                          <a:shade val="30000"/>
                          <a:satMod val="115000"/>
                        </a:srgbClr>
                      </a:gs>
                      <a:gs pos="50000">
                        <a:srgbClr val="0070C0">
                          <a:shade val="67500"/>
                          <a:satMod val="115000"/>
                        </a:srgbClr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ffectLst>
                    <a:glow rad="101600">
                      <a:srgbClr val="FFFFFF"/>
                    </a:glow>
                  </a:effectLst>
                  <a:uLnTx/>
                  <a:uFillTx/>
                  <a:latin typeface="나눔고딕"/>
                  <a:ea typeface="나눔고딕"/>
                  <a:cs typeface="+mn-cs"/>
                </a:rPr>
                <a:t>충전사업</a:t>
              </a:r>
              <a:endParaRPr kumimoji="0" lang="en-US" altLang="ko-KR" sz="11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>
                  <a:glow rad="101600">
                    <a:srgbClr val="FFFFFF"/>
                  </a:glo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71" name="직사각형 40">
              <a:extLst>
                <a:ext uri="{FF2B5EF4-FFF2-40B4-BE49-F238E27FC236}">
                  <a16:creationId xmlns="" xmlns:a16="http://schemas.microsoft.com/office/drawing/2014/main" id="{6A8C039D-D09F-AD25-A9C2-77D8B5E1AE52}"/>
                </a:ext>
              </a:extLst>
            </p:cNvPr>
            <p:cNvSpPr/>
            <p:nvPr/>
          </p:nvSpPr>
          <p:spPr>
            <a:xfrm>
              <a:off x="4328720" y="5410415"/>
              <a:ext cx="2511729" cy="2140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070" marR="0" lvl="1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[</a:t>
              </a:r>
              <a:r>
                <a:rPr kumimoji="0" lang="ko-KR" altLang="en-US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추진 </a:t>
              </a:r>
              <a:r>
                <a:rPr kumimoji="0" lang="en-US" altLang="ko-KR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Item]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endParaRPr>
            </a:p>
          </p:txBody>
        </p:sp>
        <p:cxnSp>
          <p:nvCxnSpPr>
            <p:cNvPr id="73" name="직선 연결선 41">
              <a:extLst>
                <a:ext uri="{FF2B5EF4-FFF2-40B4-BE49-F238E27FC236}">
                  <a16:creationId xmlns="" xmlns:a16="http://schemas.microsoft.com/office/drawing/2014/main" id="{E755C244-7966-509F-9AE7-F78E56CC4CE9}"/>
                </a:ext>
              </a:extLst>
            </p:cNvPr>
            <p:cNvCxnSpPr/>
            <p:nvPr/>
          </p:nvCxnSpPr>
          <p:spPr>
            <a:xfrm>
              <a:off x="7109656" y="5675665"/>
              <a:ext cx="10350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44">
              <a:extLst>
                <a:ext uri="{FF2B5EF4-FFF2-40B4-BE49-F238E27FC236}">
                  <a16:creationId xmlns="" xmlns:a16="http://schemas.microsoft.com/office/drawing/2014/main" id="{7111A996-5CCA-C59E-237F-9B69D67BA86C}"/>
                </a:ext>
              </a:extLst>
            </p:cNvPr>
            <p:cNvSpPr/>
            <p:nvPr/>
          </p:nvSpPr>
          <p:spPr>
            <a:xfrm>
              <a:off x="7100777" y="5369222"/>
              <a:ext cx="1035028" cy="306431"/>
            </a:xfrm>
            <a:prstGeom prst="rect">
              <a:avLst/>
            </a:prstGeom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070" marR="0" lvl="1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5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나눔고딕"/>
                  <a:ea typeface="나눔고딕"/>
                  <a:cs typeface="Arial"/>
                </a:rPr>
                <a:t>'</a:t>
              </a:r>
              <a:r>
                <a:rPr kumimoji="0" lang="en-US" altLang="ko-KR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charset="0"/>
                </a:rPr>
                <a:t>23</a:t>
              </a:r>
              <a:r>
                <a:rPr kumimoji="0" lang="ko-KR" altLang="en-US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 charset="0"/>
                </a:rPr>
                <a:t>년</a:t>
              </a:r>
              <a:endParaRPr kumimoji="0" lang="en-US" altLang="ko-KR" sz="105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endParaRPr>
            </a:p>
          </p:txBody>
        </p:sp>
        <p:cxnSp>
          <p:nvCxnSpPr>
            <p:cNvPr id="77" name="직선 연결선 52">
              <a:extLst>
                <a:ext uri="{FF2B5EF4-FFF2-40B4-BE49-F238E27FC236}">
                  <a16:creationId xmlns="" xmlns:a16="http://schemas.microsoft.com/office/drawing/2014/main" id="{BF754B43-04AA-33A1-3F54-EF538F67FE34}"/>
                </a:ext>
              </a:extLst>
            </p:cNvPr>
            <p:cNvCxnSpPr>
              <a:cxnSpLocks/>
            </p:cNvCxnSpPr>
            <p:nvPr/>
          </p:nvCxnSpPr>
          <p:spPr>
            <a:xfrm>
              <a:off x="8276158" y="5675665"/>
              <a:ext cx="113204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70">
              <a:extLst>
                <a:ext uri="{FF2B5EF4-FFF2-40B4-BE49-F238E27FC236}">
                  <a16:creationId xmlns="" xmlns:a16="http://schemas.microsoft.com/office/drawing/2014/main" id="{3FBD2522-23CA-FA25-D532-80589F0AF4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216" y="5675665"/>
              <a:ext cx="2559113" cy="39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오각형 71">
              <a:extLst>
                <a:ext uri="{FF2B5EF4-FFF2-40B4-BE49-F238E27FC236}">
                  <a16:creationId xmlns="" xmlns:a16="http://schemas.microsoft.com/office/drawing/2014/main" id="{F5458F5D-DECA-7EFF-83F4-F55077BD1A06}"/>
                </a:ext>
              </a:extLst>
            </p:cNvPr>
            <p:cNvSpPr/>
            <p:nvPr/>
          </p:nvSpPr>
          <p:spPr>
            <a:xfrm>
              <a:off x="7104140" y="5782815"/>
              <a:ext cx="2338180" cy="225753"/>
            </a:xfrm>
            <a:prstGeom prst="homePlate">
              <a:avLst/>
            </a:prstGeom>
            <a:solidFill>
              <a:srgbClr val="C0E1F5"/>
            </a:solidFill>
            <a:ln w="254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94" name="오각형 64">
              <a:extLst>
                <a:ext uri="{FF2B5EF4-FFF2-40B4-BE49-F238E27FC236}">
                  <a16:creationId xmlns="" xmlns:a16="http://schemas.microsoft.com/office/drawing/2014/main" id="{E4F476AA-DB2B-B8CD-5BAF-EA6EEF38C01C}"/>
                </a:ext>
              </a:extLst>
            </p:cNvPr>
            <p:cNvSpPr/>
            <p:nvPr/>
          </p:nvSpPr>
          <p:spPr>
            <a:xfrm>
              <a:off x="7104456" y="6105950"/>
              <a:ext cx="2336812" cy="225753"/>
            </a:xfrm>
            <a:prstGeom prst="homePlate">
              <a:avLst/>
            </a:prstGeom>
            <a:solidFill>
              <a:srgbClr val="C0E1F5"/>
            </a:solidFill>
            <a:ln w="254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6" name="TextBox 38">
              <a:extLst>
                <a:ext uri="{FF2B5EF4-FFF2-40B4-BE49-F238E27FC236}">
                  <a16:creationId xmlns="" xmlns:a16="http://schemas.microsoft.com/office/drawing/2014/main" id="{FA32E540-35D2-43F4-5FF6-92C3452CDE17}"/>
                </a:ext>
              </a:extLst>
            </p:cNvPr>
            <p:cNvSpPr txBox="1"/>
            <p:nvPr/>
          </p:nvSpPr>
          <p:spPr>
            <a:xfrm>
              <a:off x="7104456" y="5764833"/>
              <a:ext cx="2330601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SBL/KOGAS/</a:t>
              </a:r>
              <a:r>
                <a:rPr kumimoji="0" lang="ko-KR" altLang="en-US" sz="1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인천종합E</a:t>
              </a: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 협의</a:t>
              </a:r>
            </a:p>
          </p:txBody>
        </p:sp>
        <p:sp>
          <p:nvSpPr>
            <p:cNvPr id="8" name="TextBox 38">
              <a:extLst>
                <a:ext uri="{FF2B5EF4-FFF2-40B4-BE49-F238E27FC236}">
                  <a16:creationId xmlns="" xmlns:a16="http://schemas.microsoft.com/office/drawing/2014/main" id="{5C73EAF6-6186-1967-FD9D-188F0FD85031}"/>
                </a:ext>
              </a:extLst>
            </p:cNvPr>
            <p:cNvSpPr txBox="1"/>
            <p:nvPr/>
          </p:nvSpPr>
          <p:spPr>
            <a:xfrm>
              <a:off x="7109656" y="6092915"/>
              <a:ext cx="1026149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+33기</a:t>
              </a:r>
              <a:endPara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HY헤드라인M"/>
                <a:cs typeface="+mn-cs"/>
              </a:endParaRPr>
            </a:p>
          </p:txBody>
        </p:sp>
        <p:sp>
          <p:nvSpPr>
            <p:cNvPr id="10" name="TextBox 38">
              <a:extLst>
                <a:ext uri="{FF2B5EF4-FFF2-40B4-BE49-F238E27FC236}">
                  <a16:creationId xmlns="" xmlns:a16="http://schemas.microsoft.com/office/drawing/2014/main" id="{4EEDD7F1-C483-47E7-2390-E6FBDC74239D}"/>
                </a:ext>
              </a:extLst>
            </p:cNvPr>
            <p:cNvSpPr txBox="1"/>
            <p:nvPr/>
          </p:nvSpPr>
          <p:spPr>
            <a:xfrm>
              <a:off x="8193715" y="6095715"/>
              <a:ext cx="122510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+mn-cs"/>
                </a:rPr>
                <a:t>지자체 연계구축</a:t>
              </a:r>
            </a:p>
          </p:txBody>
        </p:sp>
        <p:sp>
          <p:nvSpPr>
            <p:cNvPr id="4" name="직사각형 44">
              <a:extLst>
                <a:ext uri="{FF2B5EF4-FFF2-40B4-BE49-F238E27FC236}">
                  <a16:creationId xmlns="" xmlns:a16="http://schemas.microsoft.com/office/drawing/2014/main" id="{BF5D77A9-F447-0E88-42A0-8CA02A5CA798}"/>
                </a:ext>
              </a:extLst>
            </p:cNvPr>
            <p:cNvSpPr/>
            <p:nvPr/>
          </p:nvSpPr>
          <p:spPr>
            <a:xfrm>
              <a:off x="8287134" y="5368420"/>
              <a:ext cx="1132040" cy="306431"/>
            </a:xfrm>
            <a:prstGeom prst="rect">
              <a:avLst/>
            </a:prstGeom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9070" marR="0" lvl="1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5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latin typeface="나눔고딕"/>
                  <a:ea typeface="나눔고딕"/>
                  <a:cs typeface="Arial"/>
                </a:rPr>
                <a:t>'</a:t>
              </a:r>
              <a:r>
                <a:rPr kumimoji="0" lang="en-US" altLang="ko-KR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24</a:t>
              </a:r>
              <a:r>
                <a:rPr kumimoji="0" lang="ko-KR" altLang="en-US" sz="105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rPr>
                <a:t>년~</a:t>
              </a:r>
              <a:endParaRPr kumimoji="0" lang="en-US" altLang="ko-KR" sz="105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1903AE91-03CD-42E1-98AF-A9C43BFE64F1}"/>
              </a:ext>
            </a:extLst>
          </p:cNvPr>
          <p:cNvSpPr/>
          <p:nvPr/>
        </p:nvSpPr>
        <p:spPr>
          <a:xfrm>
            <a:off x="4957999" y="847306"/>
            <a:ext cx="101129" cy="329387"/>
          </a:xfrm>
          <a:prstGeom prst="rect">
            <a:avLst/>
          </a:prstGeom>
          <a:solidFill>
            <a:srgbClr val="0D6E6E"/>
          </a:solidFill>
          <a:ln w="12700" algn="ctr">
            <a:noFill/>
            <a:miter lim="800000"/>
            <a:headEnd/>
            <a:tailEnd/>
          </a:ln>
          <a:effectLst/>
        </p:spPr>
        <p:txBody>
          <a:bodyPr vert="horz" lIns="72000" r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051098" y="1170343"/>
            <a:ext cx="1988494" cy="0"/>
          </a:xfrm>
          <a:prstGeom prst="line">
            <a:avLst/>
          </a:prstGeom>
          <a:ln w="12700">
            <a:solidFill>
              <a:srgbClr val="0D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5029061" y="840175"/>
            <a:ext cx="1575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DX </a:t>
            </a:r>
            <a:r>
              <a:rPr kumimoji="0" lang="ko-KR" altLang="en-US" sz="14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현황 및 추진계획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348CA249-89A1-D3AE-1026-042E7F65E7E8}"/>
              </a:ext>
            </a:extLst>
          </p:cNvPr>
          <p:cNvSpPr/>
          <p:nvPr/>
        </p:nvSpPr>
        <p:spPr>
          <a:xfrm>
            <a:off x="5115089" y="2473956"/>
            <a:ext cx="2013672" cy="75758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42875" marR="0" lvl="1" indent="-14287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0" algn="l"/>
                <a:tab pos="90488" algn="l"/>
                <a:tab pos="1185863" algn="l"/>
              </a:tabLst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사용자 설비 모니터링 </a:t>
            </a:r>
            <a:r>
              <a:rPr kumimoji="0" lang="en-US" altLang="ko-KR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Sys. 구</a:t>
            </a: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축</a:t>
            </a:r>
            <a:endParaRPr kumimoji="0" lang="en-US" altLang="ko-KR" sz="10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Arial"/>
            </a:endParaRPr>
          </a:p>
          <a:p>
            <a:pPr marL="147638" marR="0" lvl="1" indent="-147638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운전상황 공유로 긴급대처 가능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Tahoma"/>
            </a:endParaRPr>
          </a:p>
          <a:p>
            <a:pPr marL="17907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 </a:t>
            </a: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현장출동 최소화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Tahom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56870" y="1206747"/>
            <a:ext cx="4911615" cy="91755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92100" lvl="1" indent="-112395" defTabSz="1704975">
              <a:lnSpc>
                <a:spcPct val="17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DH 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운전 자동화 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</a:t>
            </a: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24) : 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다수 열원 연계 운영 자동화 구축 </a:t>
            </a:r>
            <a: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/>
            </a:r>
            <a:br>
              <a:rPr lang="ko-KR" altLang="en-US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</a:br>
            <a:r>
              <a:rPr lang="en-US" altLang="ko-KR" sz="11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	</a:t>
            </a:r>
            <a:r>
              <a:rPr kumimoji="0" lang="en-US" altLang="ko-KR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 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  <a:sym typeface="Wingdings" panose="05000000000000000000" pitchFamily="2" charset="2"/>
              </a:rPr>
              <a:t>최적 운전효율 구현</a:t>
            </a:r>
            <a:endParaRPr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  <a:cs typeface="Tahoma"/>
            </a:endParaRPr>
          </a:p>
          <a:p>
            <a:pPr marL="292100" marR="0" lvl="1" indent="-112395" algn="l" defTabSz="914400" rtl="0" eaLnBrk="1" fontAlgn="auto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100" b="0" i="0" u="none" strike="noStrike" kern="1200" cap="none" spc="0" normalizeH="0" baseline="0" noProof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수용가</a:t>
            </a:r>
            <a:r>
              <a:rPr kumimoji="0" lang="ko-KR" altLang="en-US" sz="11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열수요 관리 시스템 구축</a:t>
            </a:r>
          </a:p>
        </p:txBody>
      </p:sp>
      <p:sp>
        <p:nvSpPr>
          <p:cNvPr id="19" name="직사각형 43">
            <a:extLst>
              <a:ext uri="{FF2B5EF4-FFF2-40B4-BE49-F238E27FC236}">
                <a16:creationId xmlns="" xmlns:a16="http://schemas.microsoft.com/office/drawing/2014/main" id="{36F11798-B754-3CB7-7E36-421CB0D37CBF}"/>
              </a:ext>
            </a:extLst>
          </p:cNvPr>
          <p:cNvSpPr/>
          <p:nvPr/>
        </p:nvSpPr>
        <p:spPr>
          <a:xfrm>
            <a:off x="4958100" y="3804181"/>
            <a:ext cx="101129" cy="329387"/>
          </a:xfrm>
          <a:prstGeom prst="rect">
            <a:avLst/>
          </a:prstGeom>
          <a:solidFill>
            <a:srgbClr val="0D6E6E"/>
          </a:solidFill>
          <a:ln w="12700" algn="ctr">
            <a:noFill/>
            <a:miter lim="800000"/>
            <a:headEnd/>
            <a:tailEnd/>
          </a:ln>
          <a:effectLst/>
        </p:spPr>
        <p:txBody>
          <a:bodyPr vert="horz" lIns="72000" r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21" name="직선 연결선 45">
            <a:extLst>
              <a:ext uri="{FF2B5EF4-FFF2-40B4-BE49-F238E27FC236}">
                <a16:creationId xmlns="" xmlns:a16="http://schemas.microsoft.com/office/drawing/2014/main" id="{EDC6A4A6-346F-98B8-2BFC-1375B1D84E97}"/>
              </a:ext>
            </a:extLst>
          </p:cNvPr>
          <p:cNvCxnSpPr>
            <a:cxnSpLocks/>
          </p:cNvCxnSpPr>
          <p:nvPr/>
        </p:nvCxnSpPr>
        <p:spPr>
          <a:xfrm>
            <a:off x="4961338" y="4126371"/>
            <a:ext cx="1316672" cy="0"/>
          </a:xfrm>
          <a:prstGeom prst="line">
            <a:avLst/>
          </a:prstGeom>
          <a:ln w="12700">
            <a:solidFill>
              <a:srgbClr val="0D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46">
            <a:extLst>
              <a:ext uri="{FF2B5EF4-FFF2-40B4-BE49-F238E27FC236}">
                <a16:creationId xmlns="" xmlns:a16="http://schemas.microsoft.com/office/drawing/2014/main" id="{41175C91-84E2-4EEC-3436-9FEC76F579A4}"/>
              </a:ext>
            </a:extLst>
          </p:cNvPr>
          <p:cNvSpPr/>
          <p:nvPr/>
        </p:nvSpPr>
        <p:spPr>
          <a:xfrm>
            <a:off x="5071679" y="3806287"/>
            <a:ext cx="1234039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환경변화 대응</a:t>
            </a:r>
            <a:endParaRPr kumimoji="0" lang="ko-KR" altLang="en-US" sz="1400" b="1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103629" y="2187916"/>
            <a:ext cx="4477310" cy="1160753"/>
            <a:chOff x="4479101" y="2432470"/>
            <a:chExt cx="4831880" cy="1254213"/>
          </a:xfrm>
        </p:grpSpPr>
        <p:sp>
          <p:nvSpPr>
            <p:cNvPr id="61" name="Rectangle: Rounded Corners 2">
              <a:extLst>
                <a:ext uri="{FF2B5EF4-FFF2-40B4-BE49-F238E27FC236}">
                  <a16:creationId xmlns="" xmlns:a16="http://schemas.microsoft.com/office/drawing/2014/main" id="{FDAF5C2F-5EBC-F77A-364B-469961B0AA44}"/>
                </a:ext>
              </a:extLst>
            </p:cNvPr>
            <p:cNvSpPr/>
            <p:nvPr/>
          </p:nvSpPr>
          <p:spPr>
            <a:xfrm>
              <a:off x="4479101" y="2581075"/>
              <a:ext cx="2175345" cy="1104295"/>
            </a:xfrm>
            <a:prstGeom prst="roundRect">
              <a:avLst/>
            </a:prstGeom>
            <a:noFill/>
            <a:ln w="2857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69" name="Arrow: Chevron 29">
              <a:extLst>
                <a:ext uri="{FF2B5EF4-FFF2-40B4-BE49-F238E27FC236}">
                  <a16:creationId xmlns="" xmlns:a16="http://schemas.microsoft.com/office/drawing/2014/main" id="{F7448D9F-7E28-5556-365C-3CF50D3A9C1C}"/>
                </a:ext>
              </a:extLst>
            </p:cNvPr>
            <p:cNvSpPr/>
            <p:nvPr/>
          </p:nvSpPr>
          <p:spPr>
            <a:xfrm>
              <a:off x="6771260" y="2856559"/>
              <a:ext cx="218593" cy="5627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4A4735D3-C20C-5BBC-1B48-F9BAA76C8638}"/>
                </a:ext>
              </a:extLst>
            </p:cNvPr>
            <p:cNvGrpSpPr/>
            <p:nvPr/>
          </p:nvGrpSpPr>
          <p:grpSpPr>
            <a:xfrm>
              <a:off x="7125474" y="2432470"/>
              <a:ext cx="2185507" cy="1254213"/>
              <a:chOff x="7246863" y="2432470"/>
              <a:chExt cx="2147787" cy="1254213"/>
            </a:xfrm>
          </p:grpSpPr>
          <p:sp>
            <p:nvSpPr>
              <p:cNvPr id="74" name="Rectangle: Rounded Corners 20">
                <a:extLst>
                  <a:ext uri="{FF2B5EF4-FFF2-40B4-BE49-F238E27FC236}">
                    <a16:creationId xmlns="" xmlns:a16="http://schemas.microsoft.com/office/drawing/2014/main" id="{005E5EF2-6323-341D-6879-0DD0AE3D47F8}"/>
                  </a:ext>
                </a:extLst>
              </p:cNvPr>
              <p:cNvSpPr/>
              <p:nvPr/>
            </p:nvSpPr>
            <p:spPr>
              <a:xfrm>
                <a:off x="7246863" y="2582387"/>
                <a:ext cx="2137800" cy="1104296"/>
              </a:xfrm>
              <a:prstGeom prst="roundRect">
                <a:avLst/>
              </a:prstGeom>
              <a:noFill/>
              <a:ln w="28575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="" xmlns:a16="http://schemas.microsoft.com/office/drawing/2014/main" id="{3B2DC5D5-B415-8078-31E7-A27B16EFBBEA}"/>
                  </a:ext>
                </a:extLst>
              </p:cNvPr>
              <p:cNvSpPr/>
              <p:nvPr/>
            </p:nvSpPr>
            <p:spPr>
              <a:xfrm>
                <a:off x="7256850" y="2721112"/>
                <a:ext cx="2137800" cy="757580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139700" marR="0" lvl="1" indent="-13970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Arial"/>
                  </a:rPr>
                  <a:t>스마트 계량기 도입</a:t>
                </a:r>
                <a:endParaRPr kumimoji="0" lang="en-US" altLang="ko-KR" sz="10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endParaRPr>
              </a:p>
              <a:p>
                <a:pPr marL="139700" marR="0" lvl="1" indent="-13970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Arial"/>
                  </a:rPr>
                  <a:t>개별 세대 열 </a:t>
                </a:r>
                <a:r>
                  <a:rPr kumimoji="0" lang="ko-KR" altLang="en-US" sz="1000" b="0" i="0" u="none" strike="noStrike" kern="1200" cap="none" spc="0" normalizeH="0" baseline="0" noProof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Arial"/>
                  </a:rPr>
                  <a:t>D</a:t>
                </a:r>
                <a:r>
                  <a:rPr kumimoji="0" lang="en-US" altLang="ko-KR" sz="1000" b="0" i="0" u="none" strike="noStrike" kern="1200" cap="none" spc="0" normalizeH="0" baseline="0" noProof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Arial"/>
                  </a:rPr>
                  <a:t>ata</a:t>
                </a:r>
                <a:r>
                  <a:rPr kumimoji="0" lang="en-US" altLang="ko-KR" sz="1000" b="0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Arial"/>
                  </a:rPr>
                  <a:t> </a:t>
                </a:r>
                <a:r>
                  <a:rPr kumimoji="0" lang="ko-KR" altLang="en-US" sz="1000" b="0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Arial"/>
                  </a:rPr>
                  <a:t>관리 가능</a:t>
                </a:r>
              </a:p>
              <a:p>
                <a:pPr marL="179070" marR="0" lvl="1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Arial"/>
                    <a:sym typeface="Wingdings" panose="05000000000000000000" pitchFamily="2" charset="2"/>
                  </a:rPr>
                  <a:t> </a:t>
                </a:r>
                <a:r>
                  <a:rPr kumimoji="0" lang="en-US" altLang="ko-KR" sz="1000" b="0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Arial"/>
                  </a:rPr>
                  <a:t>PLB </a:t>
                </a:r>
                <a:r>
                  <a:rPr kumimoji="0" lang="ko-KR" altLang="en-US" sz="1000" b="0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Arial"/>
                  </a:rPr>
                  <a:t>운영 최소화</a:t>
                </a:r>
                <a:endParaRPr kumimoji="0" lang="en-US" altLang="ko-KR" sz="1000" b="0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/>
                  <a:ea typeface="나눔고딕"/>
                  <a:cs typeface="Arial"/>
                </a:endParaRPr>
              </a:p>
            </p:txBody>
          </p:sp>
          <p:sp>
            <p:nvSpPr>
              <p:cNvPr id="76" name="Rectangle: Rounded Corners 6">
                <a:extLst>
                  <a:ext uri="{FF2B5EF4-FFF2-40B4-BE49-F238E27FC236}">
                    <a16:creationId xmlns="" xmlns:a16="http://schemas.microsoft.com/office/drawing/2014/main" id="{698A907F-CC41-9149-7A52-12C720525901}"/>
                  </a:ext>
                </a:extLst>
              </p:cNvPr>
              <p:cNvSpPr/>
              <p:nvPr/>
            </p:nvSpPr>
            <p:spPr>
              <a:xfrm>
                <a:off x="7406579" y="2432470"/>
                <a:ext cx="671217" cy="268777"/>
              </a:xfrm>
              <a:prstGeom prst="round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/>
                    <a:ea typeface="나눔고딕"/>
                    <a:cs typeface="Arial"/>
                  </a:rPr>
                  <a:t>Phase 2</a:t>
                </a:r>
              </a:p>
            </p:txBody>
          </p:sp>
        </p:grpSp>
      </p:grpSp>
      <p:sp>
        <p:nvSpPr>
          <p:cNvPr id="66" name="Rectangle: Rounded Corners 4">
            <a:extLst>
              <a:ext uri="{FF2B5EF4-FFF2-40B4-BE49-F238E27FC236}">
                <a16:creationId xmlns="" xmlns:a16="http://schemas.microsoft.com/office/drawing/2014/main" id="{1367D202-DE00-95B7-2390-6A73A2CFD46E}"/>
              </a:ext>
            </a:extLst>
          </p:cNvPr>
          <p:cNvSpPr/>
          <p:nvPr/>
        </p:nvSpPr>
        <p:spPr>
          <a:xfrm>
            <a:off x="5260071" y="2186880"/>
            <a:ext cx="610490" cy="268777"/>
          </a:xfrm>
          <a:prstGeom prst="round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Phase 1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="" xmlns:a16="http://schemas.microsoft.com/office/drawing/2014/main" id="{1F134DAC-5C5F-69C0-56EC-F30923AB97B2}"/>
              </a:ext>
            </a:extLst>
          </p:cNvPr>
          <p:cNvSpPr/>
          <p:nvPr/>
        </p:nvSpPr>
        <p:spPr>
          <a:xfrm>
            <a:off x="2888765" y="5675609"/>
            <a:ext cx="307129" cy="19551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endParaRPr lang="ko-KR" altLang="en-US" sz="9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CD6F9994-ED34-09F9-B4F1-234791A01080}"/>
              </a:ext>
            </a:extLst>
          </p:cNvPr>
          <p:cNvSpPr txBox="1"/>
          <p:nvPr/>
        </p:nvSpPr>
        <p:spPr>
          <a:xfrm>
            <a:off x="3409584" y="1371545"/>
            <a:ext cx="746971" cy="123111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304800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효과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: 연 10억</a:t>
            </a:r>
            <a:endParaRPr lang="ko-KR" altLang="en-US" sz="80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CD6F9994-ED34-09F9-B4F1-234791A01080}"/>
              </a:ext>
            </a:extLst>
          </p:cNvPr>
          <p:cNvSpPr txBox="1"/>
          <p:nvPr/>
        </p:nvSpPr>
        <p:spPr>
          <a:xfrm>
            <a:off x="7640780" y="6400864"/>
            <a:ext cx="896771" cy="246221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304800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누적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304800"/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완속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108, 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급속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CD6F9994-ED34-09F9-B4F1-234791A01080}"/>
              </a:ext>
            </a:extLst>
          </p:cNvPr>
          <p:cNvSpPr txBox="1"/>
          <p:nvPr/>
        </p:nvSpPr>
        <p:spPr>
          <a:xfrm>
            <a:off x="7588498" y="874652"/>
            <a:ext cx="1365379" cy="163860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304800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인수인계일지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DX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화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</a:rPr>
              <a:t>(‘23.2Q)</a:t>
            </a:r>
            <a:endParaRPr lang="ko-KR" altLang="en-US" sz="80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744250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0234BB7E-8728-4804-8710-F3750E950757}"/>
              </a:ext>
            </a:extLst>
          </p:cNvPr>
          <p:cNvSpPr txBox="1">
            <a:spLocks/>
          </p:cNvSpPr>
          <p:nvPr/>
        </p:nvSpPr>
        <p:spPr bwMode="auto">
          <a:xfrm>
            <a:off x="5678538" y="1141950"/>
            <a:ext cx="4390827" cy="502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가스단가 효과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 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외부수열 단가 효과 포함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CP 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및 전력매출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+4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100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소매 판매 및 단가 효과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100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도매 판매 및 기타 효과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+2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1000" b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1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AB08AD98-79DF-468E-9B34-A36ED3250F3C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경영 성과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14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23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년 추정실적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kumimoji="0" lang="ko-KR" alt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위드인천에너지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03C766-A843-4327-AD32-BDF588A1BAE1}"/>
              </a:ext>
            </a:extLst>
          </p:cNvPr>
          <p:cNvSpPr txBox="1"/>
          <p:nvPr/>
        </p:nvSpPr>
        <p:spPr>
          <a:xfrm>
            <a:off x="501158" y="6302806"/>
            <a:ext cx="2880320" cy="29484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>
              <a:defRPr/>
            </a:pPr>
            <a:r>
              <a:rPr lang="en-US" altLang="ko-KR" sz="900">
                <a:solidFill>
                  <a:srgbClr val="000000"/>
                </a:solidFill>
                <a:latin typeface="나눔고딕"/>
                <a:ea typeface="나눔고딕"/>
              </a:rPr>
              <a:t>*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물량가중평균 단가</a:t>
            </a:r>
            <a:r>
              <a:rPr lang="ko-KR" altLang="en-US" sz="900">
                <a:solidFill>
                  <a:srgbClr val="000000"/>
                </a:solidFill>
                <a:latin typeface="나눔고딕"/>
                <a:ea typeface="나눔고딕"/>
              </a:rPr>
              <a:t>  </a:t>
            </a: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D212644-B751-402D-A329-7C2EA25994CE}"/>
              </a:ext>
            </a:extLst>
          </p:cNvPr>
          <p:cNvSpPr txBox="1"/>
          <p:nvPr/>
        </p:nvSpPr>
        <p:spPr>
          <a:xfrm>
            <a:off x="5679004" y="764702"/>
            <a:ext cx="2952328" cy="275836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marL="171450" indent="-171450" fontAlgn="ctr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1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목표 대비 차이 분석</a:t>
            </a:r>
            <a:endParaRPr lang="en-US" altLang="ko-KR" sz="11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="" xmlns:a16="http://schemas.microsoft.com/office/drawing/2014/main" id="{C107217C-887B-4D53-B329-4BD2F332C80E}"/>
              </a:ext>
            </a:extLst>
          </p:cNvPr>
          <p:cNvGraphicFramePr>
            <a:graphicFrameLocks noGrp="1"/>
          </p:cNvGraphicFramePr>
          <p:nvPr/>
        </p:nvGraphicFramePr>
        <p:xfrm>
          <a:off x="488514" y="764703"/>
          <a:ext cx="4896286" cy="5538100"/>
        </p:xfrm>
        <a:graphic>
          <a:graphicData uri="http://schemas.openxmlformats.org/drawingml/2006/table">
            <a:tbl>
              <a:tblPr/>
              <a:tblGrid>
                <a:gridCol w="18530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58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791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791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791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939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억원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 </a:t>
                      </a: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목표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(A)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추정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(B)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차이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(B-A)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45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1322">
                <a:tc>
                  <a:txBody>
                    <a:bodyPr/>
                    <a:lstStyle/>
                    <a:p>
                      <a:pPr algn="l" fontAlgn="ctr"/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매출액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547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540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ko-KR" altLang="en-US" sz="1000" u="none" strike="noStrike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열매출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496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485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전기매출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36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기타매출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공헌이익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OPEX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89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배출권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수익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비용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감가상각비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영업이익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순금융비용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영업외손익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법인세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세후이익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63151"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29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지역열판매량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</a:t>
                      </a:r>
                      <a:r>
                        <a:rPr lang="en-US" altLang="ko-K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Gcal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453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451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도매열판매량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</a:t>
                      </a:r>
                      <a:r>
                        <a:rPr 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Gcal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외부수열량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</a:t>
                      </a:r>
                      <a:r>
                        <a:rPr lang="en-US" altLang="ko-K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Gcal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453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447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전기판매량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MWh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LNG,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천원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톤 </a:t>
                      </a:r>
                      <a:r>
                        <a:rPr lang="en-US" altLang="ko-KR" sz="9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*)</a:t>
                      </a:r>
                      <a:endParaRPr lang="ko-KR" altLang="en-US" sz="900" b="0" i="0" u="none" strike="noStrike" baseline="300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1,692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1,923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076461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SMP,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/KWh</a:t>
                      </a:r>
                      <a:r>
                        <a:rPr lang="en-US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sz="9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*)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250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237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소매 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열요금</a:t>
                      </a:r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en-US" altLang="ko-KR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Gcal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*)</a:t>
                      </a:r>
                      <a:endParaRPr lang="en-US" sz="900" b="0" i="0" u="none" strike="noStrike" baseline="300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100,421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97,568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2,853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="" xmlns:a16="http://schemas.microsoft.com/office/drawing/2014/main" id="{40300F29-DDA7-4143-A62F-330D1ADBE994}"/>
              </a:ext>
            </a:extLst>
          </p:cNvPr>
          <p:cNvGraphicFramePr>
            <a:graphicFrameLocks noGrp="1"/>
          </p:cNvGraphicFramePr>
          <p:nvPr/>
        </p:nvGraphicFramePr>
        <p:xfrm>
          <a:off x="5856339" y="2395784"/>
          <a:ext cx="3428063" cy="1578588"/>
        </p:xfrm>
        <a:graphic>
          <a:graphicData uri="http://schemas.openxmlformats.org/drawingml/2006/table">
            <a:tbl>
              <a:tblPr/>
              <a:tblGrid>
                <a:gridCol w="574373">
                  <a:extLst>
                    <a:ext uri="{9D8B030D-6E8A-4147-A177-3AD203B41FA5}">
                      <a16:colId xmlns="" xmlns:a16="http://schemas.microsoft.com/office/drawing/2014/main" val="3970442757"/>
                    </a:ext>
                  </a:extLst>
                </a:gridCol>
                <a:gridCol w="744441">
                  <a:extLst>
                    <a:ext uri="{9D8B030D-6E8A-4147-A177-3AD203B41FA5}">
                      <a16:colId xmlns="" xmlns:a16="http://schemas.microsoft.com/office/drawing/2014/main" val="4289057844"/>
                    </a:ext>
                  </a:extLst>
                </a:gridCol>
                <a:gridCol w="703083">
                  <a:extLst>
                    <a:ext uri="{9D8B030D-6E8A-4147-A177-3AD203B41FA5}">
                      <a16:colId xmlns="" xmlns:a16="http://schemas.microsoft.com/office/drawing/2014/main" val="2481562111"/>
                    </a:ext>
                  </a:extLst>
                </a:gridCol>
                <a:gridCol w="703083">
                  <a:extLst>
                    <a:ext uri="{9D8B030D-6E8A-4147-A177-3AD203B41FA5}">
                      <a16:colId xmlns="" xmlns:a16="http://schemas.microsoft.com/office/drawing/2014/main" val="1186306130"/>
                    </a:ext>
                  </a:extLst>
                </a:gridCol>
                <a:gridCol w="703083">
                  <a:extLst>
                    <a:ext uri="{9D8B030D-6E8A-4147-A177-3AD203B41FA5}">
                      <a16:colId xmlns="" xmlns:a16="http://schemas.microsoft.com/office/drawing/2014/main" val="3839760886"/>
                    </a:ext>
                  </a:extLst>
                </a:gridCol>
              </a:tblGrid>
              <a:tr h="1917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단위 </a:t>
                      </a:r>
                      <a:r>
                        <a:rPr lang="en-US" altLang="ko-KR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억원</a:t>
                      </a:r>
                      <a:r>
                        <a:rPr lang="en-US" altLang="ko-KR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)</a:t>
                      </a:r>
                      <a:endParaRPr lang="ko-KR" altLang="en-US" sz="900" b="0" i="0" u="none" strike="noStrike" kern="1200" spc="0">
                        <a:solidFill>
                          <a:srgbClr val="FFFFFF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37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목표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3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추정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3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차이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37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238246"/>
                  </a:ext>
                </a:extLst>
              </a:tr>
              <a:tr h="14912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열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매출액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496 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485 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12 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951247978"/>
                  </a:ext>
                </a:extLst>
              </a:tr>
              <a:tr h="14912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변동비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319 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327 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837390185"/>
                  </a:ext>
                </a:extLst>
              </a:tr>
              <a:tr h="14912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55121117"/>
                  </a:ext>
                </a:extLst>
              </a:tr>
              <a:tr h="14912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전력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매출액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24 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+3 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836834718"/>
                  </a:ext>
                </a:extLst>
              </a:tr>
              <a:tr h="149124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변동비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035214336"/>
                  </a:ext>
                </a:extLst>
              </a:tr>
              <a:tr h="19282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용량요금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15 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15 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05789554"/>
                  </a:ext>
                </a:extLst>
              </a:tr>
              <a:tr h="19282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기타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8343851"/>
                  </a:ext>
                </a:extLst>
              </a:tr>
              <a:tr h="19282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공헌이익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202 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184 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18 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18977834"/>
                  </a:ext>
                </a:extLst>
              </a:tr>
            </a:tbl>
          </a:graphicData>
        </a:graphic>
      </p:graphicFrame>
      <p:sp>
        <p:nvSpPr>
          <p:cNvPr id="20" name="내용 개체 틀 2">
            <a:extLst>
              <a:ext uri="{FF2B5EF4-FFF2-40B4-BE49-F238E27FC236}">
                <a16:creationId xmlns="" xmlns:a16="http://schemas.microsoft.com/office/drawing/2014/main" id="{E373E2AE-1C66-48F1-B19C-9F2EE3AC5DF5}"/>
              </a:ext>
            </a:extLst>
          </p:cNvPr>
          <p:cNvSpPr txBox="1">
            <a:spLocks/>
          </p:cNvSpPr>
          <p:nvPr/>
        </p:nvSpPr>
        <p:spPr bwMode="auto">
          <a:xfrm>
            <a:off x="5678538" y="4182385"/>
            <a:ext cx="4390827" cy="931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indent="-17970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1" lang="en-US" altLang="ko-KR" sz="1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OPEX +9</a:t>
            </a:r>
            <a:r>
              <a:rPr kumimoji="1" lang="ko-KR" altLang="en-US" sz="1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억</a:t>
            </a:r>
            <a:r>
              <a:rPr lang="en-US" altLang="ko-KR" sz="1000" kern="0">
                <a:solidFill>
                  <a:srgbClr val="000000"/>
                </a:solidFill>
                <a:latin typeface="나눔고딕"/>
                <a:ea typeface="나눔고딕"/>
              </a:rPr>
              <a:t> </a:t>
            </a:r>
            <a:endParaRPr lang="en-US">
              <a:cs typeface="+mn-cs"/>
            </a:endParaRPr>
          </a:p>
          <a:p>
            <a:pPr marL="0" inden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 sz="1000" b="0" kern="0">
                <a:solidFill>
                  <a:srgbClr val="000000"/>
                </a:solidFill>
                <a:latin typeface="나눔고딕"/>
                <a:ea typeface="나눔고딕"/>
              </a:rPr>
              <a:t>   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 - 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수선비 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+15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억 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(A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급 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O/H +12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억 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OPEX 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→</a:t>
            </a:r>
            <a:r>
              <a:rPr lang="ko-KR" altLang="en-US" sz="1000" b="0" kern="0">
                <a:solidFill>
                  <a:srgbClr val="000000"/>
                </a:solidFill>
                <a:latin typeface="나눔고딕"/>
                <a:ea typeface="나눔고딕"/>
              </a:rPr>
              <a:t> 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 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CAPEX 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등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)</a:t>
            </a:r>
            <a:endParaRPr lang="en-US" altLang="ko-KR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</a:endParaRPr>
          </a:p>
          <a:p>
            <a:pPr marL="0" inden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 sz="1000" b="0" kern="0">
                <a:solidFill>
                  <a:srgbClr val="000000"/>
                </a:solidFill>
                <a:latin typeface="나눔고딕"/>
                <a:ea typeface="나눔고딕"/>
              </a:rPr>
              <a:t>   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 - </a:t>
            </a:r>
            <a:r>
              <a:rPr kumimoji="1" lang="ko-KR" altLang="en-US" sz="1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배출권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 판매 </a:t>
            </a:r>
            <a:r>
              <a:rPr lang="ko-KR" altLang="en-US" sz="1000" kern="0">
                <a:latin typeface="나눔고딕"/>
                <a:ea typeface="나눔고딕"/>
              </a:rPr>
              <a:t>△</a:t>
            </a:r>
            <a:r>
              <a:rPr lang="en-US" altLang="ko-KR" sz="1000" b="0" kern="0">
                <a:solidFill>
                  <a:srgbClr val="000000"/>
                </a:solidFill>
                <a:latin typeface="나눔고딕"/>
                <a:ea typeface="나눔고딕"/>
              </a:rPr>
              <a:t>7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억 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(</a:t>
            </a:r>
            <a:r>
              <a:rPr kumimoji="1" lang="ko-KR" altLang="en-US" sz="1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이월제한량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 판매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, 24</a:t>
            </a:r>
            <a:r>
              <a:rPr kumimoji="1" lang="ko-KR" altLang="en-US" sz="1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천톤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 이월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)</a:t>
            </a:r>
            <a:endParaRPr lang="en-US" altLang="ko-KR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D8E30B17-0DB1-AC61-FA2A-E2C6E65D0E47}"/>
              </a:ext>
            </a:extLst>
          </p:cNvPr>
          <p:cNvSpPr txBox="1">
            <a:spLocks/>
          </p:cNvSpPr>
          <p:nvPr/>
        </p:nvSpPr>
        <p:spPr bwMode="auto">
          <a:xfrm>
            <a:off x="5678538" y="5106142"/>
            <a:ext cx="4390827" cy="931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indent="-17970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1" lang="ko-KR" altLang="en-US" sz="10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영업외손익</a:t>
            </a:r>
            <a:r>
              <a:rPr kumimoji="1" lang="ko-KR" altLang="en-US" sz="1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 </a:t>
            </a:r>
            <a:r>
              <a:rPr kumimoji="1" lang="en-US" altLang="ko-KR" sz="1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+2</a:t>
            </a:r>
            <a:r>
              <a:rPr kumimoji="1" lang="ko-KR" altLang="en-US" sz="1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억</a:t>
            </a:r>
            <a:r>
              <a:rPr lang="en-US" altLang="ko-KR" sz="1000" kern="0">
                <a:solidFill>
                  <a:srgbClr val="000000"/>
                </a:solidFill>
                <a:latin typeface="나눔고딕"/>
                <a:ea typeface="나눔고딕"/>
              </a:rPr>
              <a:t> </a:t>
            </a:r>
            <a:endParaRPr lang="en-US">
              <a:cs typeface="+mn-cs"/>
            </a:endParaRPr>
          </a:p>
          <a:p>
            <a:pPr marL="0" inden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 sz="1000" b="0" kern="0">
                <a:solidFill>
                  <a:srgbClr val="000000"/>
                </a:solidFill>
                <a:latin typeface="나눔고딕"/>
                <a:ea typeface="나눔고딕"/>
              </a:rPr>
              <a:t>   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 - ’22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년 귀속 재산세 경정청구 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+1.1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억</a:t>
            </a:r>
            <a:endParaRPr kumimoji="1" lang="en-US" altLang="ko-KR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</a:endParaRPr>
          </a:p>
          <a:p>
            <a:pPr marL="0" inden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 sz="1000" b="0" kern="0">
                <a:solidFill>
                  <a:srgbClr val="000000"/>
                </a:solidFill>
                <a:latin typeface="나눔고딕"/>
                <a:ea typeface="나눔고딕"/>
              </a:rPr>
              <a:t>   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 - 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지분법 이익 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+0.3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억 등</a:t>
            </a:r>
            <a:endParaRPr kumimoji="1" lang="en-US" altLang="ko-KR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43989568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AB08AD98-79DF-468E-9B34-A36ED3250F3C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0"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1. </a:t>
            </a:r>
            <a:r>
              <a:rPr lang="ko-KR" altLang="en-US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경영 성과 </a:t>
            </a:r>
            <a:r>
              <a:rPr lang="en-US" altLang="ko-KR" sz="14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–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전년대비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kumimoji="0" lang="ko-KR" alt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위드인천에너지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003C766-A843-4327-AD32-BDF588A1BAE1}"/>
              </a:ext>
            </a:extLst>
          </p:cNvPr>
          <p:cNvSpPr txBox="1"/>
          <p:nvPr/>
        </p:nvSpPr>
        <p:spPr>
          <a:xfrm>
            <a:off x="501156" y="6302806"/>
            <a:ext cx="2880320" cy="29484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>
              <a:defRPr/>
            </a:pPr>
            <a:r>
              <a:rPr lang="en-US" altLang="ko-KR" sz="900">
                <a:solidFill>
                  <a:srgbClr val="000000"/>
                </a:solidFill>
                <a:latin typeface="나눔고딕"/>
                <a:ea typeface="나눔고딕"/>
              </a:rPr>
              <a:t>*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물량가중평균 단가</a:t>
            </a:r>
            <a:r>
              <a:rPr lang="ko-KR" altLang="en-US" sz="900">
                <a:solidFill>
                  <a:srgbClr val="000000"/>
                </a:solidFill>
                <a:latin typeface="나눔고딕"/>
                <a:ea typeface="나눔고딕"/>
              </a:rPr>
              <a:t>  </a:t>
            </a: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="" xmlns:a16="http://schemas.microsoft.com/office/drawing/2014/main" id="{C107217C-887B-4D53-B329-4BD2F332C80E}"/>
              </a:ext>
            </a:extLst>
          </p:cNvPr>
          <p:cNvGraphicFramePr>
            <a:graphicFrameLocks noGrp="1"/>
          </p:cNvGraphicFramePr>
          <p:nvPr/>
        </p:nvGraphicFramePr>
        <p:xfrm>
          <a:off x="497750" y="764703"/>
          <a:ext cx="4896286" cy="5538100"/>
        </p:xfrm>
        <a:graphic>
          <a:graphicData uri="http://schemas.openxmlformats.org/drawingml/2006/table">
            <a:tbl>
              <a:tblPr/>
              <a:tblGrid>
                <a:gridCol w="18530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58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791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791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791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939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억원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</a:t>
                      </a: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실적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(A)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추정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(B)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차이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(B-A)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45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 w="12700" cmpd="sng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1322">
                <a:tc>
                  <a:txBody>
                    <a:bodyPr/>
                    <a:lstStyle/>
                    <a:p>
                      <a:pPr algn="l" fontAlgn="ctr"/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매출액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542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540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ko-KR" altLang="en-US" sz="1000" u="none" strike="noStrike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열매출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435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485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전기매출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91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기타매출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공헌이익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126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58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OPEX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배출권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수익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비용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감가상각비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영업이익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49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순금융비용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영업외손익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법인세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세후이익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39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43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63151"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29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지역열판매량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</a:t>
                      </a:r>
                      <a:r>
                        <a:rPr lang="en-US" altLang="ko-K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Gcal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492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451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도매열판매량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</a:t>
                      </a:r>
                      <a:r>
                        <a:rPr 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Gcal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외부수열량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</a:t>
                      </a:r>
                      <a:r>
                        <a:rPr lang="en-US" altLang="ko-K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Gcal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425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447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전기판매량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MWh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LNG,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천원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톤 </a:t>
                      </a:r>
                      <a:r>
                        <a:rPr lang="en-US" altLang="ko-KR" sz="9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*)</a:t>
                      </a:r>
                      <a:endParaRPr lang="ko-KR" altLang="en-US" sz="900" b="0" i="0" u="none" strike="noStrike" baseline="300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1,431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1,923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492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076461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SMP,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/KWh</a:t>
                      </a:r>
                      <a:r>
                        <a:rPr lang="en-US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sz="9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*)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228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237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소매 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열요금</a:t>
                      </a:r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en-US" altLang="ko-KR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Gcal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*)</a:t>
                      </a:r>
                      <a:endParaRPr lang="en-US" sz="900" b="0" i="0" u="none" strike="noStrike" baseline="300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79,808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97,568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17,760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4DF804F-1687-15C3-5547-8B1455DEB295}"/>
              </a:ext>
            </a:extLst>
          </p:cNvPr>
          <p:cNvSpPr txBox="1">
            <a:spLocks/>
          </p:cNvSpPr>
          <p:nvPr/>
        </p:nvSpPr>
        <p:spPr bwMode="auto">
          <a:xfrm>
            <a:off x="5678538" y="1141950"/>
            <a:ext cx="4390827" cy="502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가스단가 효과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 +60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외부수열 단가 효과 포함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CP 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및 전력매출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51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100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소매 판매 및 단가 효과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+50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100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도매 판매 및 기타 효과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1000" b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046D718-8B6B-466A-2A12-F1F95FF6F741}"/>
              </a:ext>
            </a:extLst>
          </p:cNvPr>
          <p:cNvSpPr txBox="1"/>
          <p:nvPr/>
        </p:nvSpPr>
        <p:spPr>
          <a:xfrm>
            <a:off x="5679004" y="764702"/>
            <a:ext cx="2952328" cy="275836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marL="171450" indent="-171450" fontAlgn="ctr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1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목표 대비 차이 분석</a:t>
            </a:r>
            <a:endParaRPr lang="en-US" altLang="ko-KR" sz="11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="" xmlns:a16="http://schemas.microsoft.com/office/drawing/2014/main" id="{17837E9A-AA07-FE31-F876-A8EA1AB840F3}"/>
              </a:ext>
            </a:extLst>
          </p:cNvPr>
          <p:cNvGraphicFramePr>
            <a:graphicFrameLocks noGrp="1"/>
          </p:cNvGraphicFramePr>
          <p:nvPr/>
        </p:nvGraphicFramePr>
        <p:xfrm>
          <a:off x="5856339" y="2395784"/>
          <a:ext cx="3428063" cy="1578588"/>
        </p:xfrm>
        <a:graphic>
          <a:graphicData uri="http://schemas.openxmlformats.org/drawingml/2006/table">
            <a:tbl>
              <a:tblPr/>
              <a:tblGrid>
                <a:gridCol w="574373">
                  <a:extLst>
                    <a:ext uri="{9D8B030D-6E8A-4147-A177-3AD203B41FA5}">
                      <a16:colId xmlns="" xmlns:a16="http://schemas.microsoft.com/office/drawing/2014/main" val="3970442757"/>
                    </a:ext>
                  </a:extLst>
                </a:gridCol>
                <a:gridCol w="744441">
                  <a:extLst>
                    <a:ext uri="{9D8B030D-6E8A-4147-A177-3AD203B41FA5}">
                      <a16:colId xmlns="" xmlns:a16="http://schemas.microsoft.com/office/drawing/2014/main" val="4289057844"/>
                    </a:ext>
                  </a:extLst>
                </a:gridCol>
                <a:gridCol w="703083">
                  <a:extLst>
                    <a:ext uri="{9D8B030D-6E8A-4147-A177-3AD203B41FA5}">
                      <a16:colId xmlns="" xmlns:a16="http://schemas.microsoft.com/office/drawing/2014/main" val="2481562111"/>
                    </a:ext>
                  </a:extLst>
                </a:gridCol>
                <a:gridCol w="703083">
                  <a:extLst>
                    <a:ext uri="{9D8B030D-6E8A-4147-A177-3AD203B41FA5}">
                      <a16:colId xmlns="" xmlns:a16="http://schemas.microsoft.com/office/drawing/2014/main" val="1186306130"/>
                    </a:ext>
                  </a:extLst>
                </a:gridCol>
                <a:gridCol w="703083">
                  <a:extLst>
                    <a:ext uri="{9D8B030D-6E8A-4147-A177-3AD203B41FA5}">
                      <a16:colId xmlns="" xmlns:a16="http://schemas.microsoft.com/office/drawing/2014/main" val="3839760886"/>
                    </a:ext>
                  </a:extLst>
                </a:gridCol>
              </a:tblGrid>
              <a:tr h="1917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단위 </a:t>
                      </a:r>
                      <a:r>
                        <a:rPr lang="en-US" altLang="ko-KR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억원</a:t>
                      </a:r>
                      <a:r>
                        <a:rPr lang="en-US" altLang="ko-KR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900" b="0" i="0" u="none" strike="noStrike" kern="1200" spc="0">
                        <a:solidFill>
                          <a:srgbClr val="FFFF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37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3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3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37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238246"/>
                  </a:ext>
                </a:extLst>
              </a:tr>
              <a:tr h="14912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열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매출액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435 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485 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951247978"/>
                  </a:ext>
                </a:extLst>
              </a:tr>
              <a:tr h="14912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변동비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358 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327 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31 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837390185"/>
                  </a:ext>
                </a:extLst>
              </a:tr>
              <a:tr h="14912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55121117"/>
                  </a:ext>
                </a:extLst>
              </a:tr>
              <a:tr h="14912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전력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매출액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77 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24 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54 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836834718"/>
                  </a:ext>
                </a:extLst>
              </a:tr>
              <a:tr h="149124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변동비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46 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34 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035214336"/>
                  </a:ext>
                </a:extLst>
              </a:tr>
              <a:tr h="19282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용량요금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14 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15 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05789554"/>
                  </a:ext>
                </a:extLst>
              </a:tr>
              <a:tr h="19282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8343851"/>
                  </a:ext>
                </a:extLst>
              </a:tr>
              <a:tr h="19282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공헌이익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126 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184 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58 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18977834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50C80957-A698-AE52-582D-4493AE5FB86E}"/>
              </a:ext>
            </a:extLst>
          </p:cNvPr>
          <p:cNvSpPr txBox="1">
            <a:spLocks/>
          </p:cNvSpPr>
          <p:nvPr/>
        </p:nvSpPr>
        <p:spPr bwMode="auto">
          <a:xfrm>
            <a:off x="5678538" y="4182385"/>
            <a:ext cx="4390827" cy="531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indent="-17970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1" lang="en-US" altLang="ko-KR" sz="1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OPEX </a:t>
            </a:r>
            <a:r>
              <a:rPr lang="ko-KR" altLang="en-US" sz="1000" kern="0">
                <a:latin typeface="나눔고딕"/>
                <a:ea typeface="나눔고딕"/>
              </a:rPr>
              <a:t>△</a:t>
            </a:r>
            <a:r>
              <a:rPr lang="en-US" altLang="ko-KR" sz="1000" kern="0">
                <a:latin typeface="나눔고딕"/>
                <a:ea typeface="나눔고딕"/>
              </a:rPr>
              <a:t>5</a:t>
            </a:r>
            <a:r>
              <a:rPr kumimoji="1" lang="ko-KR" altLang="en-US" sz="1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억</a:t>
            </a:r>
            <a:r>
              <a:rPr lang="en-US" altLang="ko-KR" sz="1000" b="0" kern="0">
                <a:solidFill>
                  <a:srgbClr val="000000"/>
                </a:solidFill>
                <a:latin typeface="나눔고딕"/>
                <a:ea typeface="나눔고딕"/>
              </a:rPr>
              <a:t> </a:t>
            </a:r>
            <a:endParaRPr lang="en-US">
              <a:cs typeface="+mn-cs"/>
            </a:endParaRPr>
          </a:p>
          <a:p>
            <a:pPr marL="0" inden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  <a:defRPr/>
            </a:pPr>
            <a:r>
              <a:rPr lang="en-US" altLang="ko-KR" sz="1000" b="0" kern="0">
                <a:solidFill>
                  <a:srgbClr val="000000"/>
                </a:solidFill>
                <a:latin typeface="나눔고딕"/>
                <a:ea typeface="나눔고딕"/>
              </a:rPr>
              <a:t>   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 - 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수선비 </a:t>
            </a:r>
            <a:r>
              <a:rPr lang="ko-KR" altLang="en-US" sz="1000" b="0" kern="0">
                <a:latin typeface="나눔고딕"/>
                <a:ea typeface="나눔고딕"/>
              </a:rPr>
              <a:t>△</a:t>
            </a:r>
            <a:r>
              <a:rPr lang="en-US" altLang="ko-KR" sz="1000" b="0" kern="0">
                <a:latin typeface="나눔고딕"/>
                <a:ea typeface="나눔고딕"/>
              </a:rPr>
              <a:t>3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억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, 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지급수수료 </a:t>
            </a:r>
            <a:r>
              <a:rPr lang="ko-KR" altLang="en-US" sz="1000" b="0" kern="0">
                <a:latin typeface="나눔고딕"/>
                <a:ea typeface="나눔고딕"/>
              </a:rPr>
              <a:t>△</a:t>
            </a:r>
            <a:r>
              <a:rPr lang="en-US" altLang="ko-KR" sz="1000" b="0" kern="0">
                <a:latin typeface="나눔고딕"/>
                <a:ea typeface="나눔고딕"/>
              </a:rPr>
              <a:t>2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억</a:t>
            </a:r>
            <a:endParaRPr kumimoji="1" lang="en-US" altLang="ko-KR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="" xmlns:a16="http://schemas.microsoft.com/office/drawing/2014/main" id="{A8662334-D78F-DFD3-FB2A-2B1438E70985}"/>
              </a:ext>
            </a:extLst>
          </p:cNvPr>
          <p:cNvSpPr txBox="1">
            <a:spLocks/>
          </p:cNvSpPr>
          <p:nvPr/>
        </p:nvSpPr>
        <p:spPr bwMode="auto">
          <a:xfrm>
            <a:off x="5678538" y="5336960"/>
            <a:ext cx="4390827" cy="335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indent="-17970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000" kern="0">
                <a:solidFill>
                  <a:srgbClr val="000000"/>
                </a:solidFill>
                <a:latin typeface="나눔고딕"/>
                <a:ea typeface="나눔고딕"/>
              </a:rPr>
              <a:t>금융손익 </a:t>
            </a:r>
            <a:r>
              <a:rPr lang="ko-KR" altLang="en-US" sz="1000" kern="0">
                <a:latin typeface="나눔고딕"/>
                <a:ea typeface="나눔고딕"/>
              </a:rPr>
              <a:t>△</a:t>
            </a:r>
            <a:r>
              <a:rPr lang="en-US" altLang="ko-KR" sz="1000" kern="0">
                <a:latin typeface="나눔고딕"/>
                <a:ea typeface="나눔고딕"/>
              </a:rPr>
              <a:t>3</a:t>
            </a:r>
            <a:r>
              <a:rPr kumimoji="1" lang="ko-KR" altLang="en-US" sz="1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억</a:t>
            </a:r>
            <a:r>
              <a:rPr kumimoji="1" lang="en-US" altLang="ko-KR" sz="1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, </a:t>
            </a:r>
            <a:r>
              <a:rPr kumimoji="1" lang="ko-KR" altLang="en-US" sz="10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영업외</a:t>
            </a:r>
            <a:r>
              <a:rPr kumimoji="1" lang="ko-KR" altLang="en-US" sz="1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 손익 </a:t>
            </a:r>
            <a:r>
              <a:rPr lang="ko-KR" altLang="en-US" sz="1000" kern="0">
                <a:latin typeface="나눔고딕"/>
                <a:ea typeface="나눔고딕"/>
              </a:rPr>
              <a:t>△</a:t>
            </a:r>
            <a:r>
              <a:rPr lang="en-US" altLang="ko-KR" sz="1000" kern="0">
                <a:latin typeface="나눔고딕"/>
                <a:ea typeface="나눔고딕"/>
              </a:rPr>
              <a:t>2</a:t>
            </a:r>
            <a:r>
              <a:rPr kumimoji="1" lang="ko-KR" altLang="en-US" sz="1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억</a:t>
            </a:r>
            <a:r>
              <a:rPr lang="ko-KR" altLang="en-US" sz="1000" b="0" kern="0">
                <a:solidFill>
                  <a:srgbClr val="000000"/>
                </a:solidFill>
                <a:latin typeface="나눔고딕"/>
                <a:ea typeface="나눔고딕"/>
              </a:rPr>
              <a:t>  </a:t>
            </a:r>
            <a:endParaRPr lang="en-US" altLang="ko-KR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A548D312-F52F-3898-A79D-6E701764817C}"/>
              </a:ext>
            </a:extLst>
          </p:cNvPr>
          <p:cNvSpPr txBox="1">
            <a:spLocks/>
          </p:cNvSpPr>
          <p:nvPr/>
        </p:nvSpPr>
        <p:spPr bwMode="auto">
          <a:xfrm>
            <a:off x="5680014" y="4885198"/>
            <a:ext cx="4390827" cy="531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69875" marR="0" lvl="0" indent="-179705" algn="l" defTabSz="914400" rtl="0" eaLnBrk="1" fontAlgn="base" latinLnBrk="1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배출권</a:t>
            </a:r>
            <a:r>
              <a:rPr kumimoji="1" lang="en-US" altLang="ko-KR" sz="1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 </a:t>
            </a:r>
            <a:r>
              <a:rPr lang="ko-KR" altLang="en-US" sz="1000" kern="0">
                <a:latin typeface="나눔고딕"/>
                <a:ea typeface="나눔고딕"/>
              </a:rPr>
              <a:t>△</a:t>
            </a:r>
            <a:r>
              <a:rPr lang="en-US" altLang="ko-KR" sz="1000" kern="0">
                <a:latin typeface="나눔고딕"/>
                <a:ea typeface="나눔고딕"/>
              </a:rPr>
              <a:t>3</a:t>
            </a:r>
            <a:r>
              <a:rPr kumimoji="1" lang="ko-KR" altLang="en-US" sz="1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억</a:t>
            </a:r>
            <a:r>
              <a:rPr kumimoji="1" lang="en-US" altLang="ko-KR" sz="1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, </a:t>
            </a:r>
            <a:r>
              <a:rPr kumimoji="1" lang="ko-KR" altLang="en-US" sz="1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감가상각비 </a:t>
            </a:r>
            <a:r>
              <a:rPr lang="ko-KR" altLang="en-US" sz="1000" kern="0">
                <a:latin typeface="나눔고딕"/>
                <a:ea typeface="나눔고딕"/>
              </a:rPr>
              <a:t>△</a:t>
            </a:r>
            <a:r>
              <a:rPr lang="en-US" altLang="ko-KR" sz="1000" kern="0">
                <a:latin typeface="나눔고딕"/>
                <a:ea typeface="나눔고딕"/>
              </a:rPr>
              <a:t>1</a:t>
            </a:r>
            <a:r>
              <a:rPr kumimoji="1" lang="ko-KR" altLang="en-US" sz="10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억</a:t>
            </a:r>
            <a:endParaRPr lang="en-US" altLang="ko-KR" sz="100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/>
              <a:ea typeface="나눔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9234089-070D-C276-61CD-4EFF7DEFD2C7}"/>
              </a:ext>
            </a:extLst>
          </p:cNvPr>
          <p:cNvSpPr txBox="1"/>
          <p:nvPr/>
        </p:nvSpPr>
        <p:spPr>
          <a:xfrm>
            <a:off x="501157" y="6302806"/>
            <a:ext cx="2880320" cy="29484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*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물량가중평균 단가  </a:t>
            </a: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36236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CC1BDCC1-0CE2-4038-8D34-607C958DE7A8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경영 성과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14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24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년 목표 </a:t>
            </a:r>
            <a:r>
              <a:rPr lang="en-US" altLang="ko-KR" sz="14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400" b="1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위드인천에너지</a:t>
            </a:r>
            <a:r>
              <a:rPr lang="en-US" altLang="ko-KR" sz="14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  <a:endParaRPr lang="ko-KR" altLang="en-US" sz="14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003C766-A843-4327-AD32-BDF588A1BAE1}"/>
              </a:ext>
            </a:extLst>
          </p:cNvPr>
          <p:cNvSpPr txBox="1"/>
          <p:nvPr/>
        </p:nvSpPr>
        <p:spPr>
          <a:xfrm>
            <a:off x="501157" y="6302806"/>
            <a:ext cx="2880320" cy="29484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*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물량가중평균 단가  </a:t>
            </a: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D212644-B751-402D-A329-7C2EA25994CE}"/>
              </a:ext>
            </a:extLst>
          </p:cNvPr>
          <p:cNvSpPr txBox="1"/>
          <p:nvPr/>
        </p:nvSpPr>
        <p:spPr>
          <a:xfrm>
            <a:off x="5679004" y="764702"/>
            <a:ext cx="2952328" cy="275836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marL="171450" marR="0" lvl="0" indent="-171450" algn="l" defTabSz="914400" rtl="0" eaLnBrk="1" fontAlgn="ctr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목표 대비 차이 분석</a:t>
            </a:r>
            <a:endParaRPr kumimoji="0" lang="en-US" altLang="ko-KR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="" xmlns:a16="http://schemas.microsoft.com/office/drawing/2014/main" id="{C107217C-887B-4D53-B329-4BD2F332C80E}"/>
              </a:ext>
            </a:extLst>
          </p:cNvPr>
          <p:cNvGraphicFramePr>
            <a:graphicFrameLocks noGrp="1"/>
          </p:cNvGraphicFramePr>
          <p:nvPr/>
        </p:nvGraphicFramePr>
        <p:xfrm>
          <a:off x="497750" y="764703"/>
          <a:ext cx="4896286" cy="5538100"/>
        </p:xfrm>
        <a:graphic>
          <a:graphicData uri="http://schemas.openxmlformats.org/drawingml/2006/table">
            <a:tbl>
              <a:tblPr/>
              <a:tblGrid>
                <a:gridCol w="18530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58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791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791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791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939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억원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</a:t>
                      </a: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추정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(A)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목표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(B)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차이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900" b="1" i="0" u="none" strike="noStrike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(B-A)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45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1322">
                <a:tc>
                  <a:txBody>
                    <a:bodyPr/>
                    <a:lstStyle/>
                    <a:p>
                      <a:pPr algn="l" fontAlgn="ctr"/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매출액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540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586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46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ko-KR" altLang="en-US" sz="1000" u="none" strike="noStrike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열매출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485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548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63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전기매출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기타매출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공헌이익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184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OPEX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74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배출권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수익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비용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감가상각비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97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영업이익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65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순금융비용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영업외손익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법인세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세후이익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55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63151"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29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지역열판매량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</a:t>
                      </a:r>
                      <a:r>
                        <a:rPr lang="en-US" altLang="ko-K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Gcal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451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475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도매열판매량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</a:t>
                      </a:r>
                      <a:r>
                        <a:rPr 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Gcal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외부수열량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</a:t>
                      </a:r>
                      <a:r>
                        <a:rPr lang="en-US" altLang="ko-K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Gcal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447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507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59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전기판매량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MWh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LNG,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천원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톤 </a:t>
                      </a:r>
                      <a:r>
                        <a:rPr lang="en-US" altLang="ko-KR" sz="9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*)</a:t>
                      </a:r>
                      <a:endParaRPr lang="ko-KR" altLang="en-US" sz="900" b="0" i="0" u="none" strike="noStrike" baseline="300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1,923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1,261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662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076461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SMP,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/KWh</a:t>
                      </a:r>
                      <a:r>
                        <a:rPr lang="en-US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sz="9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*)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237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77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소매 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열요금</a:t>
                      </a:r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en-US" altLang="ko-KR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Gcal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9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*)</a:t>
                      </a:r>
                      <a:endParaRPr lang="en-US" sz="900" b="0" i="0" u="none" strike="noStrike" baseline="300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97,568 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105,911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8,343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A074E03-1608-DC8D-1180-99F355E6948C}"/>
              </a:ext>
            </a:extLst>
          </p:cNvPr>
          <p:cNvSpPr txBox="1">
            <a:spLocks/>
          </p:cNvSpPr>
          <p:nvPr/>
        </p:nvSpPr>
        <p:spPr bwMode="auto">
          <a:xfrm>
            <a:off x="5678538" y="1141950"/>
            <a:ext cx="4390827" cy="502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69875" marR="0" lvl="0" indent="-180000" algn="l" defTabSz="914400" rtl="0" eaLnBrk="1" fontAlgn="base" latinLnBrk="1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가스단가 효과 </a:t>
            </a:r>
            <a:r>
              <a:rPr kumimoji="1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 +24</a:t>
            </a: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억 </a:t>
            </a:r>
            <a:r>
              <a:rPr kumimoji="1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외부수열 단가 효과 포함</a:t>
            </a:r>
            <a:r>
              <a:rPr kumimoji="1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</a:p>
          <a:p>
            <a:pPr marL="269875" marR="0" lvl="0" indent="-180000" algn="l" defTabSz="914400" rtl="0" eaLnBrk="1" fontAlgn="base" latinLnBrk="1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CP </a:t>
            </a: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및 전력매출 </a:t>
            </a:r>
            <a:r>
              <a:rPr kumimoji="1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△</a:t>
            </a:r>
            <a:r>
              <a:rPr kumimoji="1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17</a:t>
            </a: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억</a:t>
            </a:r>
            <a:endParaRPr kumimoji="1" lang="en-US" altLang="ko-KR" sz="1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269875" marR="0" lvl="0" indent="-180000" algn="l" defTabSz="914400" rtl="0" eaLnBrk="1" fontAlgn="base" latinLnBrk="1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소매 판매 및 단가 효과 </a:t>
            </a:r>
            <a:r>
              <a:rPr kumimoji="1" lang="en-US" altLang="ko-KR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+63</a:t>
            </a:r>
            <a:r>
              <a:rPr kumimoji="1" lang="ko-KR" alt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억</a:t>
            </a:r>
            <a:endParaRPr kumimoji="1" lang="en-US" altLang="ko-KR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206C1CE0-8ECF-F28D-574C-862926B68EF5}"/>
              </a:ext>
            </a:extLst>
          </p:cNvPr>
          <p:cNvGraphicFramePr>
            <a:graphicFrameLocks noGrp="1"/>
          </p:cNvGraphicFramePr>
          <p:nvPr/>
        </p:nvGraphicFramePr>
        <p:xfrm>
          <a:off x="5856339" y="2040670"/>
          <a:ext cx="3428063" cy="1578588"/>
        </p:xfrm>
        <a:graphic>
          <a:graphicData uri="http://schemas.openxmlformats.org/drawingml/2006/table">
            <a:tbl>
              <a:tblPr/>
              <a:tblGrid>
                <a:gridCol w="574373">
                  <a:extLst>
                    <a:ext uri="{9D8B030D-6E8A-4147-A177-3AD203B41FA5}">
                      <a16:colId xmlns="" xmlns:a16="http://schemas.microsoft.com/office/drawing/2014/main" val="3970442757"/>
                    </a:ext>
                  </a:extLst>
                </a:gridCol>
                <a:gridCol w="744441">
                  <a:extLst>
                    <a:ext uri="{9D8B030D-6E8A-4147-A177-3AD203B41FA5}">
                      <a16:colId xmlns="" xmlns:a16="http://schemas.microsoft.com/office/drawing/2014/main" val="4289057844"/>
                    </a:ext>
                  </a:extLst>
                </a:gridCol>
                <a:gridCol w="703083">
                  <a:extLst>
                    <a:ext uri="{9D8B030D-6E8A-4147-A177-3AD203B41FA5}">
                      <a16:colId xmlns="" xmlns:a16="http://schemas.microsoft.com/office/drawing/2014/main" val="2481562111"/>
                    </a:ext>
                  </a:extLst>
                </a:gridCol>
                <a:gridCol w="703083">
                  <a:extLst>
                    <a:ext uri="{9D8B030D-6E8A-4147-A177-3AD203B41FA5}">
                      <a16:colId xmlns="" xmlns:a16="http://schemas.microsoft.com/office/drawing/2014/main" val="1186306130"/>
                    </a:ext>
                  </a:extLst>
                </a:gridCol>
                <a:gridCol w="703083">
                  <a:extLst>
                    <a:ext uri="{9D8B030D-6E8A-4147-A177-3AD203B41FA5}">
                      <a16:colId xmlns="" xmlns:a16="http://schemas.microsoft.com/office/drawing/2014/main" val="3839760886"/>
                    </a:ext>
                  </a:extLst>
                </a:gridCol>
              </a:tblGrid>
              <a:tr h="1917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단위 </a:t>
                      </a:r>
                      <a:r>
                        <a:rPr lang="en-US" altLang="ko-KR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억원</a:t>
                      </a:r>
                      <a:r>
                        <a:rPr lang="en-US" altLang="ko-KR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900" b="0" i="0" u="none" strike="noStrike" kern="1200" spc="0">
                        <a:solidFill>
                          <a:srgbClr val="FFFF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37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3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3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37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238246"/>
                  </a:ext>
                </a:extLst>
              </a:tr>
              <a:tr h="14912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열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매출액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485 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548 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63 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951247978"/>
                  </a:ext>
                </a:extLst>
              </a:tr>
              <a:tr h="14912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변동비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327 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312 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15 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837390185"/>
                  </a:ext>
                </a:extLst>
              </a:tr>
              <a:tr h="14912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55121117"/>
                  </a:ext>
                </a:extLst>
              </a:tr>
              <a:tr h="14912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전력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매출액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24 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18 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836834718"/>
                  </a:ext>
                </a:extLst>
              </a:tr>
              <a:tr h="149124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변동비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035214336"/>
                  </a:ext>
                </a:extLst>
              </a:tr>
              <a:tr h="19282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용량요금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15 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19 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05789554"/>
                  </a:ext>
                </a:extLst>
              </a:tr>
              <a:tr h="19282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8343851"/>
                  </a:ext>
                </a:extLst>
              </a:tr>
              <a:tr h="19282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공헌이익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184 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254 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70 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18977834"/>
                  </a:ext>
                </a:extLst>
              </a:tr>
            </a:tbl>
          </a:graphicData>
        </a:graphic>
      </p:graphicFrame>
      <p:sp>
        <p:nvSpPr>
          <p:cNvPr id="5" name="내용 개체 틀 2">
            <a:extLst>
              <a:ext uri="{FF2B5EF4-FFF2-40B4-BE49-F238E27FC236}">
                <a16:creationId xmlns="" xmlns:a16="http://schemas.microsoft.com/office/drawing/2014/main" id="{8B9EDBBD-C302-4ACE-3885-9421331BEB27}"/>
              </a:ext>
            </a:extLst>
          </p:cNvPr>
          <p:cNvSpPr txBox="1">
            <a:spLocks/>
          </p:cNvSpPr>
          <p:nvPr/>
        </p:nvSpPr>
        <p:spPr bwMode="auto">
          <a:xfrm>
            <a:off x="5678538" y="3836151"/>
            <a:ext cx="4390827" cy="531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69875" marR="0" lvl="0" indent="-180000" algn="l" defTabSz="914400" rtl="0" eaLnBrk="1" fontAlgn="base" latinLnBrk="1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OPEX 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△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억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  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2645C765-3272-E566-E97F-80F142B4EBF4}"/>
              </a:ext>
            </a:extLst>
          </p:cNvPr>
          <p:cNvSpPr txBox="1">
            <a:spLocks/>
          </p:cNvSpPr>
          <p:nvPr/>
        </p:nvSpPr>
        <p:spPr bwMode="auto">
          <a:xfrm>
            <a:off x="5678538" y="4680001"/>
            <a:ext cx="4390827" cy="335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69875" marR="0" lvl="0" indent="-180000" algn="l" defTabSz="914400" rtl="0" eaLnBrk="1" fontAlgn="base" latinLnBrk="1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금융손익 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+2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억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1" lang="ko-KR" altLang="en-US" sz="1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영업외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손익 △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억  </a:t>
            </a:r>
            <a:endParaRPr kumimoji="1" lang="en-US" altLang="ko-KR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CE664BCE-7738-ED85-7317-2BA269972346}"/>
              </a:ext>
            </a:extLst>
          </p:cNvPr>
          <p:cNvSpPr txBox="1">
            <a:spLocks/>
          </p:cNvSpPr>
          <p:nvPr/>
        </p:nvSpPr>
        <p:spPr bwMode="auto">
          <a:xfrm>
            <a:off x="5680014" y="4254873"/>
            <a:ext cx="4390827" cy="35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69875" marR="0" lvl="0" indent="-180000" algn="l" defTabSz="914400" rtl="0" eaLnBrk="1" fontAlgn="base" latinLnBrk="1" hangingPunct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배출권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+1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억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감가상각비 △</a:t>
            </a: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5</a:t>
            </a:r>
            <a:r>
              <a:rPr kumimoji="1" lang="ko-KR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억</a:t>
            </a:r>
            <a:endParaRPr kumimoji="1" lang="en-US" altLang="ko-KR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119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CC1BDCC1-0CE2-4038-8D34-607C958DE7A8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1. </a:t>
            </a:r>
            <a:r>
              <a:rPr lang="ko-KR" altLang="en-US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중장기 재무현황 </a:t>
            </a:r>
            <a:r>
              <a:rPr lang="en-US" altLang="ko-KR" sz="14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–</a:t>
            </a:r>
            <a:r>
              <a:rPr lang="en-US" altLang="ko-KR" sz="14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ko-KR" altLang="en-US" sz="14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투자 계획 </a:t>
            </a:r>
            <a:r>
              <a:rPr lang="en-US" altLang="ko-KR" sz="14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400" b="1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위드인천에너지</a:t>
            </a:r>
            <a:r>
              <a:rPr lang="en-US" altLang="ko-KR" sz="14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  <a:endParaRPr lang="ko-KR" altLang="en-US" sz="14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88515" y="765175"/>
          <a:ext cx="8965048" cy="5724525"/>
        </p:xfrm>
        <a:graphic>
          <a:graphicData uri="http://schemas.openxmlformats.org/drawingml/2006/table">
            <a:tbl>
              <a:tblPr/>
              <a:tblGrid>
                <a:gridCol w="8640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404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7286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1643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3426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3426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3426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3426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34265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64924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단위 </a:t>
                      </a: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: </a:t>
                      </a:r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억원</a:t>
                      </a: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)</a:t>
                      </a:r>
                      <a:endParaRPr lang="ko-KR" altLang="en-US" sz="1100" b="1" kern="1200">
                        <a:solidFill>
                          <a:schemeClr val="bg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5333" marR="5333" marT="533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1" kern="1200" err="1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투자명</a:t>
                      </a:r>
                      <a:endParaRPr lang="ko-KR" altLang="en-US" sz="1100" b="1" kern="1200">
                        <a:solidFill>
                          <a:schemeClr val="bg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투자 내용</a:t>
                      </a: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 (</a:t>
                      </a:r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자세히</a:t>
                      </a: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)</a:t>
                      </a:r>
                      <a:endParaRPr lang="ko-KR" altLang="en-US" sz="1100" b="1" kern="1200">
                        <a:solidFill>
                          <a:schemeClr val="bg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24~</a:t>
                      </a:r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28</a:t>
                      </a:r>
                      <a:r>
                        <a:rPr lang="en-US" altLang="ko-KR" sz="1100" b="1" kern="1200">
                          <a:solidFill>
                            <a:srgbClr val="FFFFFF"/>
                          </a:solidFill>
                          <a:latin typeface="나눔고딕"/>
                          <a:ea typeface="나눔고딕"/>
                          <a:cs typeface="+mn-cs"/>
                        </a:rPr>
                        <a:t/>
                      </a:r>
                      <a:br>
                        <a:rPr lang="en-US" altLang="ko-KR" sz="1100" b="1" kern="1200">
                          <a:solidFill>
                            <a:srgbClr val="FFFFFF"/>
                          </a:solidFill>
                          <a:latin typeface="나눔고딕"/>
                          <a:ea typeface="나눔고딕"/>
                          <a:cs typeface="+mn-cs"/>
                        </a:rPr>
                      </a:br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합계</a:t>
                      </a: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2024</a:t>
                      </a: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2025</a:t>
                      </a: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2026</a:t>
                      </a: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2027</a:t>
                      </a: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2028</a:t>
                      </a:r>
                    </a:p>
                  </a:txBody>
                  <a:tcPr marL="5333" marR="5333" marT="533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25040">
                <a:tc rowSpan="7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CAPEX</a:t>
                      </a:r>
                      <a:endParaRPr lang="ko-KR" altLang="en-US" sz="1100" b="1" i="0" u="none" strike="noStrike"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333" marR="5333" marT="5333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 발전소 설비개선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계획예방공사 자산화 포함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65 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17 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24 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25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 열수송관 공사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– 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논현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25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 열수송관 공사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– 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서창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25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 열수송관 공사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– 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연수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25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333" marR="5333" marT="533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 </a:t>
                      </a:r>
                      <a:r>
                        <a:rPr lang="ko-KR" alt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축열조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 보온 보수공사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17 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17 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25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5333" marR="5333" marT="533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 기 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기타 유형자산 취득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725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합           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103 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23 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43 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863593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CC1BDCC1-0CE2-4038-8D34-607C958DE7A8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1. </a:t>
            </a:r>
            <a:r>
              <a:rPr lang="en-US" altLang="ko-KR" b="1" err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중장기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en-US" altLang="ko-KR" b="1" err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재무현황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- </a:t>
            </a:r>
            <a:r>
              <a:rPr lang="en-US" altLang="ko-KR" sz="1400" b="1" err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배당</a:t>
            </a:r>
            <a:r>
              <a:rPr lang="en-US" altLang="ko-KR" sz="14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en-US" altLang="ko-KR" sz="1400" b="1" err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계획</a:t>
            </a:r>
            <a:r>
              <a:rPr lang="en-US" altLang="ko-KR" sz="14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en-US" altLang="ko-KR" sz="14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400" b="1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위드인천에너지</a:t>
            </a:r>
            <a:r>
              <a:rPr lang="en-US" altLang="ko-KR" sz="14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  <a:endParaRPr lang="ko-KR" altLang="en-US" sz="14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1550C622-E8B4-3F1E-7009-E8735E38DEC7}"/>
              </a:ext>
            </a:extLst>
          </p:cNvPr>
          <p:cNvGraphicFramePr>
            <a:graphicFrameLocks noGrp="1"/>
          </p:cNvGraphicFramePr>
          <p:nvPr/>
        </p:nvGraphicFramePr>
        <p:xfrm>
          <a:off x="488515" y="765177"/>
          <a:ext cx="8965050" cy="5582923"/>
        </p:xfrm>
        <a:graphic>
          <a:graphicData uri="http://schemas.openxmlformats.org/drawingml/2006/table">
            <a:tbl>
              <a:tblPr/>
              <a:tblGrid>
                <a:gridCol w="12885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794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794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794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941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7941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27941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83314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단위</a:t>
                      </a: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 : 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백만원</a:t>
                      </a: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)</a:t>
                      </a:r>
                      <a:endParaRPr lang="ko-KR" altLang="en-US" sz="1000" b="1" kern="1200">
                        <a:solidFill>
                          <a:schemeClr val="bg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2023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</a:t>
                      </a:r>
                      <a:endParaRPr lang="en-US" altLang="ko-KR" sz="1000" b="1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(2024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배당</a:t>
                      </a: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2024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</a:t>
                      </a:r>
                      <a:endParaRPr lang="en-US" altLang="ko-KR" sz="1000" b="1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(2025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배당</a:t>
                      </a: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2025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</a:t>
                      </a:r>
                      <a:endParaRPr lang="en-US" altLang="ko-KR" sz="1000" b="1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(2026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배당</a:t>
                      </a: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2026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</a:t>
                      </a:r>
                      <a:endParaRPr lang="en-US" altLang="ko-KR" sz="1000" b="1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(2027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배당</a:t>
                      </a: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2027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</a:t>
                      </a:r>
                      <a:endParaRPr lang="en-US" altLang="ko-KR" sz="1000" b="1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(2028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배당</a:t>
                      </a: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2028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</a:t>
                      </a:r>
                      <a:endParaRPr lang="en-US" altLang="ko-KR" sz="1000" b="1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(2029</a:t>
                      </a:r>
                      <a:r>
                        <a:rPr lang="ko-KR" altLang="en-US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배당</a:t>
                      </a:r>
                      <a:r>
                        <a:rPr lang="en-US" altLang="ko-KR" sz="10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85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전기미처분잉여금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21,588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22,300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25,033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25,284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25,958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26,569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85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당기순이익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365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5,500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7,406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6,728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6,307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6,437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785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처분가능잉여금</a:t>
                      </a: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22,300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27,800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32,691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32,685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32,876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33,579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85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나눔고딕"/>
                          <a:ea typeface="나눔고딕"/>
                        </a:rPr>
                        <a:t>배당</a:t>
                      </a: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(2,515)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(6,733)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(6,116)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(5,734)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(5,852)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785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이익준비금</a:t>
                      </a: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(252)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(673)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(612)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(573)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(585)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785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이월미처분잉여금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22,300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25,033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25,284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25,958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26,569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27,143 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785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FF"/>
                          </a:solidFill>
                          <a:effectLst/>
                          <a:latin typeface="나눔고딕"/>
                          <a:ea typeface="나눔고딕"/>
                        </a:rPr>
                        <a:t>배당성향</a:t>
                      </a: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0%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46%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91%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91%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91%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91%</a:t>
                      </a:r>
                    </a:p>
                  </a:txBody>
                  <a:tcPr marL="0" marR="11430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0450300-A8A8-F9E0-916B-33A8B544ADE0}"/>
              </a:ext>
            </a:extLst>
          </p:cNvPr>
          <p:cNvSpPr txBox="1"/>
          <p:nvPr/>
        </p:nvSpPr>
        <p:spPr>
          <a:xfrm>
            <a:off x="492305" y="6302806"/>
            <a:ext cx="4066560" cy="29484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* </a:t>
            </a:r>
            <a:r>
              <a:rPr lang="en-US" altLang="ko-KR" sz="900">
                <a:solidFill>
                  <a:srgbClr val="000000"/>
                </a:solidFill>
                <a:latin typeface="나눔고딕"/>
                <a:ea typeface="나눔고딕"/>
              </a:rPr>
              <a:t>MIN [</a:t>
            </a:r>
            <a:r>
              <a:rPr lang="ko-KR" altLang="en-US" sz="1000">
                <a:solidFill>
                  <a:srgbClr val="000000"/>
                </a:solidFill>
                <a:latin typeface="Malgun Gothic"/>
                <a:ea typeface="Malgun Gothic"/>
              </a:rPr>
              <a:t>배당가능이익,</a:t>
            </a:r>
            <a:r>
              <a:rPr lang="en-US" altLang="ko-KR" sz="1000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ko-KR" altLang="en-US" sz="1000">
                <a:solidFill>
                  <a:srgbClr val="000000"/>
                </a:solidFill>
                <a:latin typeface="Malgun Gothic"/>
                <a:ea typeface="Malgun Gothic"/>
              </a:rPr>
              <a:t>배당성향 </a:t>
            </a:r>
            <a:r>
              <a:rPr lang="en-US" altLang="ko-KR" sz="1000">
                <a:solidFill>
                  <a:srgbClr val="000000"/>
                </a:solidFill>
                <a:latin typeface="Malgun Gothic"/>
                <a:ea typeface="Malgun Gothic"/>
              </a:rPr>
              <a:t>(EAT 91%)]</a:t>
            </a:r>
            <a:endParaRPr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0278645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1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="" xmlns:a16="http://schemas.microsoft.com/office/drawing/2014/main" id="{E7406679-67B9-4668-B2D3-65149663A81F}"/>
              </a:ext>
            </a:extLst>
          </p:cNvPr>
          <p:cNvGraphicFramePr>
            <a:graphicFrameLocks noGrp="1"/>
          </p:cNvGraphicFramePr>
          <p:nvPr/>
        </p:nvGraphicFramePr>
        <p:xfrm>
          <a:off x="497751" y="774411"/>
          <a:ext cx="8965041" cy="5724531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028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077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077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0777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0777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0777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907771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907771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07771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729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단위 </a:t>
                      </a:r>
                      <a:r>
                        <a:rPr lang="en-US" altLang="ko-KR" sz="10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0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억원</a:t>
                      </a:r>
                      <a:r>
                        <a:rPr lang="en-US" altLang="ko-KR" sz="10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22</a:t>
                      </a:r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23</a:t>
                      </a:r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29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ko-KR" altLang="en-US" sz="10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kern="12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추정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2477592"/>
                  </a:ext>
                </a:extLst>
              </a:tr>
              <a:tr h="3121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매출액</a:t>
                      </a: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542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547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540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586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592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564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528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531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21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spc="0" baseline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변동비</a:t>
                      </a:r>
                      <a:endParaRPr lang="ko-KR" altLang="en-US" sz="10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416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345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356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332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299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271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21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공헌이익</a:t>
                      </a:r>
                      <a:endParaRPr lang="ko-KR" altLang="en-US" sz="10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126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265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2186"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b="0" kern="1200" baseline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OPEX</a:t>
                      </a:r>
                      <a:endParaRPr lang="ko-KR" altLang="en-US" sz="10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65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73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79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2186"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EBITDA</a:t>
                      </a:r>
                      <a:endParaRPr lang="ko-KR" altLang="en-US" sz="10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207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193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27721070"/>
                  </a:ext>
                </a:extLst>
              </a:tr>
              <a:tr h="312186"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감가상각비</a:t>
                      </a: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101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19163177"/>
                  </a:ext>
                </a:extLst>
              </a:tr>
              <a:tr h="312186"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000" b="1" kern="1200" baseline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영업이익</a:t>
                      </a:r>
                      <a:endParaRPr lang="ko-KR" altLang="en-US" sz="10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105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121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ko-KR" altLang="en-US" sz="1000" b="0" kern="1200" baseline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순이자비용</a:t>
                      </a:r>
                      <a:endParaRPr lang="ko-KR" altLang="en-US" sz="10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121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ko-KR" altLang="en-US" sz="10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 </a:t>
                      </a:r>
                      <a:r>
                        <a:rPr lang="ko-KR" altLang="en-US" sz="1000" b="0" kern="1200" baseline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영업외손익</a:t>
                      </a:r>
                      <a:endParaRPr lang="ko-KR" altLang="en-US" sz="10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121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ko-KR" altLang="en-US" sz="1000" b="0" kern="12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법인세</a:t>
                      </a:r>
                      <a:endParaRPr lang="ko-KR" altLang="en-US" sz="1000" b="0" kern="1200">
                        <a:solidFill>
                          <a:srgbClr val="0000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121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baseline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당기순이익</a:t>
                      </a:r>
                      <a:endParaRPr lang="ko-KR" altLang="en-US" sz="1000" b="1" kern="1200">
                        <a:solidFill>
                          <a:srgbClr val="0000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39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55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67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63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64836">
                <a:tc gridSpan="9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" b="0" kern="120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8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T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207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자산</a:t>
                      </a:r>
                      <a:endParaRPr lang="ko-KR" altLang="en-US" sz="1000" b="1" kern="120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2,327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2,250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2,245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2,198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2,144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2,021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1,949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1,890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3207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ko-KR" altLang="en-US" sz="1000" b="0" kern="1200" baseline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현금</a:t>
                      </a:r>
                      <a:endParaRPr lang="ko-KR" altLang="en-US" sz="1000" b="1" kern="120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57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47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86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103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04504003"/>
                  </a:ext>
                </a:extLst>
              </a:tr>
              <a:tr h="3207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부채</a:t>
                      </a:r>
                      <a:endParaRPr lang="ko-KR" altLang="en-US" sz="1000" b="1" kern="120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858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773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773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671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568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445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371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306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968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ko-KR" altLang="en-US" sz="1000" b="0" kern="1200" baseline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차입금</a:t>
                      </a:r>
                      <a:endParaRPr lang="ko-KR" altLang="en-US" sz="10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401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3207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자본</a:t>
                      </a:r>
                      <a:endParaRPr lang="ko-KR" altLang="en-US" sz="900" b="0" kern="1200">
                        <a:solidFill>
                          <a:schemeClr val="dk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1,469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1,477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1,472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1,527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1,576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1,576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1,578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1,585 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1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. </a:t>
            </a:r>
            <a:r>
              <a:rPr kumimoji="0" lang="en-US" altLang="ko-KR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중장기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en-US" altLang="ko-KR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재무현황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– 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추정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kumimoji="0" lang="en-US" altLang="ko-KR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손익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 </a:t>
            </a:r>
            <a:r>
              <a:rPr lang="en-US" altLang="ko-KR" sz="14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400" b="1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위드인천에너지</a:t>
            </a:r>
            <a:r>
              <a:rPr lang="en-US" altLang="ko-KR" sz="14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  <a:endParaRPr lang="ko-KR" altLang="en-US" sz="14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317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94939" y="253301"/>
            <a:ext cx="6571695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1. </a:t>
            </a:r>
            <a:r>
              <a:rPr lang="ko-KR" altLang="en-US" b="1" err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열판매량</a:t>
            </a: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및 열원믹스</a:t>
            </a:r>
            <a:r>
              <a:rPr lang="ko-KR" altLang="en-US" sz="16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ko-KR" altLang="en-US" sz="14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(</a:t>
            </a:r>
            <a:r>
              <a:rPr lang="ko-KR" altLang="en-US" sz="1400" b="1" err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위드인천에너지</a:t>
            </a:r>
            <a:r>
              <a:rPr lang="ko-KR" altLang="en-US" sz="1400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)</a:t>
            </a:r>
            <a:endParaRPr lang="ko-KR" altLang="en-US" sz="14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0DFC4EE0-BEEC-A6DF-CA48-CBD96063160D}"/>
              </a:ext>
            </a:extLst>
          </p:cNvPr>
          <p:cNvGraphicFramePr>
            <a:graphicFrameLocks noGrp="1"/>
          </p:cNvGraphicFramePr>
          <p:nvPr/>
        </p:nvGraphicFramePr>
        <p:xfrm>
          <a:off x="497659" y="774412"/>
          <a:ext cx="8965046" cy="571528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538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95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00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030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0308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0308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0308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90308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90308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03082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434351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+mn-cs"/>
                        </a:rPr>
                        <a:t>단위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2022</a:t>
                      </a:r>
                    </a:p>
                  </a:txBody>
                  <a:tcPr marL="5333" marR="5333" marT="533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2023</a:t>
                      </a:r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추정</a:t>
                      </a:r>
                      <a:endParaRPr lang="en-US" altLang="ko-KR" sz="10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333" marR="5333" marT="533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2024</a:t>
                      </a:r>
                    </a:p>
                  </a:txBody>
                  <a:tcPr marL="5333" marR="5333" marT="533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2025</a:t>
                      </a:r>
                    </a:p>
                  </a:txBody>
                  <a:tcPr marL="5333" marR="5333" marT="533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2026</a:t>
                      </a:r>
                    </a:p>
                  </a:txBody>
                  <a:tcPr marL="5333" marR="5333" marT="533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2027</a:t>
                      </a:r>
                    </a:p>
                  </a:txBody>
                  <a:tcPr marL="5333" marR="5333" marT="533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2028</a:t>
                      </a:r>
                    </a:p>
                  </a:txBody>
                  <a:tcPr marL="5333" marR="5333" marT="5333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0062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 spc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열공급</a:t>
                      </a:r>
                      <a:endParaRPr lang="ko-KR" altLang="en-US" sz="1000" kern="1200" spc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 spc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세대수</a:t>
                      </a:r>
                      <a:endParaRPr lang="ko-KR" altLang="en-US" sz="1000" kern="1200" spc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세대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69,682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69,682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69,682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69,976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69,976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70,276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71,576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0062">
                <a:tc rowSpan="4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열판매량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지역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rowSpan="14">
                  <a:txBody>
                    <a:bodyPr/>
                    <a:lstStyle/>
                    <a:p>
                      <a:pPr algn="ctr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천</a:t>
                      </a:r>
                      <a:r>
                        <a:rPr lang="en-US" altLang="ko-KR" sz="1000" b="0" err="1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Gcal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492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482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484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489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0062">
                <a:tc vMerge="1"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ko-KR" altLang="en-US" sz="11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도매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0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인천종합에너지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0062">
                <a:tc v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509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464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499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498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521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545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548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0064">
                <a:tc rowSpan="10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열원믹스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CHP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50062">
                <a:tc v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PLB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50062">
                <a:tc v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ERG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50062">
                <a:tc v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남부소각장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149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147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154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154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154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50062">
                <a:tc v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SRF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50062">
                <a:tc v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인천종합에너지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154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50062">
                <a:tc v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안산도시개발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156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143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148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144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60064">
                <a:tc v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연료전지</a:t>
                      </a:r>
                      <a:r>
                        <a:rPr lang="en-US" altLang="ko-KR" sz="10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-1</a:t>
                      </a:r>
                      <a:endParaRPr lang="ko-KR" altLang="en-US" sz="1000" spc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endParaRPr lang="en-US"/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600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연료전지</a:t>
                      </a:r>
                      <a:r>
                        <a:rPr lang="en-US" altLang="ko-KR" sz="1000" kern="1200" spc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+mn-cs"/>
                        </a:rPr>
                        <a:t>-2</a:t>
                      </a:r>
                      <a:endParaRPr lang="ko-KR" altLang="en-US" sz="1000" kern="1200" spc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-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-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350062">
                <a:tc vMerge="1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spc="-15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520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474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514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519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542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566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569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9780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501363" y="253301"/>
            <a:ext cx="6706602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1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.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도매열거래 및 외부열원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 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(</a:t>
            </a:r>
            <a:r>
              <a:rPr kumimoji="0" lang="ko-KR" alt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위드인천에너지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Arial"/>
              </a:rPr>
              <a:t>)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8951" y="774411"/>
          <a:ext cx="8964610" cy="5710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8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90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089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466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2466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0298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4931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39482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42120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구분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용량</a:t>
                      </a:r>
                      <a:r>
                        <a:rPr lang="en-US" altLang="ko-KR" sz="1000" b="1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/>
                      </a:r>
                      <a:br>
                        <a:rPr lang="en-US" altLang="ko-KR" sz="1000" b="1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</a:br>
                      <a:r>
                        <a:rPr lang="en-US" altLang="ko-KR" sz="10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en-US" altLang="ko-KR" sz="1000" b="1" u="none" strike="noStrike" err="1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Gcal</a:t>
                      </a:r>
                      <a:r>
                        <a:rPr lang="en-US" altLang="ko-KR" sz="10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/h)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최초</a:t>
                      </a:r>
                      <a:endParaRPr lang="en-US" altLang="ko-KR" sz="1000" b="1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거래</a:t>
                      </a:r>
                      <a:endParaRPr lang="en-US" altLang="ko-KR" sz="1000" b="1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종료</a:t>
                      </a:r>
                      <a:r>
                        <a:rPr lang="ko-KR" altLang="en-US" sz="1000" b="1" i="0" u="none" strike="noStrike" baseline="0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endParaRPr lang="en-US" altLang="ko-KR" sz="1000" b="1" i="0" u="none" strike="noStrike" baseline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시기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거래단가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천원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/</a:t>
                      </a:r>
                      <a:r>
                        <a:rPr lang="en-US" altLang="ko-KR" sz="1100" b="1" u="none" strike="noStrike" err="1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Gcal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 비고 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8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 가격구조 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23</a:t>
                      </a:r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년</a:t>
                      </a:r>
                      <a:endParaRPr lang="en-US" altLang="ko-KR" sz="10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누적</a:t>
                      </a:r>
                      <a:endParaRPr lang="en-US" altLang="ko-KR" sz="10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391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/>
                          <a:ea typeface="나눔고딕"/>
                        </a:rPr>
                        <a:t>도매</a:t>
                      </a:r>
                      <a:endParaRPr lang="en-US" altLang="ko-KR" sz="1000" u="none" strike="noStrike">
                        <a:effectLst/>
                        <a:latin typeface="나눔고딕"/>
                        <a:ea typeface="나눔고딕"/>
                      </a:endParaRPr>
                    </a:p>
                    <a:p>
                      <a:pPr algn="ctr" fontAlgn="ctr"/>
                      <a:r>
                        <a:rPr lang="ko-KR" altLang="en-US" sz="1000" u="none" strike="noStrike" err="1">
                          <a:effectLst/>
                          <a:latin typeface="나눔고딕"/>
                          <a:ea typeface="나눔고딕"/>
                        </a:rPr>
                        <a:t>열거래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인천종합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E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70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12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11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23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9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52.0 (LNG 70%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연동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)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115.8</a:t>
                      </a:r>
                    </a:p>
                  </a:txBody>
                  <a:tcPr marL="58500" marR="58500" marT="29250" marB="292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동절기 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(11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~4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)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에 한함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계약종료 의사 통지하지 않는 경우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6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개월단위 자동연장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391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9" marR="7819" marT="7819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안산도시개발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000" b="0" i="0" u="none" strike="noStrike" spc="-8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100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14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12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34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11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spc="-5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열소비율</a:t>
                      </a:r>
                      <a:r>
                        <a:rPr lang="en-US" altLang="ko-KR" sz="1000" b="0" i="0" u="none" strike="noStrike" spc="-5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×</a:t>
                      </a:r>
                      <a:r>
                        <a:rPr lang="ko-KR" altLang="en-US" sz="1000" b="0" i="0" u="none" strike="noStrike" spc="-5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출력감소</a:t>
                      </a:r>
                      <a:r>
                        <a:rPr lang="en-US" altLang="ko-KR" sz="1000" b="0" i="0" u="none" strike="noStrike" spc="-5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×LNG</a:t>
                      </a:r>
                      <a:r>
                        <a:rPr lang="ko-KR" altLang="en-US" sz="1000" b="0" i="0" u="none" strike="noStrike" spc="-5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열량단가</a:t>
                      </a:r>
                      <a:r>
                        <a:rPr lang="en-US" altLang="ko-KR" sz="1000" b="0" i="0" u="none" strike="noStrike" spc="-5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×</a:t>
                      </a:r>
                      <a:r>
                        <a:rPr lang="ko-KR" altLang="en-US" sz="1000" b="0" i="0" u="none" strike="noStrike" spc="-5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조정계수</a:t>
                      </a:r>
                      <a:r>
                        <a:rPr lang="en-US" altLang="ko-KR" sz="1000" b="0" i="0" u="none" strike="noStrike" spc="-5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+</a:t>
                      </a:r>
                      <a:r>
                        <a:rPr lang="ko-KR" altLang="en-US" sz="1000" b="0" i="0" u="none" strike="noStrike" spc="-5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고정비</a:t>
                      </a:r>
                      <a:r>
                        <a:rPr lang="en-US" altLang="ko-KR" sz="1000" b="0" i="0" u="none" strike="noStrike" spc="-5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+</a:t>
                      </a:r>
                      <a:r>
                        <a:rPr lang="ko-KR" altLang="en-US" sz="1000" b="0" i="0" u="none" strike="noStrike" spc="-5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동력비 </a:t>
                      </a:r>
                      <a:endParaRPr lang="en-US" altLang="ko-KR" sz="1000" b="0" i="0" u="none" strike="noStrike" spc="-5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102.9</a:t>
                      </a:r>
                    </a:p>
                  </a:txBody>
                  <a:tcPr marL="58500" marR="58500" marT="29250" marB="292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391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- GS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E&amp;R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60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18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34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도매단가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+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고정비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+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동력비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111.6</a:t>
                      </a:r>
                    </a:p>
                  </a:txBody>
                  <a:tcPr marL="58500" marR="58500" marT="29250" marB="292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안산도시개발 연계 수열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1391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- 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코어엔텍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40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18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34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도매단가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+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고정비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107.6</a:t>
                      </a:r>
                    </a:p>
                  </a:txBody>
                  <a:tcPr marL="58500" marR="58500" marT="29250" marB="292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안산도시개발 연계 수열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04276071"/>
                  </a:ext>
                </a:extLst>
              </a:tr>
              <a:tr h="61391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/>
                          <a:ea typeface="나눔고딕"/>
                        </a:rPr>
                        <a:t>저가</a:t>
                      </a:r>
                      <a:endParaRPr lang="en-US" altLang="ko-KR" sz="1000" u="none" strike="noStrike">
                        <a:effectLst/>
                        <a:latin typeface="나눔고딕"/>
                        <a:ea typeface="나눔고딕"/>
                      </a:endParaRPr>
                    </a:p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/>
                          <a:ea typeface="나눔고딕"/>
                        </a:rPr>
                        <a:t>열원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남부소각장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23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06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자원환경시설의</a:t>
                      </a:r>
                      <a:endParaRPr lang="en-US" altLang="ko-KR" sz="1000" b="0" i="0" u="none" strike="noStrike" spc="-70" baseline="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폐쇄일까지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춘추절기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요금 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27%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25.9</a:t>
                      </a:r>
                    </a:p>
                  </a:txBody>
                  <a:tcPr marL="58500" marR="58500" marT="29250" marB="292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39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송도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SRF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3.85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19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29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9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24.10.27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까지 고정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22.5</a:t>
                      </a:r>
                    </a:p>
                  </a:txBody>
                  <a:tcPr marL="58500" marR="58500" marT="29250" marB="292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최초거래일로부터 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쌍방 협의하여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회에 한해 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년의 범위에서 연장가능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  <a:p>
                      <a:pPr algn="l" fontAlgn="ctr"/>
                      <a:r>
                        <a:rPr lang="ko-KR" altLang="en-US" sz="10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인테코와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공동사업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: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7.7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중 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50% 3.85G/h</a:t>
                      </a:r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139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ERG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서비스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07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27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춘추절기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요금 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48.52%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45.6</a:t>
                      </a:r>
                    </a:p>
                  </a:txBody>
                  <a:tcPr marL="58500" marR="58500" marT="29250" marB="292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139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tabLst/>
                      </a:pP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안산도시개발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/>
                      </a:r>
                      <a:b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</a:b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하절기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, 5~9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월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)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20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6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34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년 </a:t>
                      </a:r>
                      <a:r>
                        <a:rPr lang="en-US" altLang="ko-KR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11</a:t>
                      </a:r>
                      <a:r>
                        <a:rPr lang="ko-KR" altLang="en-US" sz="1000" b="0" i="0" u="none" strike="noStrike" spc="-70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월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초기 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28.5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천원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안산도시개발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  <a:p>
                      <a:pPr algn="l" fontAlgn="ctr"/>
                      <a:r>
                        <a:rPr lang="ko-KR" altLang="en-US" sz="10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열요금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sz="10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조정률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반영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34.7</a:t>
                      </a:r>
                    </a:p>
                  </a:txBody>
                  <a:tcPr marL="58500" marR="58500" marT="29250" marB="2925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안산도시개발 연계 수열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0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저가열원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)</a:t>
                      </a:r>
                    </a:p>
                  </a:txBody>
                  <a:tcPr marL="58500" marR="58500" marT="29250" marB="292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3328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2. </a:t>
            </a:r>
            <a:r>
              <a:rPr lang="ko-KR" altLang="en-US" b="1" dirty="0" err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재무상태표</a:t>
            </a:r>
            <a:r>
              <a:rPr lang="ko-KR" altLang="en-US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및 </a:t>
            </a:r>
            <a:r>
              <a:rPr lang="ko-KR" altLang="en-US" b="1" dirty="0" err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현금흐름표</a:t>
            </a:r>
            <a:r>
              <a:rPr lang="ko-KR" altLang="en-US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(</a:t>
            </a:r>
            <a:r>
              <a:rPr lang="ko-KR" altLang="en-US" sz="1600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연결</a:t>
            </a:r>
            <a:r>
              <a:rPr lang="en-US" altLang="ko-KR" sz="1600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)</a:t>
            </a:r>
            <a:endParaRPr lang="ko-KR" altLang="en-US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272480" y="764704"/>
            <a:ext cx="1927094" cy="376399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287900" indent="-287900" fontAlgn="base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q"/>
              <a:defRPr sz="1600" b="1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002C77"/>
                </a:solidFill>
                <a:latin typeface="Arial" charset="0"/>
                <a:cs typeface="Arial" charset="0"/>
              </a:defRPr>
            </a:lvl2pPr>
            <a:lvl3pPr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002C77"/>
                </a:solidFill>
                <a:latin typeface="Arial" charset="0"/>
                <a:cs typeface="Arial" charset="0"/>
              </a:defRPr>
            </a:lvl3pPr>
            <a:lvl4pPr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002C77"/>
                </a:solidFill>
                <a:latin typeface="Arial" charset="0"/>
                <a:cs typeface="Arial" charset="0"/>
              </a:defRPr>
            </a:lvl4pPr>
            <a:lvl5pPr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002C77"/>
                </a:solidFill>
                <a:latin typeface="Arial" charset="0"/>
                <a:cs typeface="Arial" charset="0"/>
              </a:defRPr>
            </a:lvl5pPr>
            <a:lvl6pPr marL="4572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002C77"/>
                </a:solidFill>
                <a:latin typeface="Arial" charset="0"/>
                <a:cs typeface="Arial" charset="0"/>
              </a:defRPr>
            </a:lvl6pPr>
            <a:lvl7pPr marL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002C77"/>
                </a:solidFill>
                <a:latin typeface="Arial" charset="0"/>
                <a:cs typeface="Arial" charset="0"/>
              </a:defRPr>
            </a:lvl7pPr>
            <a:lvl8pPr marL="13716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002C77"/>
                </a:solidFill>
                <a:latin typeface="Arial" charset="0"/>
                <a:cs typeface="Arial" charset="0"/>
              </a:defRPr>
            </a:lvl8pPr>
            <a:lvl9pPr marL="18288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002C77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ko-KR" altLang="en-US" sz="1400" err="1">
                <a:solidFill>
                  <a:srgbClr val="000099"/>
                </a:solidFill>
              </a:rPr>
              <a:t>재무상태표</a:t>
            </a:r>
            <a:endParaRPr lang="en-US" altLang="ko-KR" sz="1400">
              <a:solidFill>
                <a:srgbClr val="000099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25438" y="1310001"/>
          <a:ext cx="4328548" cy="5182426"/>
        </p:xfrm>
        <a:graphic>
          <a:graphicData uri="http://schemas.openxmlformats.org/drawingml/2006/table">
            <a:tbl>
              <a:tblPr/>
              <a:tblGrid>
                <a:gridCol w="18912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0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473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66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839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91638">
                <a:tc>
                  <a:txBody>
                    <a:bodyPr/>
                    <a:lstStyle/>
                    <a:p>
                      <a:pPr algn="l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32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구     분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2023</a:t>
                      </a:r>
                    </a:p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추  정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2024</a:t>
                      </a:r>
                    </a:p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업적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/>
                          <a:ea typeface="맑은 고딕"/>
                        </a:rPr>
                        <a:t>CM</a:t>
                      </a:r>
                    </a:p>
                  </a:txBody>
                  <a:tcPr marL="8680" marR="8680" marT="868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638">
                <a:tc>
                  <a:txBody>
                    <a:bodyPr/>
                    <a:lstStyle/>
                    <a:p>
                      <a:pPr algn="l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69696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50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자산총계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7,017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8,024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50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   유동자산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934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866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50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 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비유동자산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6,083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7,158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5010">
                <a:tc>
                  <a:txBody>
                    <a:bodyPr/>
                    <a:lstStyle/>
                    <a:p>
                      <a:pPr marL="0" marR="0" indent="0" algn="l" defTabSz="1033054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부채총계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4,952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5,688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450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   유동부채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1,215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1,441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450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   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단기차입금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500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450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   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유동성장기부채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420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330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450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   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645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611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450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 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비유동부채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3,737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4,247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450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   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장기차입금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2,134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2,640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450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     </a:t>
                      </a:r>
                      <a:r>
                        <a:rPr lang="en-US" altLang="ko-KR" sz="1100" b="0" i="0" u="none" strike="noStrike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100" b="0" i="0" u="none" strike="noStrike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이연수익</a:t>
                      </a:r>
                      <a:r>
                        <a:rPr lang="en-US" altLang="ko-KR" sz="1100" b="0" i="0" u="none" strike="noStrike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100" b="0" i="0" u="none" strike="noStrike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공사비부담금</a:t>
                      </a:r>
                      <a:r>
                        <a:rPr lang="en-US" altLang="ko-KR" sz="1100" b="0" i="0" u="none" strike="noStrike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  <a:endParaRPr lang="ko-KR" altLang="en-US" sz="1100" b="0" i="0" u="none" strike="noStrike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1,417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1,422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450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   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기타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186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185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4501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자본총계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2,065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2,337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4501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  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자본금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1,057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1,057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4501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  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이익잉여금 등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1,008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1,280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45010">
                <a:tc>
                  <a:txBody>
                    <a:bodyPr/>
                    <a:lstStyle/>
                    <a:p>
                      <a:pPr marL="0" algn="l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     - </a:t>
                      </a:r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전기미처분이익잉여금</a:t>
                      </a:r>
                      <a:endParaRPr lang="en-US" altLang="ko-KR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234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691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45010">
                <a:tc>
                  <a:txBody>
                    <a:bodyPr/>
                    <a:lstStyle/>
                    <a:p>
                      <a:pPr marL="0" algn="l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     - </a:t>
                      </a:r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당기순이익</a:t>
                      </a:r>
                      <a:endParaRPr lang="en-US" altLang="ko-KR" sz="1100" b="0" i="0" u="none" strike="noStrike" kern="120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562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367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245010">
                <a:tc>
                  <a:txBody>
                    <a:bodyPr/>
                    <a:lstStyle/>
                    <a:p>
                      <a:pPr marL="0" algn="l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     - </a:t>
                      </a:r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배당</a:t>
                      </a:r>
                      <a:endParaRPr lang="en-US" altLang="ko-KR" sz="1100" b="0" i="0" u="none" strike="noStrike" kern="120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(59)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(96)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245010">
                <a:tc>
                  <a:txBody>
                    <a:bodyPr/>
                    <a:lstStyle/>
                    <a:p>
                      <a:pPr marL="0" algn="l" rtl="0" eaLnBrk="1" fontAlgn="ctr" latinLnBrk="1" hangingPunct="1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     - </a:t>
                      </a:r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기타조정 등</a:t>
                      </a:r>
                      <a:endParaRPr lang="en-US" altLang="ko-KR" sz="1100" b="0" i="0" u="none" strike="noStrike" kern="120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271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318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8" name="Title 5"/>
          <p:cNvSpPr txBox="1">
            <a:spLocks/>
          </p:cNvSpPr>
          <p:nvPr/>
        </p:nvSpPr>
        <p:spPr>
          <a:xfrm>
            <a:off x="4953000" y="764704"/>
            <a:ext cx="1927094" cy="376399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287900" indent="-287900" fontAlgn="base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q"/>
              <a:defRPr sz="1600" b="1" ker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002C77"/>
                </a:solidFill>
                <a:latin typeface="Arial" charset="0"/>
                <a:cs typeface="Arial" charset="0"/>
              </a:defRPr>
            </a:lvl2pPr>
            <a:lvl3pPr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002C77"/>
                </a:solidFill>
                <a:latin typeface="Arial" charset="0"/>
                <a:cs typeface="Arial" charset="0"/>
              </a:defRPr>
            </a:lvl3pPr>
            <a:lvl4pPr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002C77"/>
                </a:solidFill>
                <a:latin typeface="Arial" charset="0"/>
                <a:cs typeface="Arial" charset="0"/>
              </a:defRPr>
            </a:lvl4pPr>
            <a:lvl5pPr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002C77"/>
                </a:solidFill>
                <a:latin typeface="Arial" charset="0"/>
                <a:cs typeface="Arial" charset="0"/>
              </a:defRPr>
            </a:lvl5pPr>
            <a:lvl6pPr marL="4572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002C77"/>
                </a:solidFill>
                <a:latin typeface="Arial" charset="0"/>
                <a:cs typeface="Arial" charset="0"/>
              </a:defRPr>
            </a:lvl6pPr>
            <a:lvl7pPr marL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002C77"/>
                </a:solidFill>
                <a:latin typeface="Arial" charset="0"/>
                <a:cs typeface="Arial" charset="0"/>
              </a:defRPr>
            </a:lvl7pPr>
            <a:lvl8pPr marL="13716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002C77"/>
                </a:solidFill>
                <a:latin typeface="Arial" charset="0"/>
                <a:cs typeface="Arial" charset="0"/>
              </a:defRPr>
            </a:lvl8pPr>
            <a:lvl9pPr marL="18288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002C77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ko-KR" altLang="en-US" sz="1400" err="1">
                <a:solidFill>
                  <a:srgbClr val="000099"/>
                </a:solidFill>
              </a:rPr>
              <a:t>현금흐름표</a:t>
            </a:r>
            <a:endParaRPr lang="en-US" altLang="ko-KR" sz="1400">
              <a:solidFill>
                <a:srgbClr val="000099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5008316" y="1310000"/>
          <a:ext cx="4558191" cy="5182432"/>
        </p:xfrm>
        <a:graphic>
          <a:graphicData uri="http://schemas.openxmlformats.org/drawingml/2006/table">
            <a:tbl>
              <a:tblPr/>
              <a:tblGrid>
                <a:gridCol w="190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5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010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058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010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510">
                <a:tc>
                  <a:txBody>
                    <a:bodyPr/>
                    <a:lstStyle/>
                    <a:p>
                      <a:pPr algn="l" fontAlgn="ctr"/>
                      <a:endParaRPr lang="ko-KR" alt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680" marR="8680" marT="868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85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     분</a:t>
                      </a: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</a:p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  정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</a:t>
                      </a:r>
                    </a:p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업적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CM</a:t>
                      </a:r>
                    </a:p>
                  </a:txBody>
                  <a:tcPr marL="8680" marR="8680" marT="868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5749">
                <a:tc>
                  <a:txBody>
                    <a:bodyPr/>
                    <a:lstStyle/>
                    <a:p>
                      <a:pPr algn="l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69696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950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영업활동으로 인한 현금흐름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701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당기순손익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950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100" b="0" i="0" u="none" strike="noStrike" spc="-18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현금 </a:t>
                      </a:r>
                      <a:r>
                        <a:rPr lang="ko-KR" altLang="en-US" sz="1100" b="0" i="0" u="none" strike="noStrike" spc="-180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유출입이</a:t>
                      </a:r>
                      <a:r>
                        <a:rPr lang="ko-KR" altLang="en-US" sz="1100" b="0" i="0" u="none" strike="noStrike" spc="-18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없는 수익 </a:t>
                      </a:r>
                      <a:r>
                        <a:rPr lang="en-US" altLang="ko-KR" sz="1100" b="0" i="0" u="none" strike="noStrike" spc="-18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 </a:t>
                      </a:r>
                      <a:r>
                        <a:rPr lang="ko-KR" altLang="en-US" sz="1100" b="0" i="0" u="none" strike="noStrike" spc="-18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(59)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950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100" b="0" i="0" u="none" strike="noStrike" spc="-18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영업활동으로 인한 자산 </a:t>
                      </a:r>
                      <a:r>
                        <a:rPr lang="en-US" altLang="ko-KR" sz="1100" b="0" i="0" u="none" strike="noStrike" spc="-18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 </a:t>
                      </a:r>
                      <a:r>
                        <a:rPr lang="ko-KR" altLang="en-US" sz="1100" b="0" i="0" u="none" strike="noStrike" spc="-18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부채 변동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(72)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9501">
                <a:tc>
                  <a:txBody>
                    <a:bodyPr/>
                    <a:lstStyle/>
                    <a:p>
                      <a:pPr marL="0" marR="0" indent="0" algn="l" defTabSz="1033054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spc="-1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투자활동으로 인한 현금흐름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(1,472)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(1,413)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701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단기 대여금 회수 등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701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투자비 등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(1,528)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(1,413)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950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 spc="-15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재무활동으로 인한 현금흐름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971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666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0701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자금차입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1,102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1,186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0701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자금상환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(72)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(423)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0701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배당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(59)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(96)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0701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현금의 증가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(69)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(49)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0701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기초현금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07011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기말현금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80" marR="8680" marT="868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0" marR="108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" marR="144000" marT="7200" marB="0" anchor="ctr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0" marR="108000" marT="0" marB="0" anchor="ctr">
                    <a:lnL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8841432" y="1022539"/>
            <a:ext cx="1027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단위 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억원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25868" y="1022539"/>
            <a:ext cx="1027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단위 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00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억원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7577" y="6554072"/>
            <a:ext cx="8400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※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총 차입금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‘23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년말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2,704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억원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‘24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년말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3,470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억원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‘25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년말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3,140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억원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‘26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년말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2,780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억원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‘27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년말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2,659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억원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‘28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년말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 4,838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억원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0104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3. </a:t>
            </a:r>
            <a:r>
              <a:rPr lang="ko-KR" altLang="en-US" b="1" dirty="0" err="1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영업외</a:t>
            </a:r>
            <a:r>
              <a:rPr lang="ko-KR" altLang="en-US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 손익 </a:t>
            </a:r>
            <a:r>
              <a:rPr lang="en-US" altLang="ko-KR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– </a:t>
            </a:r>
            <a:r>
              <a:rPr lang="ko-KR" altLang="en-US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상세내역 </a:t>
            </a:r>
            <a:r>
              <a:rPr lang="en-US" altLang="ko-KR" sz="1600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(</a:t>
            </a:r>
            <a:r>
              <a:rPr lang="ko-KR" altLang="en-US" sz="1600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인천종합에너지</a:t>
            </a:r>
            <a:r>
              <a:rPr lang="en-US" altLang="ko-KR" sz="1600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)</a:t>
            </a:r>
            <a:endParaRPr lang="ko-KR" altLang="en-US" sz="16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88514" y="765181"/>
          <a:ext cx="8965048" cy="5673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6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931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2069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931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2069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9311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207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5515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‘23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추정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0107">
                <a:tc rowSpan="3">
                  <a:txBody>
                    <a:bodyPr/>
                    <a:lstStyle/>
                    <a:p>
                      <a:pPr marL="177800" indent="-17780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이자비용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수익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이자수익</a:t>
                      </a:r>
                      <a:endParaRPr lang="en-US" altLang="ko-KR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이자수익</a:t>
                      </a:r>
                      <a:endParaRPr lang="en-US" altLang="ko-KR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1,010</a:t>
                      </a: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이자수익</a:t>
                      </a:r>
                      <a:endParaRPr lang="en-US" altLang="ko-KR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72000" marR="72000" marT="36000" marB="3600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3663" indent="-93663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이자비용</a:t>
                      </a:r>
                      <a:endParaRPr lang="en-US" altLang="ko-KR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(8,282)</a:t>
                      </a: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이자비용</a:t>
                      </a:r>
                      <a:endParaRPr lang="en-US" altLang="ko-KR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(8,333)</a:t>
                      </a: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이자비용</a:t>
                      </a:r>
                      <a:endParaRPr lang="en-US" altLang="ko-KR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(10,291)</a:t>
                      </a:r>
                    </a:p>
                  </a:txBody>
                  <a:tcPr marL="72000" marR="72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소계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(8,171)</a:t>
                      </a: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소계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(7,323)</a:t>
                      </a: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소계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(10,180)</a:t>
                      </a:r>
                    </a:p>
                  </a:txBody>
                  <a:tcPr marL="72000" marR="72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107">
                <a:tc rowSpan="6">
                  <a:txBody>
                    <a:bodyPr/>
                    <a:lstStyle/>
                    <a:p>
                      <a:pPr marL="177800" marR="0" lvl="0" indent="-1778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ko-KR" altLang="en-US" sz="10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</a:t>
                      </a:r>
                      <a:r>
                        <a:rPr lang="ko-KR" altLang="en-US" sz="1000" b="1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영업외</a:t>
                      </a:r>
                      <a:r>
                        <a:rPr lang="ko-KR" altLang="en-US" sz="10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수익</a:t>
                      </a:r>
                      <a:endParaRPr lang="en-US" altLang="ko-KR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독배로</a:t>
                      </a:r>
                      <a:r>
                        <a:rPr lang="ko-KR" altLang="en-US" sz="10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열수송관</a:t>
                      </a:r>
                      <a:r>
                        <a:rPr lang="ko-KR" altLang="en-US" sz="10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보상금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3,103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독배로</a:t>
                      </a:r>
                      <a:r>
                        <a:rPr lang="ko-KR" altLang="en-US" sz="10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열수송관</a:t>
                      </a:r>
                      <a:r>
                        <a:rPr lang="ko-KR" altLang="en-US" sz="10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보상금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7,900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청라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패널티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수익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3663" marR="0" lvl="0" indent="-9366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변상금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수익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ko-KR" altLang="en-US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107">
                <a:tc vMerge="1">
                  <a:txBody>
                    <a:bodyPr/>
                    <a:lstStyle/>
                    <a:p>
                      <a:pPr marL="177800" marR="0" lvl="0" indent="-1778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n-US" altLang="ko-KR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marL="93663" marR="0" lvl="0" indent="-9366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환평가 및 기타 수익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936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ko-KR" altLang="en-US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3663" marR="0" lvl="0" indent="-9366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ko-KR" altLang="en-US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ko-KR" altLang="en-US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3663" marR="0" lvl="0" indent="-9366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ko-KR" altLang="en-US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ko-KR" altLang="en-US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0107">
                <a:tc vMerge="1">
                  <a:txBody>
                    <a:bodyPr/>
                    <a:lstStyle/>
                    <a:p>
                      <a:pPr marL="177800" marR="0" lvl="0" indent="-1778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n-US" altLang="ko-KR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소계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3,103</a:t>
                      </a: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소계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9,056</a:t>
                      </a: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소계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</a:t>
                      </a:r>
                    </a:p>
                  </a:txBody>
                  <a:tcPr marL="72000" marR="72000" marT="36000" marB="3600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30107">
                <a:tc rowSpan="6">
                  <a:txBody>
                    <a:bodyPr/>
                    <a:lstStyle/>
                    <a:p>
                      <a:pPr marL="177800" marR="0" lvl="0" indent="-1778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ko-KR" altLang="en-US" sz="10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</a:t>
                      </a:r>
                      <a:r>
                        <a:rPr lang="ko-KR" altLang="en-US" sz="1000" b="1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영업외</a:t>
                      </a:r>
                      <a:r>
                        <a:rPr lang="ko-KR" altLang="en-US" sz="10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비용</a:t>
                      </a:r>
                      <a:endParaRPr lang="en-US" altLang="ko-KR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독배로</a:t>
                      </a:r>
                      <a:r>
                        <a:rPr lang="ko-KR" altLang="en-US" sz="10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열수송관</a:t>
                      </a:r>
                      <a:r>
                        <a:rPr lang="ko-KR" altLang="en-US" sz="10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보상금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(889)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독배로 </a:t>
                      </a:r>
                      <a:r>
                        <a:rPr lang="ko-KR" altLang="en-US" sz="10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제각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손실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(1,700)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기타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제각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손실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(311)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30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3663" marR="0" lvl="0" indent="-9366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기부금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(60)</a:t>
                      </a:r>
                      <a:endParaRPr lang="ko-KR" altLang="en-US" sz="10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독배로 충당 부채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(4,000)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kern="1200" spc="-1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기부금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(60)</a:t>
                      </a:r>
                      <a:endParaRPr lang="ko-KR" altLang="en-US" sz="10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30107">
                <a:tc vMerge="1">
                  <a:txBody>
                    <a:bodyPr/>
                    <a:lstStyle/>
                    <a:p>
                      <a:pPr marL="177800" marR="0" lvl="0" indent="-1778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n-US" altLang="ko-KR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marL="93663" indent="-93663" algn="l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기타 자산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제각</a:t>
                      </a:r>
                      <a:endParaRPr lang="ko-KR" altLang="en-US" sz="10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(579)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Mean</a:t>
                      </a:r>
                      <a:r>
                        <a:rPr lang="en-US" altLang="ko-KR" sz="10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Pressure </a:t>
                      </a:r>
                      <a:r>
                        <a:rPr lang="ko-KR" altLang="en-US" sz="1000" b="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제각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(600)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ko-KR" altLang="en-US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30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ko-KR" altLang="en-US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아암대로</a:t>
                      </a:r>
                      <a:r>
                        <a:rPr lang="en-US" altLang="ko-KR" sz="10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제각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(523)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72000" marR="72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30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3663" indent="-93663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en-US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9366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환평가 및 기타 손실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(870)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en-US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30107">
                <a:tc vMerge="1">
                  <a:txBody>
                    <a:bodyPr/>
                    <a:lstStyle/>
                    <a:p>
                      <a:pPr marL="177800" marR="0" lvl="0" indent="-1778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n-US" altLang="ko-KR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소계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(1,528)</a:t>
                      </a: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소계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(7,693)</a:t>
                      </a: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소계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(371)</a:t>
                      </a:r>
                    </a:p>
                  </a:txBody>
                  <a:tcPr marL="72000" marR="72000" marT="36000" marB="36000"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86527"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ko-KR" altLang="en-US" sz="1000" b="1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영업외</a:t>
                      </a:r>
                      <a:r>
                        <a:rPr lang="ko-KR" altLang="en-US" sz="10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수익</a:t>
                      </a:r>
                      <a:r>
                        <a:rPr lang="en-US" altLang="ko-KR" sz="10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 합계 </a:t>
                      </a:r>
                      <a:endParaRPr lang="en-US" altLang="ko-KR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en-US" sz="10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1,575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1,363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894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AB08AD98-79DF-468E-9B34-A36ED3250F3C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Ⅱ.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경영 성과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14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23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년 추정 실적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003C766-A843-4327-AD32-BDF588A1BAE1}"/>
              </a:ext>
            </a:extLst>
          </p:cNvPr>
          <p:cNvSpPr txBox="1"/>
          <p:nvPr/>
        </p:nvSpPr>
        <p:spPr>
          <a:xfrm>
            <a:off x="501154" y="6302806"/>
            <a:ext cx="2880320" cy="29484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>
              <a:defRPr/>
            </a:pPr>
            <a:r>
              <a:rPr lang="en-US" altLang="ko-KR" sz="900">
                <a:solidFill>
                  <a:srgbClr val="000000"/>
                </a:solidFill>
                <a:latin typeface="나눔고딕"/>
                <a:ea typeface="나눔고딕"/>
              </a:rPr>
              <a:t>*)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물량가중평균 단가</a:t>
            </a:r>
            <a:r>
              <a:rPr lang="ko-KR" altLang="en-US" sz="900">
                <a:solidFill>
                  <a:srgbClr val="000000"/>
                </a:solidFill>
                <a:latin typeface="나눔고딕"/>
                <a:ea typeface="나눔고딕"/>
              </a:rPr>
              <a:t>  </a:t>
            </a: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3566EFC-E10D-67ED-2195-E37C47392FEE}"/>
              </a:ext>
            </a:extLst>
          </p:cNvPr>
          <p:cNvSpPr txBox="1"/>
          <p:nvPr/>
        </p:nvSpPr>
        <p:spPr>
          <a:xfrm>
            <a:off x="7840869" y="1656948"/>
            <a:ext cx="1580925" cy="246221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도매 효과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23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기타매출 효과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3566EFC-E10D-67ED-2195-E37C47392FEE}"/>
              </a:ext>
            </a:extLst>
          </p:cNvPr>
          <p:cNvSpPr txBox="1"/>
          <p:nvPr/>
        </p:nvSpPr>
        <p:spPr>
          <a:xfrm>
            <a:off x="4593466" y="367952"/>
            <a:ext cx="2107929" cy="369332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염가매수차익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+337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간주취득세 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31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23888"/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연결로 인한 손익 효과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+306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억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(’23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년 당해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)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="" xmlns:a16="http://schemas.microsoft.com/office/drawing/2014/main" id="{0234BB7E-8728-4804-8710-F3750E950757}"/>
              </a:ext>
            </a:extLst>
          </p:cNvPr>
          <p:cNvSpPr txBox="1">
            <a:spLocks/>
          </p:cNvSpPr>
          <p:nvPr/>
        </p:nvSpPr>
        <p:spPr bwMode="auto">
          <a:xfrm>
            <a:off x="5678538" y="1141950"/>
            <a:ext cx="4390827" cy="502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가스단가 및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SMP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 효과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+108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외부수열 단가 효과 포함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소매 판매 및 단가 효과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40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100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도매 판매 및 기타 효과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+36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1000" b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D212644-B751-402D-A329-7C2EA25994CE}"/>
              </a:ext>
            </a:extLst>
          </p:cNvPr>
          <p:cNvSpPr txBox="1"/>
          <p:nvPr/>
        </p:nvSpPr>
        <p:spPr>
          <a:xfrm>
            <a:off x="5679004" y="764702"/>
            <a:ext cx="2952328" cy="275836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marL="171450" indent="-171450" fontAlgn="ctr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1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목표 대비 차이 분석</a:t>
            </a:r>
            <a:endParaRPr lang="en-US" altLang="ko-KR" sz="11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="" xmlns:a16="http://schemas.microsoft.com/office/drawing/2014/main" id="{C107217C-887B-4D53-B329-4BD2F332C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445784"/>
              </p:ext>
            </p:extLst>
          </p:nvPr>
        </p:nvGraphicFramePr>
        <p:xfrm>
          <a:off x="491918" y="764703"/>
          <a:ext cx="4889453" cy="5538100"/>
        </p:xfrm>
        <a:graphic>
          <a:graphicData uri="http://schemas.openxmlformats.org/drawingml/2006/table">
            <a:tbl>
              <a:tblPr/>
              <a:tblGrid>
                <a:gridCol w="15268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2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670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670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0670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792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0734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1939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단위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: </a:t>
                      </a:r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억원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23 </a:t>
                      </a: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목표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/>
                      </a:r>
                      <a:b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</a:br>
                      <a:r>
                        <a:rPr lang="en-US" altLang="ko-KR" sz="9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(A)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추정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/>
                      </a:r>
                      <a:b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</a:br>
                      <a:r>
                        <a:rPr lang="en-US" altLang="ko-KR" sz="9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(B)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차이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/>
                      </a:r>
                      <a:b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</a:br>
                      <a:r>
                        <a:rPr lang="en-US" altLang="ko-KR" sz="9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(B-A)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4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연결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E5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45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1322">
                <a:tc>
                  <a:txBody>
                    <a:bodyPr/>
                    <a:lstStyle/>
                    <a:p>
                      <a:pPr algn="l" fontAlgn="ctr"/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매출액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2,966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3,035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69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3,261</a:t>
                      </a:r>
                      <a:endParaRPr lang="en-US" altLang="ko-KR" sz="1100" b="1" i="0" u="none" strike="noStrike" kern="1200">
                        <a:solidFill>
                          <a:srgbClr val="4214FE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   </a:t>
                      </a:r>
                      <a:r>
                        <a:rPr lang="ko-KR" altLang="en-US" sz="1000" u="none" strike="noStrike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열매출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1,078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1,063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15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1,270</a:t>
                      </a:r>
                      <a:endParaRPr lang="en-US" altLang="ko-KR" sz="1000" b="0" i="0" u="none" strike="noStrike" kern="1200">
                        <a:solidFill>
                          <a:srgbClr val="4214FE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   전기매출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1,799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1,870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71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1,882</a:t>
                      </a:r>
                      <a:endParaRPr lang="en-US" altLang="ko-KR" sz="1000" b="0" i="0" u="none" strike="noStrike" kern="1200">
                        <a:solidFill>
                          <a:srgbClr val="4214FE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   기타매출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89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102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13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109</a:t>
                      </a:r>
                      <a:endParaRPr lang="en-US" altLang="ko-KR" sz="1000" b="0" i="0" u="none" strike="noStrike" kern="1200">
                        <a:solidFill>
                          <a:srgbClr val="4214FE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공헌이익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650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754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104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endParaRPr lang="en-US" altLang="ko-KR" sz="1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858</a:t>
                      </a:r>
                      <a:endParaRPr lang="en-US" altLang="ko-KR" sz="1100" b="1" i="0" u="none" strike="noStrike" kern="1200">
                        <a:solidFill>
                          <a:srgbClr val="4214FE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OPEX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214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212</a:t>
                      </a:r>
                      <a:endParaRPr lang="en-US">
                        <a:solidFill>
                          <a:srgbClr val="4214FE"/>
                        </a:solidFill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△280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marL="0" marR="0" lvl="0" indent="0" algn="l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배출권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 수익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비용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31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감가상각비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196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205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△248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영업이익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271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353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endParaRPr lang="en-US" altLang="ko-KR" sz="1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346</a:t>
                      </a:r>
                      <a:endParaRPr lang="en-US" altLang="ko-KR" sz="1100" b="1" i="0" u="none" strike="noStrike" kern="1200">
                        <a:solidFill>
                          <a:srgbClr val="4214FE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순금융비용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82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73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△81</a:t>
                      </a:r>
                      <a:endParaRPr lang="en-US" altLang="ko-KR" sz="1000" b="0" i="0" u="none" strike="noStrike" kern="1200">
                        <a:solidFill>
                          <a:srgbClr val="4214FE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영업외손익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16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352</a:t>
                      </a:r>
                      <a:endParaRPr lang="en-US" altLang="ko-KR" sz="1000" b="0" i="0" u="none" strike="noStrike" kern="1200">
                        <a:solidFill>
                          <a:srgbClr val="4214FE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법인세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45</a:t>
                      </a:r>
                    </a:p>
                  </a:txBody>
                  <a:tcPr marL="36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54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△55</a:t>
                      </a:r>
                      <a:endParaRPr lang="en-US" altLang="ko-KR" sz="1000" b="0" i="0" u="none" strike="noStrike" kern="1200">
                        <a:solidFill>
                          <a:srgbClr val="4214FE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세후이익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160</a:t>
                      </a:r>
                    </a:p>
                  </a:txBody>
                  <a:tcPr marL="36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240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80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562</a:t>
                      </a:r>
                      <a:endParaRPr lang="en-US" altLang="ko-KR" sz="1100" b="1" i="0" u="none" strike="noStrike" kern="1200">
                        <a:solidFill>
                          <a:srgbClr val="4214FE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63151"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endParaRPr lang="ko-KR" altLang="en-US" sz="900" b="0" i="0" u="none" strike="noStrike" kern="1200">
                        <a:solidFill>
                          <a:srgbClr val="4214FE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29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지역열판매량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천</a:t>
                      </a:r>
                      <a:r>
                        <a:rPr lang="en-US" altLang="ko-K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Gcal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913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875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38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>
                        <a:solidFill>
                          <a:srgbClr val="4214FE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도매열판매량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천</a:t>
                      </a:r>
                      <a:r>
                        <a:rPr 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Gcal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109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179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70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endParaRPr lang="en-US" altLang="ko-KR" sz="900" b="0" i="0" u="none" strike="noStrike" kern="1200">
                        <a:solidFill>
                          <a:srgbClr val="4214FE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외부수열량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천</a:t>
                      </a:r>
                      <a:r>
                        <a:rPr lang="en-US" altLang="ko-K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Gcal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506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457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49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endParaRPr lang="en-US" altLang="ko-KR" sz="900" b="0" i="0" u="none" strike="noStrike" kern="1200">
                        <a:solidFill>
                          <a:srgbClr val="4214FE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전기판매량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MWh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674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817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143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endParaRPr lang="en-US" altLang="ko-KR" sz="900" b="0" i="0" u="none" strike="noStrike" kern="1200">
                        <a:solidFill>
                          <a:srgbClr val="4214FE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LNG,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천원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톤 </a:t>
                      </a:r>
                      <a:r>
                        <a:rPr lang="en-US" altLang="ko-KR" sz="9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*)</a:t>
                      </a:r>
                      <a:endParaRPr lang="ko-KR" altLang="en-US" sz="900" b="0" i="0" u="none" strike="noStrike" baseline="3000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1,826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1,491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335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endParaRPr lang="en-US" altLang="ko-KR" sz="900" b="0" i="0" u="none" strike="noStrike" kern="1200">
                        <a:solidFill>
                          <a:srgbClr val="4214FE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076461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SMP,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원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/</a:t>
                      </a:r>
                      <a:r>
                        <a:rPr lang="en-US" altLang="ko-KR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KWh</a:t>
                      </a:r>
                      <a:r>
                        <a:rPr lang="en-US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sz="9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*)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213.2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179.1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34.1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endParaRPr lang="en-US" altLang="ko-KR" sz="1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endParaRPr lang="en-US" altLang="ko-KR" sz="900" b="0" i="0" u="none" strike="noStrike" kern="1200">
                        <a:solidFill>
                          <a:srgbClr val="4214FE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소매 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열요금</a:t>
                      </a:r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원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/</a:t>
                      </a:r>
                      <a:r>
                        <a:rPr lang="en-US" altLang="ko-KR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Gcal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9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*)</a:t>
                      </a:r>
                      <a:endParaRPr lang="en-US" sz="900" b="0" i="0" u="none" strike="noStrike" baseline="3000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107,630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104,690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2,940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kern="1200">
                        <a:solidFill>
                          <a:srgbClr val="4214FE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="" xmlns:a16="http://schemas.microsoft.com/office/drawing/2014/main" id="{40300F29-DDA7-4143-A62F-330D1ADBE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801827"/>
              </p:ext>
            </p:extLst>
          </p:nvPr>
        </p:nvGraphicFramePr>
        <p:xfrm>
          <a:off x="5856339" y="1943026"/>
          <a:ext cx="3428063" cy="1616688"/>
        </p:xfrm>
        <a:graphic>
          <a:graphicData uri="http://schemas.openxmlformats.org/drawingml/2006/table">
            <a:tbl>
              <a:tblPr/>
              <a:tblGrid>
                <a:gridCol w="574373">
                  <a:extLst>
                    <a:ext uri="{9D8B030D-6E8A-4147-A177-3AD203B41FA5}">
                      <a16:colId xmlns="" xmlns:a16="http://schemas.microsoft.com/office/drawing/2014/main" val="3970442757"/>
                    </a:ext>
                  </a:extLst>
                </a:gridCol>
                <a:gridCol w="744441">
                  <a:extLst>
                    <a:ext uri="{9D8B030D-6E8A-4147-A177-3AD203B41FA5}">
                      <a16:colId xmlns="" xmlns:a16="http://schemas.microsoft.com/office/drawing/2014/main" val="4289057844"/>
                    </a:ext>
                  </a:extLst>
                </a:gridCol>
                <a:gridCol w="703083">
                  <a:extLst>
                    <a:ext uri="{9D8B030D-6E8A-4147-A177-3AD203B41FA5}">
                      <a16:colId xmlns="" xmlns:a16="http://schemas.microsoft.com/office/drawing/2014/main" val="2481562111"/>
                    </a:ext>
                  </a:extLst>
                </a:gridCol>
                <a:gridCol w="703083">
                  <a:extLst>
                    <a:ext uri="{9D8B030D-6E8A-4147-A177-3AD203B41FA5}">
                      <a16:colId xmlns="" xmlns:a16="http://schemas.microsoft.com/office/drawing/2014/main" val="1186306130"/>
                    </a:ext>
                  </a:extLst>
                </a:gridCol>
                <a:gridCol w="703083">
                  <a:extLst>
                    <a:ext uri="{9D8B030D-6E8A-4147-A177-3AD203B41FA5}">
                      <a16:colId xmlns="" xmlns:a16="http://schemas.microsoft.com/office/drawing/2014/main" val="3839760886"/>
                    </a:ext>
                  </a:extLst>
                </a:gridCol>
              </a:tblGrid>
              <a:tr h="1917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단위 </a:t>
                      </a:r>
                      <a:r>
                        <a:rPr lang="en-US" altLang="ko-KR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억원</a:t>
                      </a:r>
                      <a:r>
                        <a:rPr lang="en-US" altLang="ko-KR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900" b="0" i="0" u="none" strike="noStrike" kern="1200" spc="0">
                        <a:solidFill>
                          <a:srgbClr val="FFFF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37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3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3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pc="0">
                          <a:solidFill>
                            <a:srgbClr val="FFFF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37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238246"/>
                  </a:ext>
                </a:extLst>
              </a:tr>
              <a:tr h="14912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매출액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1,078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1,063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951247978"/>
                  </a:ext>
                </a:extLst>
              </a:tr>
              <a:tr h="14912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변동비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868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827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+41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837390185"/>
                  </a:ext>
                </a:extLst>
              </a:tr>
              <a:tr h="14912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55121117"/>
                  </a:ext>
                </a:extLst>
              </a:tr>
              <a:tr h="14912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전력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매출액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1,637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1,708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+71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836834718"/>
                  </a:ext>
                </a:extLst>
              </a:tr>
              <a:tr h="149124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변동비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1,448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1,454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035214336"/>
                  </a:ext>
                </a:extLst>
              </a:tr>
              <a:tr h="19282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용량요금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162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162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05789554"/>
                  </a:ext>
                </a:extLst>
              </a:tr>
              <a:tr h="19282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89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102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+13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8343851"/>
                  </a:ext>
                </a:extLst>
              </a:tr>
              <a:tr h="19282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공헌이익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650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754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+104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18977834"/>
                  </a:ext>
                </a:extLst>
              </a:tr>
            </a:tbl>
          </a:graphicData>
        </a:graphic>
      </p:graphicFrame>
      <p:sp>
        <p:nvSpPr>
          <p:cNvPr id="22" name="내용 개체 틀 2">
            <a:extLst>
              <a:ext uri="{FF2B5EF4-FFF2-40B4-BE49-F238E27FC236}">
                <a16:creationId xmlns="" xmlns:a16="http://schemas.microsoft.com/office/drawing/2014/main" id="{E373E2AE-1C66-48F1-B19C-9F2EE3AC5DF5}"/>
              </a:ext>
            </a:extLst>
          </p:cNvPr>
          <p:cNvSpPr txBox="1">
            <a:spLocks/>
          </p:cNvSpPr>
          <p:nvPr/>
        </p:nvSpPr>
        <p:spPr bwMode="auto">
          <a:xfrm>
            <a:off x="5678539" y="3729626"/>
            <a:ext cx="3743256" cy="165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indent="-17970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000" kern="0">
                <a:latin typeface="나눔고딕"/>
                <a:ea typeface="나눔고딕"/>
              </a:rPr>
              <a:t>OPEX</a:t>
            </a:r>
            <a:r>
              <a:rPr lang="ko-KR" altLang="en-US" sz="1000" kern="0">
                <a:latin typeface="나눔고딕"/>
                <a:ea typeface="나눔고딕"/>
              </a:rPr>
              <a:t> </a:t>
            </a:r>
            <a:r>
              <a:rPr lang="en-US" altLang="ko-KR" sz="1000" kern="0">
                <a:latin typeface="나눔고딕"/>
                <a:ea typeface="나눔고딕"/>
              </a:rPr>
              <a:t>: +2</a:t>
            </a:r>
            <a:endParaRPr lang="en-US"/>
          </a:p>
          <a:p>
            <a:pPr marL="0" inden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ko-KR" sz="1000" b="0" kern="0">
                <a:latin typeface="나눔고딕"/>
                <a:ea typeface="나눔고딕"/>
              </a:rPr>
              <a:t>    </a:t>
            </a:r>
            <a:r>
              <a:rPr lang="ko-KR" altLang="en-US" sz="1000" kern="0" err="1">
                <a:latin typeface="나눔고딕"/>
                <a:ea typeface="나눔고딕"/>
              </a:rPr>
              <a:t>ㆍ</a:t>
            </a:r>
            <a:r>
              <a:rPr lang="en-US" altLang="ko-KR" sz="1000" b="0" kern="0">
                <a:latin typeface="나눔고딕"/>
                <a:ea typeface="나눔고딕"/>
              </a:rPr>
              <a:t> SSF </a:t>
            </a:r>
            <a:r>
              <a:rPr lang="ko-KR" altLang="en-US" sz="1000" b="0" kern="0">
                <a:latin typeface="나눔고딕"/>
                <a:ea typeface="나눔고딕"/>
              </a:rPr>
              <a:t>비용 정산 등 </a:t>
            </a:r>
            <a:endParaRPr lang="en-US" altLang="ko-KR" sz="100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-17970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 err="1">
                <a:latin typeface="나눔고딕"/>
                <a:ea typeface="나눔고딕"/>
              </a:rPr>
              <a:t>배출권</a:t>
            </a:r>
            <a:r>
              <a:rPr lang="ko-KR" altLang="en-US" sz="1000" kern="0">
                <a:latin typeface="나눔고딕"/>
                <a:ea typeface="나눔고딕"/>
              </a:rPr>
              <a:t> 매도</a:t>
            </a:r>
            <a:r>
              <a:rPr lang="en-US" altLang="ko-KR" sz="1000" kern="0">
                <a:latin typeface="나눔고딕"/>
                <a:ea typeface="나눔고딕"/>
              </a:rPr>
              <a:t> : </a:t>
            </a:r>
            <a:r>
              <a:rPr lang="ko-KR" altLang="en-US" sz="1000" kern="0">
                <a:latin typeface="나눔고딕"/>
                <a:ea typeface="나눔고딕"/>
              </a:rPr>
              <a:t>△</a:t>
            </a:r>
            <a:r>
              <a:rPr lang="en-US" altLang="ko-KR" sz="1000" kern="0">
                <a:latin typeface="나눔고딕"/>
                <a:ea typeface="나눔고딕"/>
              </a:rPr>
              <a:t>15</a:t>
            </a:r>
          </a:p>
          <a:p>
            <a:pPr marL="89535" inden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ko-KR" sz="1000" b="0" kern="0">
                <a:latin typeface="나눔고딕"/>
                <a:ea typeface="나눔고딕"/>
              </a:rPr>
              <a:t> </a:t>
            </a:r>
            <a:r>
              <a:rPr lang="ko-KR" altLang="en-US" sz="1000" kern="0" err="1">
                <a:latin typeface="나눔고딕"/>
                <a:ea typeface="나눔고딕"/>
              </a:rPr>
              <a:t>ㆍ</a:t>
            </a:r>
            <a:r>
              <a:rPr lang="en-US" altLang="ko-KR" sz="1000" b="0" kern="0">
                <a:latin typeface="나눔고딕"/>
                <a:ea typeface="나눔고딕"/>
              </a:rPr>
              <a:t> </a:t>
            </a:r>
            <a:r>
              <a:rPr lang="ko-KR" altLang="en-US" sz="1000" b="0" kern="0">
                <a:latin typeface="나눔고딕"/>
                <a:ea typeface="나눔고딕"/>
              </a:rPr>
              <a:t>매도 물량 </a:t>
            </a:r>
            <a:r>
              <a:rPr lang="en-US" altLang="ko-KR" sz="1000" b="0" kern="0">
                <a:latin typeface="나눔고딕"/>
                <a:ea typeface="나눔고딕"/>
              </a:rPr>
              <a:t>6</a:t>
            </a:r>
            <a:r>
              <a:rPr lang="ko-KR" altLang="en-US" sz="1000" b="0" kern="0" err="1">
                <a:latin typeface="나눔고딕"/>
                <a:ea typeface="나눔고딕"/>
              </a:rPr>
              <a:t>만톤</a:t>
            </a:r>
            <a:r>
              <a:rPr lang="ko-KR" altLang="en-US" sz="1000" b="0" kern="0">
                <a:latin typeface="나눔고딕"/>
                <a:ea typeface="나눔고딕"/>
              </a:rPr>
              <a:t> 감소 </a:t>
            </a:r>
            <a:r>
              <a:rPr lang="en-US" altLang="ko-KR" sz="1000" b="0" kern="0">
                <a:latin typeface="나눔고딕"/>
                <a:ea typeface="나눔고딕"/>
              </a:rPr>
              <a:t>(@25,000</a:t>
            </a:r>
            <a:r>
              <a:rPr lang="ko-KR" altLang="en-US" sz="1000" b="0" kern="0">
                <a:latin typeface="나눔고딕"/>
                <a:ea typeface="나눔고딕"/>
              </a:rPr>
              <a:t>원</a:t>
            </a:r>
            <a:r>
              <a:rPr lang="en-US" altLang="ko-KR" sz="1000" b="0" kern="0">
                <a:latin typeface="나눔고딕"/>
                <a:ea typeface="나눔고딕"/>
              </a:rPr>
              <a:t>)</a:t>
            </a:r>
            <a:endParaRPr lang="en-US" altLang="ko-KR" sz="1000" kern="0">
              <a:latin typeface="나눔고딕"/>
              <a:ea typeface="나눔고딕"/>
            </a:endParaRPr>
          </a:p>
          <a:p>
            <a:pPr indent="-17970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/>
                <a:ea typeface="나눔고딕"/>
              </a:rPr>
              <a:t>금융손익 </a:t>
            </a:r>
            <a:r>
              <a:rPr lang="en-US" altLang="ko-KR" sz="1000" kern="0">
                <a:latin typeface="나눔고딕"/>
                <a:ea typeface="나눔고딕"/>
              </a:rPr>
              <a:t>: +9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ko-KR" sz="1000" b="0" kern="0">
                <a:latin typeface="나눔고딕"/>
                <a:ea typeface="나눔고딕"/>
              </a:rPr>
              <a:t>    </a:t>
            </a:r>
            <a:r>
              <a:rPr lang="ko-KR" altLang="en-US" sz="1000" kern="0" err="1">
                <a:latin typeface="나눔고딕"/>
                <a:ea typeface="나눔고딕"/>
              </a:rPr>
              <a:t>ㆍ</a:t>
            </a:r>
            <a:r>
              <a:rPr lang="en-US" altLang="ko-KR" sz="1000" b="0" kern="0">
                <a:latin typeface="나눔고딕"/>
                <a:ea typeface="나눔고딕"/>
              </a:rPr>
              <a:t> </a:t>
            </a:r>
            <a:r>
              <a:rPr lang="ko-KR" altLang="en-US" sz="1000" b="0" kern="0">
                <a:latin typeface="나눔고딕"/>
                <a:ea typeface="나눔고딕"/>
              </a:rPr>
              <a:t>이자수익 증가 </a:t>
            </a:r>
            <a:r>
              <a:rPr lang="en-US" altLang="ko-KR" sz="1000" b="0" kern="0">
                <a:latin typeface="나눔고딕"/>
                <a:ea typeface="나눔고딕"/>
              </a:rPr>
              <a:t>+9</a:t>
            </a:r>
            <a:r>
              <a:rPr lang="ko-KR" altLang="en-US" sz="1000" b="0" kern="0">
                <a:latin typeface="나눔고딕"/>
                <a:ea typeface="나눔고딕"/>
              </a:rPr>
              <a:t>억</a:t>
            </a:r>
            <a:endParaRPr lang="en-US" altLang="ko-KR" sz="1000" b="0" kern="0">
              <a:latin typeface="나눔고딕"/>
              <a:ea typeface="나눔고딕"/>
            </a:endParaRPr>
          </a:p>
          <a:p>
            <a:pPr marL="0" inden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None/>
            </a:pPr>
            <a:endParaRPr lang="en-US" altLang="ko-KR" sz="500" b="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3566EFC-E10D-67ED-2195-E37C47392FEE}"/>
              </a:ext>
            </a:extLst>
          </p:cNvPr>
          <p:cNvSpPr txBox="1"/>
          <p:nvPr/>
        </p:nvSpPr>
        <p:spPr>
          <a:xfrm>
            <a:off x="7490096" y="410124"/>
            <a:ext cx="2107929" cy="369332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가스단가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SMP, </a:t>
            </a:r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열판매단가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+73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소매 </a:t>
            </a:r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열판매량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+17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기타매출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+13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8341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1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F15A58C-7BD6-4ED8-900C-16C65FF5328B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 tIns="45720" rIns="91440" bIns="45720" anchor="t">
            <a:spAutoFit/>
          </a:bodyPr>
          <a:lstStyle/>
          <a:p>
            <a:pPr fontAlgn="base" latinLnBrk="0">
              <a:lnSpc>
                <a:spcPct val="86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참고 </a:t>
            </a:r>
            <a:r>
              <a:rPr lang="en-US" altLang="ko-KR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4. OPEX </a:t>
            </a:r>
            <a:r>
              <a:rPr lang="ko-KR" altLang="en-US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상세내역 </a:t>
            </a:r>
            <a:r>
              <a:rPr lang="en-US" altLang="ko-KR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– </a:t>
            </a:r>
            <a:r>
              <a:rPr lang="ko-KR" altLang="en-US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인건비 </a:t>
            </a:r>
            <a:r>
              <a:rPr lang="en-US" altLang="ko-KR" sz="1600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(</a:t>
            </a:r>
            <a:r>
              <a:rPr lang="ko-KR" altLang="en-US" sz="1600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인천종합에너지</a:t>
            </a:r>
            <a:r>
              <a:rPr lang="en-US" altLang="ko-KR" sz="1600" b="1" dirty="0"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)</a:t>
            </a:r>
            <a:endParaRPr lang="ko-KR" altLang="en-US" sz="16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4269C6AF-E705-45FF-A6A3-D797124B7F27}"/>
              </a:ext>
            </a:extLst>
          </p:cNvPr>
          <p:cNvGraphicFramePr>
            <a:graphicFrameLocks noGrp="1"/>
          </p:cNvGraphicFramePr>
          <p:nvPr/>
        </p:nvGraphicFramePr>
        <p:xfrm>
          <a:off x="504309" y="1021988"/>
          <a:ext cx="8985766" cy="5402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650">
                  <a:extLst>
                    <a:ext uri="{9D8B030D-6E8A-4147-A177-3AD203B41FA5}">
                      <a16:colId xmlns="" xmlns:a16="http://schemas.microsoft.com/office/drawing/2014/main" val="2657938180"/>
                    </a:ext>
                  </a:extLst>
                </a:gridCol>
                <a:gridCol w="8068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68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0562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4694">
                  <a:extLst>
                    <a:ext uri="{9D8B030D-6E8A-4147-A177-3AD203B41FA5}">
                      <a16:colId xmlns="" xmlns:a16="http://schemas.microsoft.com/office/drawing/2014/main" val="3226635188"/>
                    </a:ext>
                  </a:extLst>
                </a:gridCol>
                <a:gridCol w="80685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3401">
                  <a:extLst>
                    <a:ext uri="{9D8B030D-6E8A-4147-A177-3AD203B41FA5}">
                      <a16:colId xmlns="" xmlns:a16="http://schemas.microsoft.com/office/drawing/2014/main" val="2127967505"/>
                    </a:ext>
                  </a:extLst>
                </a:gridCol>
                <a:gridCol w="85065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137131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37365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1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2024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차이 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(B-A)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차이 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(C-B)</a:t>
                      </a:r>
                      <a:endParaRPr lang="ko-KR" altLang="en-US" sz="100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8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(A)</a:t>
                      </a:r>
                      <a:endParaRPr lang="ko-KR" altLang="en-US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추정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(B)</a:t>
                      </a:r>
                      <a:endParaRPr lang="ko-KR" altLang="en-US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</a:t>
                      </a:r>
                      <a:endParaRPr lang="en-US" altLang="ko-KR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(C)</a:t>
                      </a:r>
                      <a:endParaRPr lang="ko-KR" altLang="en-US" sz="1000" b="1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금액</a:t>
                      </a:r>
                      <a:endParaRPr lang="ko-KR" altLang="en-US" b="1"/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금액</a:t>
                      </a:r>
                      <a:endParaRPr lang="ko-KR" altLang="en-US" b="1"/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  <a:endParaRPr lang="ko-KR" altLang="en-US" b="1"/>
                    </a:p>
                  </a:txBody>
                  <a:tcPr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473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기본급</a:t>
                      </a:r>
                    </a:p>
                  </a:txBody>
                  <a:tcPr marL="4344" marR="4344" marT="43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5,594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5,402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5,871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192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469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1) </a:t>
                      </a:r>
                      <a:r>
                        <a:rPr lang="ko-KR" altLang="en-US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신입사원(6명)</a:t>
                      </a:r>
                      <a:r>
                        <a:rPr lang="en-US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+</a:t>
                      </a:r>
                      <a:r>
                        <a:rPr lang="ko-KR" altLang="en-US" sz="10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전적자</a:t>
                      </a:r>
                      <a:r>
                        <a:rPr lang="ko-KR" altLang="en-US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송계찬</a:t>
                      </a:r>
                      <a:r>
                        <a:rPr lang="ko-KR" altLang="en-US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유재형)</a:t>
                      </a:r>
                      <a:r>
                        <a:rPr lang="en-US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</a:t>
                      </a:r>
                      <a:r>
                        <a:rPr lang="ko-KR" altLang="en-US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관련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</a:t>
                      </a:r>
                    </a:p>
                    <a:p>
                      <a:pPr lvl="0" algn="l">
                        <a:buNone/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2) </a:t>
                      </a:r>
                      <a:r>
                        <a:rPr lang="ko-KR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중도 퇴사자 관련</a:t>
                      </a:r>
                      <a:endParaRPr lang="ko-KR" alt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(강주하, 유경조</a:t>
                      </a:r>
                      <a:r>
                        <a:rPr lang="en-US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lang="ko-KR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</a:t>
                      </a:r>
                      <a:r>
                        <a:rPr lang="ko-KR" altLang="ko-KR" sz="10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정대평</a:t>
                      </a:r>
                      <a:r>
                        <a:rPr lang="ko-KR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정지민</a:t>
                      </a:r>
                      <a:r>
                        <a:rPr lang="en-US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lang="ko-KR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김희진)</a:t>
                      </a:r>
                      <a:endParaRPr lang="ko-KR" alt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3) ‘23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인상분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(5%)                             </a:t>
                      </a:r>
                      <a:endParaRPr lang="ko-KR" alt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4) 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예비비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(3%)         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5) </a:t>
                      </a:r>
                      <a:r>
                        <a:rPr lang="ko-KR" alt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임금피크제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및 Pay-Range 관련</a:t>
                      </a:r>
                      <a:r>
                        <a:rPr lang="ko-KR" alt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    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473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제수당</a:t>
                      </a:r>
                    </a:p>
                  </a:txBody>
                  <a:tcPr marL="4344" marR="4344" marT="43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1,018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800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924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218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OT이슈</a:t>
                      </a:r>
                      <a:endParaRPr lang="en-US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/>
                        <a:buNone/>
                      </a:pPr>
                      <a:r>
                        <a:rPr lang="en-US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-</a:t>
                      </a:r>
                      <a:r>
                        <a:rPr lang="en-US" altLang="ko-KR" sz="1000" b="0" i="0" u="none" strike="noStrike" kern="1200" baseline="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OT '21년 </a:t>
                      </a:r>
                      <a:r>
                        <a:rPr lang="ko-KR" altLang="en-US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실적반영</a:t>
                      </a:r>
                      <a:r>
                        <a:rPr lang="en-US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0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축열조</a:t>
                      </a:r>
                      <a:r>
                        <a:rPr lang="en-US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ST </a:t>
                      </a:r>
                      <a:r>
                        <a:rPr lang="en-US" altLang="ko-KR" sz="10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A급</a:t>
                      </a:r>
                      <a:r>
                        <a:rPr lang="en-US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공사</a:t>
                      </a:r>
                      <a:r>
                        <a:rPr lang="en-US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반영</a:t>
                      </a:r>
                      <a:r>
                        <a:rPr lang="en-US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/>
                        <a:buNone/>
                      </a:pPr>
                      <a:r>
                        <a:rPr lang="ko-KR" altLang="en-US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r>
                        <a:rPr lang="en-US" altLang="ko-KR" sz="1000" b="0" i="0" u="none" strike="noStrike" kern="1200" baseline="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신입직원의</a:t>
                      </a:r>
                      <a:r>
                        <a:rPr lang="en-US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경우</a:t>
                      </a:r>
                      <a:r>
                        <a:rPr lang="en-US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선임</a:t>
                      </a:r>
                      <a:r>
                        <a:rPr lang="en-US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0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실적</a:t>
                      </a:r>
                      <a:r>
                        <a:rPr lang="en-US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반영</a:t>
                      </a:r>
                      <a:endParaRPr lang="ko-KR" altLang="en-US" sz="1000" b="0" i="0" u="none" strike="noStrike" kern="1200" noProof="0" dirty="0" err="1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473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정기상여금</a:t>
                      </a:r>
                    </a:p>
                  </a:txBody>
                  <a:tcPr marL="4344" marR="4344" marT="43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1,590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1,612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1,815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22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203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473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특별상여금</a:t>
                      </a:r>
                    </a:p>
                  </a:txBody>
                  <a:tcPr marL="4344" marR="4344" marT="43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1,146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1,054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1,390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92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336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1) </a:t>
                      </a:r>
                      <a:r>
                        <a:rPr lang="ko-KR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대표님 성과급 80%</a:t>
                      </a:r>
                      <a:endParaRPr lang="ko-KR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2) 추정 지급률 : 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314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%</a:t>
                      </a:r>
                    </a:p>
                  </a:txBody>
                  <a:tcPr marL="72000" marR="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473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퇴직급여</a:t>
                      </a:r>
                    </a:p>
                  </a:txBody>
                  <a:tcPr marL="4344" marR="4344" marT="43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901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824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865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77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41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en-US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23.12.31기준 현재 </a:t>
                      </a:r>
                      <a:r>
                        <a:rPr lang="ko-KR" altLang="ko-KR" sz="10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퇴충에서</a:t>
                      </a:r>
                      <a:r>
                        <a:rPr lang="ko-KR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5%인상분 반영 및 </a:t>
                      </a:r>
                      <a:r>
                        <a:rPr lang="ko-KR" altLang="ko-KR" sz="10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승진자</a:t>
                      </a:r>
                      <a:r>
                        <a:rPr lang="ko-KR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반영하여 23.12.31 기준으로 편성 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en-US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23.12.31 기준 인상분 반영 </a:t>
                      </a:r>
                      <a:r>
                        <a:rPr lang="ko-KR" altLang="ko-KR" sz="10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퇴충에서</a:t>
                      </a:r>
                      <a:r>
                        <a:rPr lang="ko-KR" altLang="ko-KR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근속년수 1년 더 가산하여 24.12.31 기준 </a:t>
                      </a:r>
                      <a:r>
                        <a:rPr lang="ko-KR" altLang="en-US" sz="10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퇴충자료로</a:t>
                      </a:r>
                      <a:r>
                        <a:rPr lang="ko-KR" altLang="en-US" sz="10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예산 편</a:t>
                      </a:r>
                      <a:endParaRPr lang="ko-KR" altLang="ko-KR" sz="10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833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   계 </a:t>
                      </a:r>
                    </a:p>
                  </a:txBody>
                  <a:tcPr marL="108000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9,785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8,917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10,291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△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868</a:t>
                      </a:r>
                    </a:p>
                  </a:txBody>
                  <a:tcPr marL="0" marR="7200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1,208</a:t>
                      </a: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436688" rtl="0" fontAlgn="ctr">
                        <a:buFont typeface="Wingdings" panose="05000000000000000000" pitchFamily="2" charset="2"/>
                        <a:buChar char="§"/>
                      </a:pP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3DC32A9-D03C-4481-9B5D-C9BFFC12EEFE}"/>
              </a:ext>
            </a:extLst>
          </p:cNvPr>
          <p:cNvSpPr txBox="1"/>
          <p:nvPr/>
        </p:nvSpPr>
        <p:spPr>
          <a:xfrm>
            <a:off x="8184232" y="753205"/>
            <a:ext cx="15310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rPr>
              <a:t>단위 </a:t>
            </a:r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9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955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AB08AD98-79DF-468E-9B34-A36ED3250F3C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Ⅱ.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경영 성과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–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전년 대비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003C766-A843-4327-AD32-BDF588A1BAE1}"/>
              </a:ext>
            </a:extLst>
          </p:cNvPr>
          <p:cNvSpPr txBox="1"/>
          <p:nvPr/>
        </p:nvSpPr>
        <p:spPr>
          <a:xfrm>
            <a:off x="501158" y="6302806"/>
            <a:ext cx="2880320" cy="29484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>
              <a:defRPr/>
            </a:pPr>
            <a:r>
              <a:rPr lang="en-US" altLang="ko-KR" sz="900">
                <a:solidFill>
                  <a:srgbClr val="000000"/>
                </a:solidFill>
                <a:latin typeface="나눔고딕"/>
                <a:ea typeface="나눔고딕"/>
              </a:rPr>
              <a:t>*)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</a:rPr>
              <a:t>물량가중평균 단가</a:t>
            </a:r>
            <a:r>
              <a:rPr lang="ko-KR" altLang="en-US" sz="900">
                <a:solidFill>
                  <a:srgbClr val="000000"/>
                </a:solidFill>
                <a:latin typeface="나눔고딕"/>
                <a:ea typeface="나눔고딕"/>
              </a:rPr>
              <a:t>  </a:t>
            </a: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="" xmlns:a16="http://schemas.microsoft.com/office/drawing/2014/main" id="{C107217C-887B-4D53-B329-4BD2F332C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960918"/>
              </p:ext>
            </p:extLst>
          </p:nvPr>
        </p:nvGraphicFramePr>
        <p:xfrm>
          <a:off x="488950" y="764703"/>
          <a:ext cx="4891309" cy="5538100"/>
        </p:xfrm>
        <a:graphic>
          <a:graphicData uri="http://schemas.openxmlformats.org/drawingml/2006/table">
            <a:tbl>
              <a:tblPr/>
              <a:tblGrid>
                <a:gridCol w="1526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4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924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9247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9247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939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단위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: </a:t>
                      </a:r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억원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22</a:t>
                      </a: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년 실적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/>
                      </a:r>
                      <a:b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</a:br>
                      <a:r>
                        <a:rPr lang="en-US" altLang="ko-KR" sz="9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(A)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23</a:t>
                      </a: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년 추정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/>
                      </a:r>
                      <a:b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</a:br>
                      <a:r>
                        <a:rPr lang="en-US" altLang="ko-KR" sz="9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(B)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차이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/>
                      </a:r>
                      <a:b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</a:br>
                      <a:r>
                        <a:rPr lang="en-US" altLang="ko-KR" sz="9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(B-A)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45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1322">
                <a:tc>
                  <a:txBody>
                    <a:bodyPr/>
                    <a:lstStyle/>
                    <a:p>
                      <a:pPr algn="l" fontAlgn="ctr"/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매출액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2,921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3,035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114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   </a:t>
                      </a:r>
                      <a:r>
                        <a:rPr lang="ko-KR" altLang="en-US" sz="1000" u="none" strike="noStrike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열매출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848</a:t>
                      </a:r>
                      <a:endParaRPr lang="ko-KR" altLang="en-US" sz="1000" b="0" i="0" u="none" strike="noStrike" kern="12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1,063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215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   전기매출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1,977</a:t>
                      </a:r>
                      <a:endParaRPr lang="ko-KR" altLang="en-US" sz="1000" b="0" i="0" u="none" strike="noStrike" kern="12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1,870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107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   기타매출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96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102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공헌이익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577</a:t>
                      </a:r>
                    </a:p>
                  </a:txBody>
                  <a:tcPr marL="36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754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177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OPEX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179</a:t>
                      </a:r>
                      <a:endParaRPr lang="ko-KR" alt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36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212</a:t>
                      </a:r>
                      <a:endParaRPr lang="en-US" altLang="ko-KR" sz="1000" b="0" i="0" u="none" strike="noStrike">
                        <a:solidFill>
                          <a:srgbClr val="4214FE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marL="0" marR="0" lvl="0" indent="0" algn="l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배출권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 수익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비용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15</a:t>
                      </a:r>
                      <a:endParaRPr lang="ko-KR" alt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36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감가상각비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192</a:t>
                      </a:r>
                      <a:endParaRPr lang="ko-KR" alt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36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205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영업이익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221</a:t>
                      </a:r>
                    </a:p>
                  </a:txBody>
                  <a:tcPr marL="36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353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순금융비용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45</a:t>
                      </a:r>
                      <a:endParaRPr lang="ko-KR" alt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36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73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영업외손익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</a:t>
                      </a:r>
                    </a:p>
                  </a:txBody>
                  <a:tcPr marL="36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법인세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△</a:t>
                      </a: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35</a:t>
                      </a:r>
                      <a:endParaRPr lang="ko-KR" altLang="en-US" sz="1000" b="0" i="0" u="none" strike="noStrike" kern="120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36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54</a:t>
                      </a:r>
                      <a:endParaRPr lang="en-US" altLang="ko-KR" sz="1000" b="0" i="0" u="none" strike="noStrike">
                        <a:solidFill>
                          <a:srgbClr val="4214FE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△19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4189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세후이익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1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146</a:t>
                      </a:r>
                    </a:p>
                  </a:txBody>
                  <a:tcPr marL="36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altLang="ko-KR" sz="1100" b="1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240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94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63151"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29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지역열판매량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, 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천</a:t>
                      </a:r>
                      <a:r>
                        <a:rPr lang="en-US" altLang="ko-K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Gcal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875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875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도매열판매량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천</a:t>
                      </a:r>
                      <a:r>
                        <a:rPr 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Gcal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124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179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55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외부수열량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천</a:t>
                      </a:r>
                      <a:r>
                        <a:rPr lang="en-US" altLang="ko-K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Gcal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405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457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52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전기판매량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천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MWh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790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817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27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LNG,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천원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톤 </a:t>
                      </a:r>
                      <a:r>
                        <a:rPr lang="en-US" altLang="ko-KR" sz="9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*)</a:t>
                      </a:r>
                      <a:endParaRPr lang="ko-KR" altLang="en-US" sz="900" b="0" i="0" u="none" strike="noStrike" baseline="3000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1,602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1,491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111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1076461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SMP,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원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/</a:t>
                      </a:r>
                      <a:r>
                        <a:rPr lang="en-US" altLang="ko-KR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KWh</a:t>
                      </a:r>
                      <a:r>
                        <a:rPr lang="en-US" sz="900" b="0" i="0" u="none" strike="noStrike" baseline="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sz="9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*)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204.8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179.1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25.7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2351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소매 </a:t>
                      </a:r>
                      <a:r>
                        <a:rPr lang="ko-KR" altLang="en-US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열요금</a:t>
                      </a:r>
                      <a:r>
                        <a:rPr 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원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/</a:t>
                      </a:r>
                      <a:r>
                        <a:rPr lang="en-US" altLang="ko-KR" sz="900" b="0" i="0" u="none" strike="noStrike" err="1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Gcal</a:t>
                      </a: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9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*)</a:t>
                      </a:r>
                      <a:endParaRPr lang="en-US" sz="900" b="0" i="0" u="none" strike="noStrike" baseline="30000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87,260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104,690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</a:rPr>
                        <a:t>17,430</a:t>
                      </a:r>
                    </a:p>
                  </a:txBody>
                  <a:tcPr marL="72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0234BB7E-8728-4804-8710-F3750E950757}"/>
              </a:ext>
            </a:extLst>
          </p:cNvPr>
          <p:cNvSpPr txBox="1">
            <a:spLocks/>
          </p:cNvSpPr>
          <p:nvPr/>
        </p:nvSpPr>
        <p:spPr bwMode="auto">
          <a:xfrm>
            <a:off x="5678538" y="1141950"/>
            <a:ext cx="4390827" cy="502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가스단가 및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SMP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 효과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외부수열 단가 효과 포함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소매 판매 및 단가 효과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+161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100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도매 판매 및 기타 효과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+40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1000" b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D212644-B751-402D-A329-7C2EA25994CE}"/>
              </a:ext>
            </a:extLst>
          </p:cNvPr>
          <p:cNvSpPr txBox="1"/>
          <p:nvPr/>
        </p:nvSpPr>
        <p:spPr>
          <a:xfrm>
            <a:off x="5679004" y="764702"/>
            <a:ext cx="2952328" cy="275836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marL="171450" indent="-171450" fontAlgn="ctr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1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목표 대비 차이 분석</a:t>
            </a:r>
            <a:endParaRPr lang="en-US" altLang="ko-KR" sz="11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="" xmlns:a16="http://schemas.microsoft.com/office/drawing/2014/main" id="{40300F29-DDA7-4143-A62F-330D1ADBE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149906"/>
              </p:ext>
            </p:extLst>
          </p:nvPr>
        </p:nvGraphicFramePr>
        <p:xfrm>
          <a:off x="5856339" y="1943026"/>
          <a:ext cx="3428063" cy="1616688"/>
        </p:xfrm>
        <a:graphic>
          <a:graphicData uri="http://schemas.openxmlformats.org/drawingml/2006/table">
            <a:tbl>
              <a:tblPr/>
              <a:tblGrid>
                <a:gridCol w="574373">
                  <a:extLst>
                    <a:ext uri="{9D8B030D-6E8A-4147-A177-3AD203B41FA5}">
                      <a16:colId xmlns="" xmlns:a16="http://schemas.microsoft.com/office/drawing/2014/main" val="3970442757"/>
                    </a:ext>
                  </a:extLst>
                </a:gridCol>
                <a:gridCol w="744441">
                  <a:extLst>
                    <a:ext uri="{9D8B030D-6E8A-4147-A177-3AD203B41FA5}">
                      <a16:colId xmlns="" xmlns:a16="http://schemas.microsoft.com/office/drawing/2014/main" val="4289057844"/>
                    </a:ext>
                  </a:extLst>
                </a:gridCol>
                <a:gridCol w="703083">
                  <a:extLst>
                    <a:ext uri="{9D8B030D-6E8A-4147-A177-3AD203B41FA5}">
                      <a16:colId xmlns="" xmlns:a16="http://schemas.microsoft.com/office/drawing/2014/main" val="2481562111"/>
                    </a:ext>
                  </a:extLst>
                </a:gridCol>
                <a:gridCol w="703083">
                  <a:extLst>
                    <a:ext uri="{9D8B030D-6E8A-4147-A177-3AD203B41FA5}">
                      <a16:colId xmlns="" xmlns:a16="http://schemas.microsoft.com/office/drawing/2014/main" val="1186306130"/>
                    </a:ext>
                  </a:extLst>
                </a:gridCol>
                <a:gridCol w="703083">
                  <a:extLst>
                    <a:ext uri="{9D8B030D-6E8A-4147-A177-3AD203B41FA5}">
                      <a16:colId xmlns="" xmlns:a16="http://schemas.microsoft.com/office/drawing/2014/main" val="3839760886"/>
                    </a:ext>
                  </a:extLst>
                </a:gridCol>
              </a:tblGrid>
              <a:tr h="1917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단위 </a:t>
                      </a:r>
                      <a:r>
                        <a:rPr lang="en-US" altLang="ko-KR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spc="0" err="1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억원</a:t>
                      </a:r>
                      <a:r>
                        <a:rPr lang="en-US" altLang="ko-KR" sz="900" b="0" i="0" u="none" strike="noStrike" kern="1200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)</a:t>
                      </a:r>
                      <a:endParaRPr lang="ko-KR" altLang="en-US" sz="900" b="0" i="0" u="none" strike="noStrike" kern="1200" spc="0">
                        <a:solidFill>
                          <a:srgbClr val="FFFFFF"/>
                        </a:solidFill>
                        <a:effectLst/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37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22</a:t>
                      </a:r>
                      <a:r>
                        <a:rPr lang="ko-KR" altLang="en-US" sz="1000" b="0" i="0" u="none" strike="noStrike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3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000" b="0" i="0" u="none" strike="noStrike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23</a:t>
                      </a:r>
                      <a:r>
                        <a:rPr lang="ko-KR" altLang="en-US" sz="1000" b="0" i="0" u="none" strike="noStrike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3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pc="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차이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37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238246"/>
                  </a:ext>
                </a:extLst>
              </a:tr>
              <a:tr h="14912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열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매출액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848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1,063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+215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951247978"/>
                  </a:ext>
                </a:extLst>
              </a:tr>
              <a:tr h="14912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변동비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744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827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83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837390185"/>
                  </a:ext>
                </a:extLst>
              </a:tr>
              <a:tr h="14912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55121117"/>
                  </a:ext>
                </a:extLst>
              </a:tr>
              <a:tr h="14912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전력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매출액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1,821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1,708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113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836834718"/>
                  </a:ext>
                </a:extLst>
              </a:tr>
              <a:tr h="149124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변동비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1,600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1,455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+145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035214336"/>
                  </a:ext>
                </a:extLst>
              </a:tr>
              <a:tr h="19282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용량요금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156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162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+6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05789554"/>
                  </a:ext>
                </a:extLst>
              </a:tr>
              <a:tr h="19282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기타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96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102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+6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8343851"/>
                  </a:ext>
                </a:extLst>
              </a:tr>
              <a:tr h="19282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공헌이익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577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754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+177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18977834"/>
                  </a:ext>
                </a:extLst>
              </a:tr>
            </a:tbl>
          </a:graphicData>
        </a:graphic>
      </p:graphicFrame>
      <p:sp>
        <p:nvSpPr>
          <p:cNvPr id="21" name="내용 개체 틀 2">
            <a:extLst>
              <a:ext uri="{FF2B5EF4-FFF2-40B4-BE49-F238E27FC236}">
                <a16:creationId xmlns="" xmlns:a16="http://schemas.microsoft.com/office/drawing/2014/main" id="{E373E2AE-1C66-48F1-B19C-9F2EE3AC5DF5}"/>
              </a:ext>
            </a:extLst>
          </p:cNvPr>
          <p:cNvSpPr txBox="1">
            <a:spLocks/>
          </p:cNvSpPr>
          <p:nvPr/>
        </p:nvSpPr>
        <p:spPr bwMode="auto">
          <a:xfrm>
            <a:off x="5678538" y="3729626"/>
            <a:ext cx="4390827" cy="165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indent="-17970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000" kern="0">
                <a:latin typeface="나눔고딕"/>
                <a:ea typeface="나눔고딕"/>
              </a:rPr>
              <a:t>OPEX</a:t>
            </a:r>
            <a:r>
              <a:rPr lang="ko-KR" altLang="en-US" sz="1000" kern="0">
                <a:latin typeface="나눔고딕"/>
                <a:ea typeface="나눔고딕"/>
              </a:rPr>
              <a:t> </a:t>
            </a:r>
            <a:r>
              <a:rPr lang="en-US" altLang="ko-KR" sz="1000" kern="0">
                <a:latin typeface="나눔고딕"/>
                <a:ea typeface="나눔고딕"/>
              </a:rPr>
              <a:t>: </a:t>
            </a:r>
            <a:r>
              <a:rPr lang="ko-KR" altLang="en-US" sz="1000" kern="0">
                <a:latin typeface="나눔고딕"/>
                <a:ea typeface="나눔고딕"/>
              </a:rPr>
              <a:t>△</a:t>
            </a:r>
            <a:r>
              <a:rPr lang="en-US" altLang="ko-KR" sz="1000" kern="0">
                <a:latin typeface="나눔고딕"/>
                <a:ea typeface="나눔고딕"/>
              </a:rPr>
              <a:t>33</a:t>
            </a:r>
            <a:endParaRPr lang="en-US">
              <a:latin typeface="나눔고딕"/>
              <a:ea typeface="나눔고딕"/>
            </a:endParaRPr>
          </a:p>
          <a:p>
            <a:pPr marL="0" inden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ko-KR" sz="1000" b="0" kern="0">
                <a:latin typeface="나눔고딕"/>
                <a:ea typeface="나눔고딕"/>
              </a:rPr>
              <a:t>    </a:t>
            </a:r>
            <a:r>
              <a:rPr lang="ko-KR" altLang="en-US" sz="1000" kern="0" err="1">
                <a:latin typeface="나눔고딕"/>
                <a:ea typeface="나눔고딕"/>
              </a:rPr>
              <a:t>ㆍ</a:t>
            </a:r>
            <a:r>
              <a:rPr lang="en-US" altLang="ko-KR" sz="1000" b="0" kern="0">
                <a:latin typeface="나눔고딕"/>
                <a:ea typeface="나눔고딕"/>
              </a:rPr>
              <a:t> </a:t>
            </a:r>
            <a:r>
              <a:rPr lang="ko-KR" altLang="en-US" sz="1000" b="0" kern="0">
                <a:latin typeface="나눔고딕"/>
                <a:ea typeface="나눔고딕"/>
              </a:rPr>
              <a:t>수선유지비 증가 </a:t>
            </a:r>
            <a:r>
              <a:rPr lang="en-US" altLang="ko-KR" sz="1000" b="0" kern="0">
                <a:latin typeface="나눔고딕"/>
                <a:ea typeface="나눔고딕"/>
              </a:rPr>
              <a:t>: </a:t>
            </a:r>
            <a:r>
              <a:rPr lang="ko-KR" altLang="en-US" sz="1000" b="0" kern="0">
                <a:latin typeface="나눔고딕"/>
                <a:ea typeface="나눔고딕"/>
              </a:rPr>
              <a:t>△</a:t>
            </a:r>
            <a:r>
              <a:rPr lang="en-US" altLang="ko-KR" sz="1000" b="0" kern="0">
                <a:latin typeface="나눔고딕"/>
                <a:ea typeface="나눔고딕"/>
              </a:rPr>
              <a:t>16 (</a:t>
            </a:r>
            <a:r>
              <a:rPr lang="ko-KR" altLang="en-US" sz="1000" b="0" kern="0" err="1">
                <a:latin typeface="나눔고딕"/>
                <a:ea typeface="나눔고딕"/>
              </a:rPr>
              <a:t>열수송관</a:t>
            </a:r>
            <a:r>
              <a:rPr lang="ko-KR" altLang="en-US" sz="1000" b="0" kern="0">
                <a:latin typeface="나눔고딕"/>
                <a:ea typeface="나눔고딕"/>
              </a:rPr>
              <a:t> 공사 및 설비 보수 증가</a:t>
            </a:r>
            <a:r>
              <a:rPr lang="en-US" altLang="ko-KR" sz="1000" b="0" kern="0">
                <a:latin typeface="나눔고딕"/>
                <a:ea typeface="나눔고딕"/>
              </a:rPr>
              <a:t>)</a:t>
            </a:r>
          </a:p>
          <a:p>
            <a:pPr marL="0" indent="0" defTabSz="179388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pos="139700" algn="l"/>
              </a:tabLst>
            </a:pPr>
            <a:r>
              <a:rPr lang="en-US" altLang="ko-KR" sz="1000" b="0" kern="0">
                <a:latin typeface="나눔고딕"/>
                <a:ea typeface="나눔고딕"/>
              </a:rPr>
              <a:t>	</a:t>
            </a:r>
            <a:r>
              <a:rPr lang="ko-KR" altLang="en-US" sz="1000" kern="0" err="1">
                <a:latin typeface="나눔고딕"/>
                <a:ea typeface="나눔고딕"/>
              </a:rPr>
              <a:t>ㆍ</a:t>
            </a:r>
            <a:r>
              <a:rPr lang="en-US" altLang="ko-KR" sz="1000" b="0" kern="0">
                <a:latin typeface="나눔고딕"/>
                <a:ea typeface="나눔고딕"/>
              </a:rPr>
              <a:t> </a:t>
            </a:r>
            <a:r>
              <a:rPr lang="ko-KR" altLang="en-US" sz="1000" b="0" kern="0">
                <a:latin typeface="나눔고딕"/>
                <a:ea typeface="나눔고딕"/>
              </a:rPr>
              <a:t>지급수수료 증가 </a:t>
            </a:r>
            <a:r>
              <a:rPr lang="en-US" altLang="ko-KR" sz="1000" b="0" kern="0">
                <a:latin typeface="나눔고딕"/>
                <a:ea typeface="나눔고딕"/>
              </a:rPr>
              <a:t>: </a:t>
            </a:r>
            <a:r>
              <a:rPr lang="ko-KR" altLang="en-US" sz="1000" b="0" kern="0">
                <a:latin typeface="나눔고딕"/>
                <a:ea typeface="나눔고딕"/>
              </a:rPr>
              <a:t>△</a:t>
            </a:r>
            <a:r>
              <a:rPr lang="en-US" altLang="ko-KR" sz="1000" b="0" kern="0">
                <a:latin typeface="나눔고딕"/>
                <a:ea typeface="나눔고딕"/>
              </a:rPr>
              <a:t>10 </a:t>
            </a:r>
            <a:endParaRPr lang="ko-KR" altLang="en-US" sz="1000" b="0" kern="0">
              <a:latin typeface="나눔고딕"/>
              <a:ea typeface="나눔고딕"/>
            </a:endParaRPr>
          </a:p>
          <a:p>
            <a:pPr indent="-17970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/>
                <a:ea typeface="나눔고딕"/>
              </a:rPr>
              <a:t>금융손익 </a:t>
            </a:r>
            <a:r>
              <a:rPr lang="en-US" altLang="ko-KR" sz="1000" kern="0">
                <a:latin typeface="나눔고딕"/>
                <a:ea typeface="나눔고딕"/>
              </a:rPr>
              <a:t>: </a:t>
            </a:r>
            <a:r>
              <a:rPr lang="ko-KR" altLang="en-US" sz="1000" kern="0">
                <a:latin typeface="나눔고딕"/>
                <a:ea typeface="나눔고딕"/>
              </a:rPr>
              <a:t>△</a:t>
            </a:r>
            <a:r>
              <a:rPr lang="en-US" altLang="ko-KR" sz="1000" kern="0">
                <a:latin typeface="나눔고딕"/>
                <a:ea typeface="나눔고딕"/>
              </a:rPr>
              <a:t>28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ko-KR" sz="1000" b="0" kern="0">
                <a:latin typeface="나눔고딕"/>
                <a:ea typeface="나눔고딕"/>
              </a:rPr>
              <a:t>    </a:t>
            </a:r>
            <a:r>
              <a:rPr lang="ko-KR" altLang="en-US" sz="1000" kern="0" err="1">
                <a:latin typeface="나눔고딕"/>
                <a:ea typeface="나눔고딕"/>
              </a:rPr>
              <a:t>ㆍ</a:t>
            </a:r>
            <a:r>
              <a:rPr lang="en-US" altLang="ko-KR" sz="1000" b="0" kern="0">
                <a:latin typeface="나눔고딕"/>
                <a:ea typeface="나눔고딕"/>
              </a:rPr>
              <a:t> </a:t>
            </a:r>
            <a:r>
              <a:rPr lang="ko-KR" altLang="en-US" sz="1000" b="0" kern="0">
                <a:latin typeface="나눔고딕"/>
                <a:ea typeface="나눔고딕"/>
              </a:rPr>
              <a:t>차입금 증가 </a:t>
            </a:r>
            <a:r>
              <a:rPr lang="en-US" altLang="ko-KR" sz="1000" b="0" kern="0">
                <a:latin typeface="나눔고딕"/>
                <a:ea typeface="나눔고딕"/>
              </a:rPr>
              <a:t>: +735 (</a:t>
            </a:r>
            <a:r>
              <a:rPr lang="ko-KR" altLang="en-US" sz="1000" b="0" kern="0" err="1">
                <a:latin typeface="나눔고딕"/>
                <a:ea typeface="나눔고딕"/>
              </a:rPr>
              <a:t>위드</a:t>
            </a:r>
            <a:r>
              <a:rPr lang="en-US" altLang="ko-KR" sz="1000" b="0" kern="0">
                <a:latin typeface="나눔고딕"/>
                <a:ea typeface="나눔고딕"/>
              </a:rPr>
              <a:t>E </a:t>
            </a:r>
            <a:r>
              <a:rPr lang="ko-KR" altLang="en-US" sz="1000" b="0" kern="0">
                <a:latin typeface="나눔고딕"/>
                <a:ea typeface="나눔고딕"/>
              </a:rPr>
              <a:t>인수자금 등</a:t>
            </a:r>
            <a:r>
              <a:rPr lang="en-US" altLang="ko-KR" sz="1000" b="0" kern="0">
                <a:latin typeface="나눔고딕"/>
                <a:ea typeface="나눔고딕"/>
              </a:rPr>
              <a:t>)</a:t>
            </a:r>
          </a:p>
          <a:p>
            <a:pPr indent="-17970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 err="1">
                <a:latin typeface="나눔고딕"/>
                <a:ea typeface="나눔고딕"/>
              </a:rPr>
              <a:t>영업외</a:t>
            </a:r>
            <a:r>
              <a:rPr lang="ko-KR" altLang="en-US" sz="1000" kern="0">
                <a:latin typeface="나눔고딕"/>
                <a:ea typeface="나눔고딕"/>
              </a:rPr>
              <a:t> </a:t>
            </a:r>
            <a:r>
              <a:rPr lang="en-US" altLang="ko-KR" sz="1000" kern="0">
                <a:latin typeface="나눔고딕"/>
                <a:ea typeface="나눔고딕"/>
              </a:rPr>
              <a:t>: +9</a:t>
            </a:r>
          </a:p>
          <a:p>
            <a:pPr marL="0" indent="0" defTabSz="179388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pos="139700" algn="l"/>
              </a:tabLst>
            </a:pPr>
            <a:r>
              <a:rPr lang="en-US" altLang="ko-KR" sz="1000" kern="0">
                <a:latin typeface="나눔고딕"/>
                <a:ea typeface="나눔고딕"/>
              </a:rPr>
              <a:t>	</a:t>
            </a:r>
            <a:r>
              <a:rPr lang="ko-KR" altLang="en-US" sz="1000" kern="0" err="1">
                <a:latin typeface="나눔고딕"/>
                <a:ea typeface="나눔고딕"/>
              </a:rPr>
              <a:t>ㆍ</a:t>
            </a:r>
            <a:r>
              <a:rPr lang="en-US" altLang="ko-KR" sz="1000" b="0" kern="0">
                <a:latin typeface="나눔고딕"/>
                <a:ea typeface="나눔고딕"/>
              </a:rPr>
              <a:t> </a:t>
            </a:r>
            <a:r>
              <a:rPr lang="ko-KR" altLang="en-US" sz="1000" b="0" kern="0" err="1">
                <a:latin typeface="나눔고딕"/>
                <a:ea typeface="나눔고딕"/>
              </a:rPr>
              <a:t>열수송관</a:t>
            </a:r>
            <a:r>
              <a:rPr lang="ko-KR" altLang="en-US" sz="1000" b="0" kern="0">
                <a:latin typeface="나눔고딕"/>
                <a:ea typeface="나눔고딕"/>
              </a:rPr>
              <a:t> 이설 보상금 등 </a:t>
            </a:r>
            <a:r>
              <a:rPr lang="en-US" altLang="ko-KR" sz="1000" b="0" kern="0">
                <a:latin typeface="나눔고딕"/>
                <a:ea typeface="나눔고딕"/>
              </a:rPr>
              <a:t>: +7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ko-KR" sz="1000" b="0" kern="0">
                <a:latin typeface="나눔고딕"/>
                <a:ea typeface="나눔고딕"/>
              </a:rPr>
              <a:t>    </a:t>
            </a:r>
            <a:r>
              <a:rPr lang="ko-KR" altLang="en-US" sz="1000" kern="0" err="1">
                <a:latin typeface="나눔고딕"/>
                <a:ea typeface="나눔고딕"/>
              </a:rPr>
              <a:t>ㆍ</a:t>
            </a:r>
            <a:r>
              <a:rPr lang="en-US" altLang="ko-KR" sz="1000" b="0" kern="0">
                <a:latin typeface="나눔고딕"/>
                <a:ea typeface="나눔고딕"/>
              </a:rPr>
              <a:t> </a:t>
            </a:r>
            <a:r>
              <a:rPr lang="ko-KR" altLang="en-US" sz="1000" b="0" kern="0" err="1">
                <a:latin typeface="나눔고딕"/>
                <a:ea typeface="나눔고딕"/>
              </a:rPr>
              <a:t>변상금</a:t>
            </a:r>
            <a:r>
              <a:rPr lang="ko-KR" altLang="en-US" sz="1000" b="0" kern="0">
                <a:latin typeface="나눔고딕"/>
                <a:ea typeface="나눔고딕"/>
              </a:rPr>
              <a:t> 승소 이익 </a:t>
            </a:r>
            <a:r>
              <a:rPr lang="en-US" altLang="ko-KR" sz="1000" b="0" kern="0">
                <a:latin typeface="나눔고딕"/>
                <a:ea typeface="나눔고딕"/>
              </a:rPr>
              <a:t>: +2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D3566EFC-E10D-67ED-2195-E37C47392FEE}"/>
              </a:ext>
            </a:extLst>
          </p:cNvPr>
          <p:cNvSpPr txBox="1"/>
          <p:nvPr/>
        </p:nvSpPr>
        <p:spPr>
          <a:xfrm>
            <a:off x="7840869" y="1656948"/>
            <a:ext cx="1580925" cy="246221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도매 효과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28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기타매출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용량요금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3566EFC-E10D-67ED-2195-E37C47392FEE}"/>
              </a:ext>
            </a:extLst>
          </p:cNvPr>
          <p:cNvSpPr txBox="1"/>
          <p:nvPr/>
        </p:nvSpPr>
        <p:spPr>
          <a:xfrm>
            <a:off x="7490096" y="410124"/>
            <a:ext cx="2107929" cy="369332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가스단가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SMP, </a:t>
            </a:r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열판매단가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+133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소매 </a:t>
            </a:r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열판매량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+31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23888"/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용량요금 및 기타매출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+12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589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01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2" name="개체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" y="1592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CC1BDCC1-0CE2-4038-8D34-607C958DE7A8}"/>
              </a:ext>
            </a:extLst>
          </p:cNvPr>
          <p:cNvSpPr/>
          <p:nvPr/>
        </p:nvSpPr>
        <p:spPr>
          <a:xfrm>
            <a:off x="488515" y="253301"/>
            <a:ext cx="6346851" cy="33054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Ⅱ.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경영 성과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– </a:t>
            </a:r>
            <a:r>
              <a:rPr lang="en-US" altLang="ko-KR" sz="14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고딕"/>
                <a:ea typeface="나눔고딕"/>
                <a:cs typeface="Arial"/>
              </a:rPr>
              <a:t>'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24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년 목표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연결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="" xmlns:a16="http://schemas.microsoft.com/office/drawing/2014/main" id="{0234BB7E-8728-4804-8710-F3750E950757}"/>
              </a:ext>
            </a:extLst>
          </p:cNvPr>
          <p:cNvSpPr txBox="1">
            <a:spLocks/>
          </p:cNvSpPr>
          <p:nvPr/>
        </p:nvSpPr>
        <p:spPr bwMode="auto">
          <a:xfrm>
            <a:off x="5660811" y="1040538"/>
            <a:ext cx="4390827" cy="68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매출액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145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100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95275" indent="-1143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000" b="0" kern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열판매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+432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(INT +222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/ WITH +338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95275" indent="-1143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전기판매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575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(INT 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588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/ WITH +13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변동비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479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100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95275" indent="-1143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000" b="0" kern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가스비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589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(INT 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595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/ WITH +6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95275" indent="-1143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외부수열 등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+110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(INT +38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/ WITH +64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80975" inden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pos="180975" algn="l"/>
              </a:tabLst>
            </a:pPr>
            <a:endParaRPr lang="en-US" altLang="ko-KR" sz="1000" b="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D212644-B751-402D-A329-7C2EA25994CE}"/>
              </a:ext>
            </a:extLst>
          </p:cNvPr>
          <p:cNvSpPr txBox="1"/>
          <p:nvPr/>
        </p:nvSpPr>
        <p:spPr>
          <a:xfrm>
            <a:off x="5661277" y="764702"/>
            <a:ext cx="2952328" cy="275836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marL="171450" indent="-171450" fontAlgn="ctr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1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공헌이익</a:t>
            </a:r>
            <a:endParaRPr lang="en-US" altLang="ko-KR" sz="11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="" xmlns:a16="http://schemas.microsoft.com/office/drawing/2014/main" id="{C107217C-887B-4D53-B329-4BD2F332C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730804"/>
              </p:ext>
            </p:extLst>
          </p:nvPr>
        </p:nvGraphicFramePr>
        <p:xfrm>
          <a:off x="488950" y="764703"/>
          <a:ext cx="4895852" cy="5725002"/>
        </p:xfrm>
        <a:graphic>
          <a:graphicData uri="http://schemas.openxmlformats.org/drawingml/2006/table">
            <a:tbl>
              <a:tblPr/>
              <a:tblGrid>
                <a:gridCol w="15276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4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935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9357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9357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035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단위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: </a:t>
                      </a:r>
                      <a:r>
                        <a:rPr lang="ko-KR" altLang="en-US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억원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23 </a:t>
                      </a: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추정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/>
                      </a:r>
                      <a:b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</a:br>
                      <a:r>
                        <a:rPr lang="en-US" altLang="ko-KR" sz="9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(A)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고딕"/>
                          <a:ea typeface="나눔고딕"/>
                          <a:cs typeface="Arial"/>
                        </a:rPr>
                        <a:t>'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24</a:t>
                      </a:r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년 목표</a:t>
                      </a:r>
                      <a: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/>
                      </a:r>
                      <a:br>
                        <a:rPr lang="en-US" altLang="ko-KR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</a:br>
                      <a:r>
                        <a:rPr lang="en-US" altLang="ko-KR" sz="9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(B)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차이</a:t>
                      </a:r>
                      <a: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/>
                      </a:r>
                      <a:br>
                        <a:rPr lang="en-US" altLang="ko-KR" sz="1100" b="1" i="0" u="none" strike="noStrike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</a:br>
                      <a:r>
                        <a:rPr lang="en-US" altLang="ko-KR" sz="900" b="1" i="0" u="none" strike="noStrike">
                          <a:solidFill>
                            <a:schemeClr val="bg1"/>
                          </a:solidFill>
                          <a:effectLst/>
                          <a:latin typeface="나눔고딕"/>
                          <a:ea typeface="나눔고딕"/>
                        </a:rPr>
                        <a:t>(B-A)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6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6E6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9018">
                <a:tc>
                  <a:txBody>
                    <a:bodyPr/>
                    <a:lstStyle/>
                    <a:p>
                      <a:pPr algn="l" fontAlgn="ctr"/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36000" marR="36000" marT="9525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4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58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매출액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r" rtl="0">
                        <a:buNone/>
                      </a:pPr>
                      <a:r>
                        <a:rPr lang="en-US" altLang="ko-KR" sz="11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3,261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3,116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145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58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   </a:t>
                      </a:r>
                      <a:r>
                        <a:rPr lang="ko-KR" altLang="en-US" sz="1000" u="none" strike="noStrike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열매출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r" rtl="0">
                        <a:buNone/>
                      </a:pPr>
                      <a:r>
                        <a:rPr lang="en-US" altLang="ko-KR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1,270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1,702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432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58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전기매출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r" rtl="0">
                        <a:buNone/>
                      </a:pPr>
                      <a:r>
                        <a:rPr lang="en-US" altLang="ko-KR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1,882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1,307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575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58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기타매출</a:t>
                      </a:r>
                      <a:endParaRPr lang="ko-KR" altLang="en-US" sz="10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1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r" rtl="0">
                        <a:buNone/>
                      </a:pPr>
                      <a:r>
                        <a:rPr lang="en-US" altLang="ko-KR" sz="1000" b="0" i="0" u="none" strike="noStrike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109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107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58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공헌이익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r" rtl="0">
                        <a:buNone/>
                      </a:pPr>
                      <a:r>
                        <a:rPr lang="en-US" altLang="ko-KR" sz="11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858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1,192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334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58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OPEX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000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+mn-ea"/>
                          <a:cs typeface="+mn-cs"/>
                        </a:rPr>
                        <a:t>△280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343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5865">
                <a:tc>
                  <a:txBody>
                    <a:bodyPr/>
                    <a:lstStyle/>
                    <a:p>
                      <a:pPr marL="0" marR="0" lvl="0" indent="0" algn="l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배출권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 수익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비용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r" rtl="0">
                        <a:buNone/>
                      </a:pP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17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25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8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3758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감가상각비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r" rtl="0">
                        <a:buNone/>
                      </a:pPr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△248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291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58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영업이익</a:t>
                      </a: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r" rtl="0">
                        <a:buNone/>
                      </a:pPr>
                      <a:r>
                        <a:rPr lang="en-US" altLang="ko-KR" sz="11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346</a:t>
                      </a: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583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237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758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순금융비용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△81</a:t>
                      </a:r>
                      <a:endParaRPr lang="en-US" altLang="ko-KR" sz="1000" b="0" i="0" u="none" strike="noStrike" kern="12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116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35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758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 </a:t>
                      </a:r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영업외손익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352</a:t>
                      </a:r>
                      <a:endParaRPr lang="en-US" altLang="ko-KR" sz="1000" b="0" i="0" u="none" strike="noStrike" kern="12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2</a:t>
                      </a:r>
                    </a:p>
                  </a:txBody>
                  <a:tcPr marL="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350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758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법인세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△55</a:t>
                      </a:r>
                      <a:endParaRPr lang="en-US" altLang="ko-KR" sz="1000" b="0" i="0" u="none" strike="noStrike" kern="120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102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47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758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err="1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세후이익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</a:endParaRPr>
                    </a:p>
                  </a:txBody>
                  <a:tcPr marL="72000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r" rtl="0">
                        <a:buNone/>
                      </a:pPr>
                      <a:r>
                        <a:rPr lang="en-US" altLang="ko-KR" sz="1100" b="1" i="0" u="none" strike="noStrike" kern="1200"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+mn-cs"/>
                        </a:rPr>
                        <a:t>562</a:t>
                      </a:r>
                    </a:p>
                  </a:txBody>
                  <a:tcPr marL="36000" marR="72000" marT="0" marB="0" anchor="ctr">
                    <a:lnL>
                      <a:noFill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4214FE"/>
                          </a:solidFill>
                          <a:effectLst/>
                          <a:latin typeface="나눔고딕"/>
                          <a:ea typeface="나눔고딕"/>
                        </a:rPr>
                        <a:t>367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△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195</a:t>
                      </a:r>
                    </a:p>
                  </a:txBody>
                  <a:tcPr marL="36000" marR="72000" marT="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D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0" name="내용 개체 틀 2">
            <a:extLst>
              <a:ext uri="{FF2B5EF4-FFF2-40B4-BE49-F238E27FC236}">
                <a16:creationId xmlns="" xmlns:a16="http://schemas.microsoft.com/office/drawing/2014/main" id="{0234BB7E-8728-4804-8710-F3750E950757}"/>
              </a:ext>
            </a:extLst>
          </p:cNvPr>
          <p:cNvSpPr txBox="1">
            <a:spLocks/>
          </p:cNvSpPr>
          <p:nvPr/>
        </p:nvSpPr>
        <p:spPr bwMode="auto">
          <a:xfrm>
            <a:off x="5660811" y="3128697"/>
            <a:ext cx="4390827" cy="15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OPEX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63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100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0038" lvl="1" indent="-119063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INT : 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56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지급수수료 등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) / WITH : 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37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300038" lvl="1" indent="-119063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간주취득세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+31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100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감가상각비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43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endParaRPr lang="en-US" altLang="ko-KR" sz="100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95275" indent="-1143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INT : 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/ WITH : 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51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1000" b="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95275" indent="-1143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</a:pPr>
            <a:endParaRPr lang="en-US" altLang="ko-KR" sz="1000" b="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212644-B751-402D-A329-7C2EA25994CE}"/>
              </a:ext>
            </a:extLst>
          </p:cNvPr>
          <p:cNvSpPr txBox="1"/>
          <p:nvPr/>
        </p:nvSpPr>
        <p:spPr>
          <a:xfrm>
            <a:off x="5661277" y="2852861"/>
            <a:ext cx="2952328" cy="275836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marL="171450" indent="-171450" fontAlgn="ctr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1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영업이익</a:t>
            </a:r>
            <a:endParaRPr lang="en-US" altLang="ko-KR" sz="11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="" xmlns:a16="http://schemas.microsoft.com/office/drawing/2014/main" id="{0234BB7E-8728-4804-8710-F3750E950757}"/>
              </a:ext>
            </a:extLst>
          </p:cNvPr>
          <p:cNvSpPr txBox="1">
            <a:spLocks/>
          </p:cNvSpPr>
          <p:nvPr/>
        </p:nvSpPr>
        <p:spPr bwMode="auto">
          <a:xfrm>
            <a:off x="5661129" y="4990322"/>
            <a:ext cx="4390827" cy="1072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  <a:defRPr kumimoji="1" sz="1400" b="1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defRPr>
            </a:lvl1pPr>
            <a:lvl2pPr marL="539750" indent="-179388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2pPr>
            <a:lvl3pPr marL="901700" indent="-182563" algn="l" rtl="0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굴림" pitchFamily="50" charset="-127"/>
              <a:buChar char="-"/>
              <a:defRPr kumimoji="1" sz="1100">
                <a:solidFill>
                  <a:schemeClr val="tx1"/>
                </a:solidFill>
                <a:latin typeface="+mn-lt"/>
                <a:ea typeface="맑은 고딕" pitchFamily="50" charset="-127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순금융비용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35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100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95275" indent="-1143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INT : 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29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차입금 증가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+866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) / WITH 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1000" b="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-180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000" kern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영업외손익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en-US" altLang="ko-KR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349</a:t>
            </a:r>
            <a:r>
              <a:rPr lang="ko-KR" altLang="en-US" sz="100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</a:p>
          <a:p>
            <a:pPr marL="295275" indent="-1143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염가매수차익 </a:t>
            </a:r>
            <a:r>
              <a:rPr lang="en-US" altLang="ko-KR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337</a:t>
            </a:r>
            <a:r>
              <a:rPr lang="ko-KR" altLang="en-US" sz="1000" b="0" kern="0"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endParaRPr lang="en-US" altLang="ko-KR" sz="1000" b="0" ker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4D212644-B751-402D-A329-7C2EA25994CE}"/>
              </a:ext>
            </a:extLst>
          </p:cNvPr>
          <p:cNvSpPr txBox="1"/>
          <p:nvPr/>
        </p:nvSpPr>
        <p:spPr>
          <a:xfrm>
            <a:off x="5661277" y="4714486"/>
            <a:ext cx="2952328" cy="275836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marL="171450" indent="-171450" fontAlgn="ctr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o-KR" altLang="en-US" sz="11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세후이익</a:t>
            </a:r>
            <a:endParaRPr lang="en-US" altLang="ko-KR" sz="11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3566EFC-E10D-67ED-2195-E37C47392FEE}"/>
              </a:ext>
            </a:extLst>
          </p:cNvPr>
          <p:cNvSpPr txBox="1"/>
          <p:nvPr/>
        </p:nvSpPr>
        <p:spPr>
          <a:xfrm>
            <a:off x="7765641" y="3849039"/>
            <a:ext cx="1992816" cy="369332"/>
          </a:xfrm>
          <a:prstGeom prst="rect">
            <a:avLst/>
          </a:prstGeom>
          <a:solidFill>
            <a:srgbClr val="FFFEE6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0" rIns="0" bIns="0" rtlCol="0" anchor="ctr">
            <a:spAutoFit/>
          </a:bodyPr>
          <a:lstStyle/>
          <a:p>
            <a:pPr defTabSz="623888">
              <a:lnSpc>
                <a:spcPct val="150000"/>
              </a:lnSpc>
            </a:pP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’23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연결 손익은 </a:t>
            </a:r>
            <a:r>
              <a:rPr lang="ko-KR" altLang="en-US" sz="80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위드의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하반기 손익만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623888">
              <a:lnSpc>
                <a:spcPct val="150000"/>
              </a:lnSpc>
            </a:pP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가져와서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OPEX, Dep </a:t>
            </a: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쪽 임팩트가 커 보임</a:t>
            </a:r>
            <a:endParaRPr lang="en-US" altLang="ko-KR" sz="80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532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28"/>
  <p:tag name="MMCOA_FONTSIZE_M" val="20"/>
  <p:tag name="MMCOA_FONTSIZE_S" val="14"/>
  <p:tag name="MMCOA_FONTSIZE_T" val="14"/>
  <p:tag name="MMCOA_POSITION_L" val="35.875;100.625;392.75;684"/>
  <p:tag name="MMCOA_POSITION_M" val="35.875;100.625;392.75;684"/>
  <p:tag name="MMCOA_POSITION_S" val="35.875;100.625;392.75;684"/>
  <p:tag name="MMCOA_POSITION_T" val="35.875;100.625;392.75;684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7"/>
  <p:tag name="MMCOA_FONTSIZE_M" val="7"/>
  <p:tag name="MMCOA_FONTSIZE_S" val="7"/>
  <p:tag name="MMCOA_FONTSIZE_T" val="7"/>
  <p:tag name="MMCOA_POSITION_L" val="37.625;514.5;8;228.125"/>
  <p:tag name="MMCOA_POSITION_M" val="37.625;514.5;8;228.125"/>
  <p:tag name="MMCOA_POSITION_S" val="37.625;514.5;8;228.125"/>
  <p:tag name="MMCOA_POSITION_T" val="37.625;514.5;8;228.125"/>
  <p:tag name="MMCOA_HIDEONCOLOUR" val="N"/>
  <p:tag name="MMCOA_HIDEONWHITE" val="N"/>
  <p:tag name="MMCOA_HIDEONBALLROOM" val="N"/>
  <p:tag name="MMCOA_HIDEONCLASSIC" val="Y"/>
  <p:tag name="MMCOA_HIDEONTEXT" val="Y"/>
  <p:tag name="MMCOA_HIDEONECO" val="Y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SMARTSHAPE" val="Y"/>
  <p:tag name="MMCOA_FONTSIZE_L" val="7"/>
  <p:tag name="MMCOA_FONTSIZE_M" val="7"/>
  <p:tag name="MMCOA_FONTSIZE_S" val="7"/>
  <p:tag name="MMCOA_FONTSIZE_T" val="7"/>
  <p:tag name="MMCOA_POSITION_L" val="335.625;514.5;8.375;85"/>
  <p:tag name="MMCOA_POSITION_M" val="335.625;514.5;8.375;85"/>
  <p:tag name="MMCOA_POSITION_S" val="335.625;514.5;8.375;85"/>
  <p:tag name="MMCOA_POSITION_T" val="335.625;514.5;8.375;85"/>
  <p:tag name="MMCOA_HIDEONCOLOUR" val="N"/>
  <p:tag name="MMCOA_HIDEONWHITE" val="N"/>
  <p:tag name="MMCOA_HIDEONBALLROOM" val="Y"/>
  <p:tag name="MMCOA_HIDEONCLASSIC" val="Y"/>
  <p:tag name="MMCOA_HIDEONTEXT" val="Y"/>
  <p:tag name="MMCOA_HIDEONECO" val="Y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Tahoma"/>
        <a:ea typeface="HY헤드라인M"/>
        <a:cs typeface=""/>
      </a:majorFont>
      <a:minorFont>
        <a:latin typeface="Tahoma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E7FF"/>
        </a:solidFill>
        <a:ln w="9525">
          <a:solidFill>
            <a:schemeClr val="bg1">
              <a:lumMod val="85000"/>
            </a:schemeClr>
          </a:solidFill>
        </a:ln>
      </a:spPr>
      <a:bodyPr lIns="36000" tIns="0" rIns="36000" bIns="0" rtlCol="0" anchor="ctr"/>
      <a:lstStyle>
        <a:defPPr>
          <a:defRPr sz="900" dirty="0" smtClean="0">
            <a:solidFill>
              <a:schemeClr val="tx1"/>
            </a:solidFill>
            <a:latin typeface="맑은 고딕" pitchFamily="50" charset="-127"/>
            <a:ea typeface="맑은 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600" b="1" dirty="0" smtClean="0">
            <a:solidFill>
              <a:srgbClr val="FF0000"/>
            </a:solidFill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Tahoma"/>
        <a:ea typeface="HY헤드라인M"/>
        <a:cs typeface=""/>
      </a:majorFont>
      <a:minorFont>
        <a:latin typeface="Tahoma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E7FF"/>
        </a:solidFill>
        <a:ln w="9525">
          <a:solidFill>
            <a:schemeClr val="bg1">
              <a:lumMod val="85000"/>
            </a:schemeClr>
          </a:solidFill>
        </a:ln>
      </a:spPr>
      <a:bodyPr lIns="36000" tIns="0" rIns="36000" bIns="0" rtlCol="0" anchor="ctr"/>
      <a:lstStyle>
        <a:defPPr>
          <a:defRPr sz="900" dirty="0" smtClean="0">
            <a:solidFill>
              <a:schemeClr val="tx1"/>
            </a:solidFill>
            <a:latin typeface="맑은 고딕" pitchFamily="50" charset="-127"/>
            <a:ea typeface="맑은 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600" b="1" dirty="0" smtClean="0">
            <a:solidFill>
              <a:srgbClr val="FF0000"/>
            </a:solidFill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SS">
  <a:themeElements>
    <a:clrScheme name="사용자 지정 1">
      <a:dk1>
        <a:srgbClr val="000000"/>
      </a:dk1>
      <a:lt1>
        <a:srgbClr val="FFFFFF"/>
      </a:lt1>
      <a:dk2>
        <a:srgbClr val="002C77"/>
      </a:dk2>
      <a:lt2>
        <a:srgbClr val="FFFFFF"/>
      </a:lt2>
      <a:accent1>
        <a:srgbClr val="008AB3"/>
      </a:accent1>
      <a:accent2>
        <a:srgbClr val="9DE0ED"/>
      </a:accent2>
      <a:accent3>
        <a:srgbClr val="606060"/>
      </a:accent3>
      <a:accent4>
        <a:srgbClr val="BFBFBF"/>
      </a:accent4>
      <a:accent5>
        <a:srgbClr val="E29815"/>
      </a:accent5>
      <a:accent6>
        <a:srgbClr val="FFCF89"/>
      </a:accent6>
      <a:hlink>
        <a:srgbClr val="5B5B5B"/>
      </a:hlink>
      <a:folHlink>
        <a:srgbClr val="BFBFBF"/>
      </a:folHlink>
    </a:clrScheme>
    <a:fontScheme name="Oliver Wyma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liver Wyman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 rotWithShape="1">
          <a:gsLst>
            <a:gs pos="0">
              <a:schemeClr val="phClr">
                <a:tint val="100000"/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hade val="100000"/>
                <a:satMod val="2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accent3"/>
          </a:solidFill>
        </a:ln>
      </a:spPr>
      <a:bodyPr rtlCol="0" anchor="ctr"/>
      <a:lstStyle>
        <a:defPPr algn="ctr">
          <a:lnSpc>
            <a:spcPct val="100000"/>
          </a:lnSpc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00000"/>
          </a:lnSpc>
          <a:defRPr dirty="0" err="1" smtClean="0"/>
        </a:defPPr>
      </a:lstStyle>
    </a:txDef>
  </a:objectDefaults>
  <a:extraClrSchemeLst/>
  <a:custClrLst>
    <a:custClr name="OW Emerald">
      <a:srgbClr val="41A441"/>
    </a:custClr>
    <a:custClr name="Light Emerald">
      <a:srgbClr val="BDDDA3"/>
    </a:custClr>
    <a:custClr name="OW Iolite">
      <a:srgbClr val="646EAC"/>
    </a:custClr>
    <a:custClr name="Light Iolite">
      <a:srgbClr val="C5CAE7"/>
    </a:custClr>
    <a:custClr name="OW Citrine">
      <a:srgbClr val="DD712C"/>
    </a:custClr>
    <a:custClr name="Light Citrine">
      <a:srgbClr val="FDCFAC"/>
    </a:custClr>
    <a:custClr name="OW Turquoise">
      <a:srgbClr val="079B84"/>
    </a:custClr>
    <a:custClr name="Light Turquoise">
      <a:srgbClr val="A8DAC9"/>
    </a:custClr>
    <a:custClr name="OW Ruby">
      <a:srgbClr val="CB225B"/>
    </a:custClr>
    <a:custClr name="Light Ruby">
      <a:srgbClr val="F8B8BC"/>
    </a:custClr>
  </a:custClrLst>
</a:theme>
</file>

<file path=ppt/theme/theme4.xml><?xml version="1.0" encoding="utf-8"?>
<a:theme xmlns:a="http://schemas.openxmlformats.org/drawingml/2006/main" name="0_전략기획실_서식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Arial Black"/>
        <a:ea typeface="휴먼둥근헤드라인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00"/>
        </a:solidFill>
        <a:ln w="9525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36000" rIns="72000" bIns="360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000" b="1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f7dfad6-22e3-457f-a69c-c119f0c0187a">
      <Terms xmlns="http://schemas.microsoft.com/office/infopath/2007/PartnerControls"/>
    </lcf76f155ced4ddcb4097134ff3c332f>
    <TaxCatchAll xmlns="aeead22d-ce5d-4b35-9e3b-a2f4a8d7da3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1ADAC136B29F444AA5698056453CA0B" ma:contentTypeVersion="9" ma:contentTypeDescription="새 문서를 만듭니다." ma:contentTypeScope="" ma:versionID="9309d02ca83f8e01efa5c8f08bf8e347">
  <xsd:schema xmlns:xsd="http://www.w3.org/2001/XMLSchema" xmlns:xs="http://www.w3.org/2001/XMLSchema" xmlns:p="http://schemas.microsoft.com/office/2006/metadata/properties" xmlns:ns2="3f7dfad6-22e3-457f-a69c-c119f0c0187a" xmlns:ns3="aeead22d-ce5d-4b35-9e3b-a2f4a8d7da34" targetNamespace="http://schemas.microsoft.com/office/2006/metadata/properties" ma:root="true" ma:fieldsID="34373261172b8be22a5fa3b855ad9689" ns2:_="" ns3:_="">
    <xsd:import namespace="3f7dfad6-22e3-457f-a69c-c119f0c0187a"/>
    <xsd:import namespace="aeead22d-ce5d-4b35-9e3b-a2f4a8d7da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7dfad6-22e3-457f-a69c-c119f0c018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이미지 태그" ma:readOnly="false" ma:fieldId="{5cf76f15-5ced-4ddc-b409-7134ff3c332f}" ma:taxonomyMulti="true" ma:sspId="4fa7ea9a-cfac-4c98-8919-1072f07f867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ead22d-ce5d-4b35-9e3b-a2f4a8d7da34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a29cb6e6-47b0-4940-9295-4e89ad1faebf}" ma:internalName="TaxCatchAll" ma:showField="CatchAllData" ma:web="aeead22d-ce5d-4b35-9e3b-a2f4a8d7da3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C17759-0287-4720-82D8-8CF5BABDF7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F209FC-7170-4340-975D-D4DEDB1D0958}">
  <ds:schemaRefs>
    <ds:schemaRef ds:uri="3f7dfad6-22e3-457f-a69c-c119f0c0187a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eead22d-ce5d-4b35-9e3b-a2f4a8d7da34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1192CCC-D5FF-4B2E-9DE1-ED19BA507D82}">
  <ds:schemaRefs>
    <ds:schemaRef ds:uri="3f7dfad6-22e3-457f-a69c-c119f0c0187a"/>
    <ds:schemaRef ds:uri="aeead22d-ce5d-4b35-9e3b-a2f4a8d7da3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12624</Words>
  <Application>Microsoft Office PowerPoint</Application>
  <PresentationFormat>A4 용지(210x297mm)</PresentationFormat>
  <Paragraphs>6336</Paragraphs>
  <Slides>70</Slides>
  <Notes>63</Notes>
  <HiddenSlides>0</HiddenSlides>
  <MMClips>0</MMClips>
  <ScaleCrop>false</ScaleCrop>
  <HeadingPairs>
    <vt:vector size="8" baseType="variant">
      <vt:variant>
        <vt:lpstr>사용한 글꼴</vt:lpstr>
      </vt:variant>
      <vt:variant>
        <vt:i4>23</vt:i4>
      </vt:variant>
      <vt:variant>
        <vt:lpstr>테마</vt:lpstr>
      </vt:variant>
      <vt:variant>
        <vt:i4>4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98" baseType="lpstr">
      <vt:lpstr>Apple SD Gothic Neo</vt:lpstr>
      <vt:lpstr>Helvetica Neue</vt:lpstr>
      <vt:lpstr>HY견고딕</vt:lpstr>
      <vt:lpstr>HY동녘B</vt:lpstr>
      <vt:lpstr>HY헤드라인M</vt:lpstr>
      <vt:lpstr>IBM Plex Sans KR Medium</vt:lpstr>
      <vt:lpstr>Noto Sans CJK KR Medium</vt:lpstr>
      <vt:lpstr>Wingdings,Sans-Serif</vt:lpstr>
      <vt:lpstr>굴림</vt:lpstr>
      <vt:lpstr>나눔고딕</vt:lpstr>
      <vt:lpstr>나눔고딕 ExtraBold</vt:lpstr>
      <vt:lpstr>Malgun Gothic</vt:lpstr>
      <vt:lpstr>Malgun Gothic</vt:lpstr>
      <vt:lpstr>맑은 고딕 Semilight</vt:lpstr>
      <vt:lpstr>바탕</vt:lpstr>
      <vt:lpstr>휴먼고딕</vt:lpstr>
      <vt:lpstr>휴먼둥근헤드라인</vt:lpstr>
      <vt:lpstr>Arial</vt:lpstr>
      <vt:lpstr>Arial Black</vt:lpstr>
      <vt:lpstr>Calibri</vt:lpstr>
      <vt:lpstr>Tahoma</vt:lpstr>
      <vt:lpstr>Times New Roman</vt:lpstr>
      <vt:lpstr>Wingdings</vt:lpstr>
      <vt:lpstr>2_기본 디자인</vt:lpstr>
      <vt:lpstr>3_기본 디자인</vt:lpstr>
      <vt:lpstr>SS</vt:lpstr>
      <vt:lpstr>0_전략기획실_서식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최희진/사원A/경영기획팀/INT</dc:creator>
  <cp:lastModifiedBy>user</cp:lastModifiedBy>
  <cp:revision>7</cp:revision>
  <cp:lastPrinted>2023-10-25T01:20:09Z</cp:lastPrinted>
  <dcterms:created xsi:type="dcterms:W3CDTF">2023-09-22T07:25:44Z</dcterms:created>
  <dcterms:modified xsi:type="dcterms:W3CDTF">2024-05-23T10:30:09Z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0x01010011ADAC136B29F444AA5698056453CA0B</vt:lpwstr>
  </property>
  <property fmtid="{D5CDD505-2E9C-101B-9397-08002B2CF9AE}" pid="3" name="MediaServiceImageTags">
    <vt:lpwstr/>
  </property>
</Properties>
</file>